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6" r:id="rId1"/>
    <p:sldMasterId id="2147483680" r:id="rId2"/>
  </p:sldMasterIdLst>
  <p:notesMasterIdLst>
    <p:notesMasterId r:id="rId109"/>
  </p:notesMasterIdLst>
  <p:handoutMasterIdLst>
    <p:handoutMasterId r:id="rId110"/>
  </p:handoutMasterIdLst>
  <p:sldIdLst>
    <p:sldId id="1298" r:id="rId3"/>
    <p:sldId id="1085" r:id="rId4"/>
    <p:sldId id="1252" r:id="rId5"/>
    <p:sldId id="1449" r:id="rId6"/>
    <p:sldId id="1447" r:id="rId7"/>
    <p:sldId id="6695" r:id="rId8"/>
    <p:sldId id="1157" r:id="rId9"/>
    <p:sldId id="768" r:id="rId10"/>
    <p:sldId id="798" r:id="rId11"/>
    <p:sldId id="1245" r:id="rId12"/>
    <p:sldId id="1256" r:id="rId13"/>
    <p:sldId id="406" r:id="rId14"/>
    <p:sldId id="408" r:id="rId15"/>
    <p:sldId id="409" r:id="rId16"/>
    <p:sldId id="410" r:id="rId17"/>
    <p:sldId id="411" r:id="rId18"/>
    <p:sldId id="412" r:id="rId19"/>
    <p:sldId id="413" r:id="rId20"/>
    <p:sldId id="398" r:id="rId21"/>
    <p:sldId id="399" r:id="rId22"/>
    <p:sldId id="400" r:id="rId23"/>
    <p:sldId id="6670" r:id="rId24"/>
    <p:sldId id="6691" r:id="rId25"/>
    <p:sldId id="6690" r:id="rId26"/>
    <p:sldId id="1248" r:id="rId27"/>
    <p:sldId id="3028" r:id="rId28"/>
    <p:sldId id="3030" r:id="rId29"/>
    <p:sldId id="3029" r:id="rId30"/>
    <p:sldId id="3024" r:id="rId31"/>
    <p:sldId id="3845" r:id="rId32"/>
    <p:sldId id="3025" r:id="rId33"/>
    <p:sldId id="3847" r:id="rId34"/>
    <p:sldId id="3026" r:id="rId35"/>
    <p:sldId id="1164" r:id="rId36"/>
    <p:sldId id="6706" r:id="rId37"/>
    <p:sldId id="6707" r:id="rId38"/>
    <p:sldId id="6708" r:id="rId39"/>
    <p:sldId id="6709" r:id="rId40"/>
    <p:sldId id="6668" r:id="rId41"/>
    <p:sldId id="6669" r:id="rId42"/>
    <p:sldId id="3697" r:id="rId43"/>
    <p:sldId id="3745" r:id="rId44"/>
    <p:sldId id="6667" r:id="rId45"/>
    <p:sldId id="6015" r:id="rId46"/>
    <p:sldId id="5900" r:id="rId47"/>
    <p:sldId id="1253" r:id="rId48"/>
    <p:sldId id="1251" r:id="rId49"/>
    <p:sldId id="6671" r:id="rId50"/>
    <p:sldId id="416" r:id="rId51"/>
    <p:sldId id="1174" r:id="rId52"/>
    <p:sldId id="1176" r:id="rId53"/>
    <p:sldId id="1212" r:id="rId54"/>
    <p:sldId id="1175" r:id="rId55"/>
    <p:sldId id="1240" r:id="rId56"/>
    <p:sldId id="1177" r:id="rId57"/>
    <p:sldId id="1178" r:id="rId58"/>
    <p:sldId id="1202" r:id="rId59"/>
    <p:sldId id="1203" r:id="rId60"/>
    <p:sldId id="1204" r:id="rId61"/>
    <p:sldId id="1205" r:id="rId62"/>
    <p:sldId id="1206" r:id="rId63"/>
    <p:sldId id="1207" r:id="rId64"/>
    <p:sldId id="1208" r:id="rId65"/>
    <p:sldId id="1209" r:id="rId66"/>
    <p:sldId id="1210" r:id="rId67"/>
    <p:sldId id="1211" r:id="rId68"/>
    <p:sldId id="6672" r:id="rId69"/>
    <p:sldId id="1216" r:id="rId70"/>
    <p:sldId id="1215" r:id="rId71"/>
    <p:sldId id="1182" r:id="rId72"/>
    <p:sldId id="6673" r:id="rId73"/>
    <p:sldId id="6674" r:id="rId74"/>
    <p:sldId id="6675" r:id="rId75"/>
    <p:sldId id="6693" r:id="rId76"/>
    <p:sldId id="415" r:id="rId77"/>
    <p:sldId id="1223" r:id="rId78"/>
    <p:sldId id="6676" r:id="rId79"/>
    <p:sldId id="1259" r:id="rId80"/>
    <p:sldId id="1260" r:id="rId81"/>
    <p:sldId id="1249" r:id="rId82"/>
    <p:sldId id="1188" r:id="rId83"/>
    <p:sldId id="1246" r:id="rId84"/>
    <p:sldId id="6679" r:id="rId85"/>
    <p:sldId id="1218" r:id="rId86"/>
    <p:sldId id="1254" r:id="rId87"/>
    <p:sldId id="1231" r:id="rId88"/>
    <p:sldId id="6681" r:id="rId89"/>
    <p:sldId id="1219" r:id="rId90"/>
    <p:sldId id="1190" r:id="rId91"/>
    <p:sldId id="1191" r:id="rId92"/>
    <p:sldId id="1264" r:id="rId93"/>
    <p:sldId id="1192" r:id="rId94"/>
    <p:sldId id="1448" r:id="rId95"/>
    <p:sldId id="1193" r:id="rId96"/>
    <p:sldId id="1255" r:id="rId97"/>
    <p:sldId id="1247" r:id="rId98"/>
    <p:sldId id="1225" r:id="rId99"/>
    <p:sldId id="6677" r:id="rId100"/>
    <p:sldId id="1195" r:id="rId101"/>
    <p:sldId id="1220" r:id="rId102"/>
    <p:sldId id="1221" r:id="rId103"/>
    <p:sldId id="1222" r:id="rId104"/>
    <p:sldId id="1198" r:id="rId105"/>
    <p:sldId id="1224" r:id="rId106"/>
    <p:sldId id="1250" r:id="rId107"/>
    <p:sldId id="1200" r:id="rId108"/>
  </p:sldIdLst>
  <p:sldSz cx="9144000" cy="6858000" type="screen4x3"/>
  <p:notesSz cx="7302500" cy="9586913"/>
  <p:custDataLst>
    <p:tags r:id="rId111"/>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1728">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0E0E0"/>
    <a:srgbClr val="FFFFFF"/>
    <a:srgbClr val="FCFCFC"/>
    <a:srgbClr val="DF9F98"/>
    <a:srgbClr val="D6CDEE"/>
    <a:srgbClr val="F7F5CD"/>
    <a:srgbClr val="FFABAA"/>
    <a:srgbClr val="000000"/>
    <a:srgbClr val="B2E6B2"/>
    <a:srgbClr val="DED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6" autoAdjust="0"/>
    <p:restoredTop sz="91765" autoAdjust="0"/>
  </p:normalViewPr>
  <p:slideViewPr>
    <p:cSldViewPr snapToGrid="0" snapToObjects="1">
      <p:cViewPr>
        <p:scale>
          <a:sx n="66" d="100"/>
          <a:sy n="66" d="100"/>
        </p:scale>
        <p:origin x="501" y="51"/>
      </p:cViewPr>
      <p:guideLst>
        <p:guide orient="horz" pos="1728"/>
        <p:guide pos="2880"/>
      </p:guideLst>
    </p:cSldViewPr>
  </p:slideViewPr>
  <p:outlineViewPr>
    <p:cViewPr>
      <p:scale>
        <a:sx n="33" d="100"/>
        <a:sy n="33" d="100"/>
      </p:scale>
      <p:origin x="0" y="-2592"/>
    </p:cViewPr>
  </p:outlineViewPr>
  <p:notesTextViewPr>
    <p:cViewPr>
      <p:scale>
        <a:sx n="3" d="2"/>
        <a:sy n="3" d="2"/>
      </p:scale>
      <p:origin x="0" y="0"/>
    </p:cViewPr>
  </p:notesTextViewPr>
  <p:sorterViewPr>
    <p:cViewPr varScale="1">
      <p:scale>
        <a:sx n="1" d="1"/>
        <a:sy n="1" d="1"/>
      </p:scale>
      <p:origin x="0" y="-40245"/>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oleObject" Target="file:///\\Users\kevincha\projects\writeups\thesis\slides\latency_trend_talk.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2" Type="http://schemas.openxmlformats.org/officeDocument/2006/relationships/oleObject" Target="Macintosh%20HD:Users:droh:Google%20Drive:ics3:mem:cpumemgap.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00506622718701"/>
          <c:y val="0.16071480580290401"/>
          <c:w val="0.82732323043042"/>
          <c:h val="0.66641303891524295"/>
        </c:manualLayout>
      </c:layout>
      <c:lineChart>
        <c:grouping val="standard"/>
        <c:varyColors val="0"/>
        <c:ser>
          <c:idx val="4"/>
          <c:order val="2"/>
          <c:tx>
            <c:strRef>
              <c:f>Trend!$N$56</c:f>
              <c:strCache>
                <c:ptCount val="1"/>
                <c:pt idx="0">
                  <c:v>Capacity</c:v>
                </c:pt>
              </c:strCache>
            </c:strRef>
          </c:tx>
          <c:spPr>
            <a:ln w="38100" cap="rnd">
              <a:solidFill>
                <a:schemeClr val="accent4">
                  <a:lumMod val="60000"/>
                </a:schemeClr>
              </a:solidFill>
              <a:round/>
            </a:ln>
            <a:effectLst/>
          </c:spPr>
          <c:marker>
            <c:symbol val="triangle"/>
            <c:size val="14"/>
            <c:spPr>
              <a:solidFill>
                <a:schemeClr val="accent4">
                  <a:lumMod val="60000"/>
                </a:schemeClr>
              </a:solidFill>
              <a:ln w="9525">
                <a:solidFill>
                  <a:schemeClr val="accent4">
                    <a:lumMod val="60000"/>
                  </a:schemeClr>
                </a:solidFill>
              </a:ln>
              <a:effectLst/>
            </c:spPr>
          </c:marker>
          <c:cat>
            <c:numRef>
              <c:f>Trend!$O$51:$X$51</c:f>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f>Trend!$O$56:$X$56</c:f>
              <c:numCache>
                <c:formatCode>General</c:formatCode>
                <c:ptCount val="10"/>
                <c:pt idx="0">
                  <c:v>1</c:v>
                </c:pt>
                <c:pt idx="1">
                  <c:v>2</c:v>
                </c:pt>
                <c:pt idx="2">
                  <c:v>4</c:v>
                </c:pt>
                <c:pt idx="3">
                  <c:v>8</c:v>
                </c:pt>
                <c:pt idx="4">
                  <c:v>16</c:v>
                </c:pt>
                <c:pt idx="5">
                  <c:v>32</c:v>
                </c:pt>
                <c:pt idx="6">
                  <c:v>64</c:v>
                </c:pt>
                <c:pt idx="7">
                  <c:v>64</c:v>
                </c:pt>
                <c:pt idx="8">
                  <c:v>128</c:v>
                </c:pt>
                <c:pt idx="9">
                  <c:v>128</c:v>
                </c:pt>
              </c:numCache>
            </c:numRef>
          </c:val>
          <c:smooth val="0"/>
          <c:extLst>
            <c:ext xmlns:c16="http://schemas.microsoft.com/office/drawing/2014/chart" uri="{C3380CC4-5D6E-409C-BE32-E72D297353CC}">
              <c16:uniqueId val="{00000000-9D52-D34B-B96A-DF029ACC32CD}"/>
            </c:ext>
          </c:extLst>
        </c:ser>
        <c:ser>
          <c:idx val="3"/>
          <c:order val="3"/>
          <c:tx>
            <c:strRef>
              <c:f>Trend!$N$55</c:f>
              <c:strCache>
                <c:ptCount val="1"/>
                <c:pt idx="0">
                  <c:v>Bandwidth</c:v>
                </c:pt>
              </c:strCache>
            </c:strRef>
          </c:tx>
          <c:spPr>
            <a:ln w="38100" cap="rnd">
              <a:solidFill>
                <a:schemeClr val="accent6"/>
              </a:solidFill>
              <a:round/>
            </a:ln>
            <a:effectLst/>
          </c:spPr>
          <c:marker>
            <c:symbol val="square"/>
            <c:size val="14"/>
            <c:spPr>
              <a:solidFill>
                <a:schemeClr val="accent6"/>
              </a:solidFill>
              <a:ln w="9525">
                <a:solidFill>
                  <a:schemeClr val="accent6"/>
                </a:solidFill>
              </a:ln>
              <a:effectLst/>
            </c:spPr>
          </c:marker>
          <c:cat>
            <c:numRef>
              <c:f>Trend!$O$51:$X$51</c:f>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f>Trend!$O$55:$X$55</c:f>
              <c:numCache>
                <c:formatCode>General</c:formatCode>
                <c:ptCount val="10"/>
                <c:pt idx="0">
                  <c:v>1</c:v>
                </c:pt>
                <c:pt idx="1">
                  <c:v>3.007518796992481</c:v>
                </c:pt>
                <c:pt idx="2">
                  <c:v>6.0150375939849621</c:v>
                </c:pt>
                <c:pt idx="3">
                  <c:v>8.0150375939849603</c:v>
                </c:pt>
                <c:pt idx="4">
                  <c:v>10.02255639097744</c:v>
                </c:pt>
                <c:pt idx="5">
                  <c:v>12.030075187969921</c:v>
                </c:pt>
                <c:pt idx="6">
                  <c:v>14.030075187969921</c:v>
                </c:pt>
                <c:pt idx="7">
                  <c:v>16.03759398496241</c:v>
                </c:pt>
                <c:pt idx="8">
                  <c:v>18.045112781954881</c:v>
                </c:pt>
                <c:pt idx="9">
                  <c:v>19.548872180451131</c:v>
                </c:pt>
              </c:numCache>
            </c:numRef>
          </c:val>
          <c:smooth val="0"/>
          <c:extLst>
            <c:ext xmlns:c16="http://schemas.microsoft.com/office/drawing/2014/chart" uri="{C3380CC4-5D6E-409C-BE32-E72D297353CC}">
              <c16:uniqueId val="{00000001-9D52-D34B-B96A-DF029ACC32CD}"/>
            </c:ext>
          </c:extLst>
        </c:ser>
        <c:ser>
          <c:idx val="2"/>
          <c:order val="4"/>
          <c:tx>
            <c:strRef>
              <c:f>Trend!$N$57</c:f>
              <c:strCache>
                <c:ptCount val="1"/>
                <c:pt idx="0">
                  <c:v>Latency</c:v>
                </c:pt>
              </c:strCache>
            </c:strRef>
          </c:tx>
          <c:spPr>
            <a:ln w="38100" cap="rnd">
              <a:solidFill>
                <a:srgbClr val="FF4136"/>
              </a:solidFill>
              <a:round/>
            </a:ln>
            <a:effectLst/>
          </c:spPr>
          <c:marker>
            <c:symbol val="circle"/>
            <c:size val="14"/>
            <c:spPr>
              <a:solidFill>
                <a:srgbClr val="FF4136"/>
              </a:solidFill>
              <a:ln w="9525">
                <a:solidFill>
                  <a:srgbClr val="FF4136"/>
                </a:solidFill>
              </a:ln>
              <a:effectLst/>
            </c:spPr>
          </c:marker>
          <c:cat>
            <c:numRef>
              <c:f>Trend!$O$51:$X$51</c:f>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f>Trend!$O$58:$X$58</c:f>
              <c:numCache>
                <c:formatCode>General</c:formatCode>
                <c:ptCount val="10"/>
                <c:pt idx="0">
                  <c:v>1</c:v>
                </c:pt>
                <c:pt idx="1">
                  <c:v>1</c:v>
                </c:pt>
                <c:pt idx="2">
                  <c:v>1.043478260869565</c:v>
                </c:pt>
                <c:pt idx="3">
                  <c:v>1.142857142857143</c:v>
                </c:pt>
                <c:pt idx="4">
                  <c:v>1.2121212121212119</c:v>
                </c:pt>
                <c:pt idx="5">
                  <c:v>1.263157894736842</c:v>
                </c:pt>
                <c:pt idx="6">
                  <c:v>1.2520868113522541</c:v>
                </c:pt>
                <c:pt idx="7">
                  <c:v>1.274968125796855</c:v>
                </c:pt>
                <c:pt idx="8">
                  <c:v>1.2998266897746971</c:v>
                </c:pt>
                <c:pt idx="9">
                  <c:v>1.31868131868132</c:v>
                </c:pt>
              </c:numCache>
            </c:numRef>
          </c:val>
          <c:smooth val="0"/>
          <c:extLst>
            <c:ext xmlns:c16="http://schemas.microsoft.com/office/drawing/2014/chart" uri="{C3380CC4-5D6E-409C-BE32-E72D297353CC}">
              <c16:uniqueId val="{00000002-9D52-D34B-B96A-DF029ACC32CD}"/>
            </c:ext>
          </c:extLst>
        </c:ser>
        <c:dLbls>
          <c:showLegendKey val="0"/>
          <c:showVal val="0"/>
          <c:showCatName val="0"/>
          <c:showSerName val="0"/>
          <c:showPercent val="0"/>
          <c:showBubbleSize val="0"/>
        </c:dLbls>
        <c:marker val="1"/>
        <c:smooth val="0"/>
        <c:axId val="-200636896"/>
        <c:axId val="-200643440"/>
        <c:extLst>
          <c:ext xmlns:c15="http://schemas.microsoft.com/office/drawing/2012/chart" uri="{02D57815-91ED-43cb-92C2-25804820EDAC}">
            <c15:filteredLineSeries>
              <c15:ser>
                <c:idx val="0"/>
                <c:order val="0"/>
                <c:tx>
                  <c:strRef>
                    <c:extLst>
                      <c:ext uri="{02D57815-91ED-43cb-92C2-25804820EDAC}">
                        <c15:formulaRef>
                          <c15:sqref>Trend!$N$52</c15:sqref>
                        </c15:formulaRef>
                      </c:ext>
                    </c:extLst>
                    <c:strCache>
                      <c:ptCount val="1"/>
                      <c:pt idx="0">
                        <c:v>Activation</c:v>
                      </c:pt>
                    </c:strCache>
                  </c:strRef>
                </c:tx>
                <c:spPr>
                  <a:ln w="28575" cap="rnd">
                    <a:solidFill>
                      <a:schemeClr val="accent2"/>
                    </a:solidFill>
                    <a:round/>
                  </a:ln>
                  <a:effectLst/>
                </c:spPr>
                <c:marker>
                  <c:symbol val="circle"/>
                  <c:size val="14"/>
                  <c:spPr>
                    <a:solidFill>
                      <a:schemeClr val="accent2"/>
                    </a:solidFill>
                    <a:ln w="9525">
                      <a:solidFill>
                        <a:schemeClr val="accent2"/>
                      </a:solidFill>
                    </a:ln>
                    <a:effectLst/>
                  </c:spPr>
                </c:marker>
                <c:cat>
                  <c:numRef>
                    <c:extLst>
                      <c:ext uri="{02D57815-91ED-43cb-92C2-25804820EDAC}">
                        <c15:formulaRef>
                          <c15:sqref>Trend!$O$51:$X$51</c15:sqref>
                        </c15:formulaRef>
                      </c:ext>
                    </c:extLst>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extLst>
                      <c:ext uri="{02D57815-91ED-43cb-92C2-25804820EDAC}">
                        <c15:formulaRef>
                          <c15:sqref>Trend!$O$52:$V$52</c15:sqref>
                        </c15:formulaRef>
                      </c:ext>
                    </c:extLst>
                    <c:numCache>
                      <c:formatCode>General</c:formatCode>
                      <c:ptCount val="8"/>
                      <c:pt idx="0">
                        <c:v>1</c:v>
                      </c:pt>
                      <c:pt idx="1">
                        <c:v>1</c:v>
                      </c:pt>
                      <c:pt idx="2">
                        <c:v>1</c:v>
                      </c:pt>
                      <c:pt idx="3">
                        <c:v>1</c:v>
                      </c:pt>
                      <c:pt idx="4">
                        <c:v>0.9</c:v>
                      </c:pt>
                      <c:pt idx="5">
                        <c:v>0.83333333333333304</c:v>
                      </c:pt>
                      <c:pt idx="6">
                        <c:v>0.92800000000000005</c:v>
                      </c:pt>
                      <c:pt idx="7">
                        <c:v>0.93733333333333302</c:v>
                      </c:pt>
                    </c:numCache>
                  </c:numRef>
                </c:val>
                <c:smooth val="0"/>
                <c:extLst>
                  <c:ext xmlns:c16="http://schemas.microsoft.com/office/drawing/2014/chart" uri="{C3380CC4-5D6E-409C-BE32-E72D297353CC}">
                    <c16:uniqueId val="{00000003-9D52-D34B-B96A-DF029ACC32CD}"/>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Trend!$N$53</c15:sqref>
                        </c15:formulaRef>
                      </c:ext>
                    </c:extLst>
                    <c:strCache>
                      <c:ptCount val="1"/>
                      <c:pt idx="0">
                        <c:v>Precharge</c:v>
                      </c:pt>
                    </c:strCache>
                  </c:strRef>
                </c:tx>
                <c:spPr>
                  <a:ln w="28575" cap="rnd">
                    <a:solidFill>
                      <a:schemeClr val="accent4"/>
                    </a:solidFill>
                    <a:round/>
                  </a:ln>
                  <a:effectLst/>
                </c:spPr>
                <c:marker>
                  <c:symbol val="x"/>
                  <c:size val="14"/>
                  <c:spPr>
                    <a:noFill/>
                    <a:ln w="9525">
                      <a:solidFill>
                        <a:schemeClr val="accent4"/>
                      </a:solidFill>
                    </a:ln>
                    <a:effectLst/>
                  </c:spPr>
                </c:marker>
                <c:cat>
                  <c:numRef>
                    <c:extLst xmlns:c15="http://schemas.microsoft.com/office/drawing/2012/chart">
                      <c:ext xmlns:c15="http://schemas.microsoft.com/office/drawing/2012/chart" uri="{02D57815-91ED-43cb-92C2-25804820EDAC}">
                        <c15:formulaRef>
                          <c15:sqref>Trend!$O$51:$X$51</c15:sqref>
                        </c15:formulaRef>
                      </c:ext>
                    </c:extLst>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extLst xmlns:c15="http://schemas.microsoft.com/office/drawing/2012/chart">
                      <c:ext xmlns:c15="http://schemas.microsoft.com/office/drawing/2012/chart" uri="{02D57815-91ED-43cb-92C2-25804820EDAC}">
                        <c15:formulaRef>
                          <c15:sqref>Trend!$O$53:$V$53</c15:sqref>
                        </c15:formulaRef>
                      </c:ext>
                    </c:extLst>
                    <c:numCache>
                      <c:formatCode>General</c:formatCode>
                      <c:ptCount val="8"/>
                      <c:pt idx="0">
                        <c:v>1</c:v>
                      </c:pt>
                      <c:pt idx="1">
                        <c:v>1</c:v>
                      </c:pt>
                      <c:pt idx="2">
                        <c:v>1</c:v>
                      </c:pt>
                      <c:pt idx="3">
                        <c:v>1</c:v>
                      </c:pt>
                      <c:pt idx="4">
                        <c:v>0.9</c:v>
                      </c:pt>
                      <c:pt idx="5">
                        <c:v>0.83333333333333304</c:v>
                      </c:pt>
                      <c:pt idx="6">
                        <c:v>0.92800000000000005</c:v>
                      </c:pt>
                      <c:pt idx="7">
                        <c:v>0.93733333333333302</c:v>
                      </c:pt>
                    </c:numCache>
                  </c:numRef>
                </c:val>
                <c:smooth val="0"/>
                <c:extLst xmlns:c15="http://schemas.microsoft.com/office/drawing/2012/chart">
                  <c:ext xmlns:c16="http://schemas.microsoft.com/office/drawing/2014/chart" uri="{C3380CC4-5D6E-409C-BE32-E72D297353CC}">
                    <c16:uniqueId val="{00000004-9D52-D34B-B96A-DF029ACC32CD}"/>
                  </c:ext>
                </c:extLst>
              </c15:ser>
            </c15:filteredLineSeries>
          </c:ext>
        </c:extLst>
      </c:lineChart>
      <c:catAx>
        <c:axId val="-200636896"/>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zh-CN"/>
          </a:p>
        </c:txPr>
        <c:crossAx val="-200643440"/>
        <c:crosses val="autoZero"/>
        <c:auto val="1"/>
        <c:lblAlgn val="ctr"/>
        <c:lblOffset val="100"/>
        <c:noMultiLvlLbl val="0"/>
      </c:catAx>
      <c:valAx>
        <c:axId val="-200643440"/>
        <c:scaling>
          <c:logBase val="10"/>
          <c:orientation val="minMax"/>
          <c:max val="150"/>
          <c:min val="1"/>
        </c:scaling>
        <c:delete val="0"/>
        <c:axPos val="l"/>
        <c:majorGridlines>
          <c:spPr>
            <a:ln w="19050"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r>
                  <a:rPr lang="en-US"/>
                  <a:t>DRAM Improvement (log)</a:t>
                </a:r>
              </a:p>
            </c:rich>
          </c:tx>
          <c:layout>
            <c:manualLayout>
              <c:xMode val="edge"/>
              <c:yMode val="edge"/>
              <c:x val="3.91802270431953E-3"/>
              <c:y val="0.103654866919604"/>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zh-CN"/>
          </a:p>
        </c:txPr>
        <c:crossAx val="-200636896"/>
        <c:crosses val="autoZero"/>
        <c:crossBetween val="between"/>
        <c:majorUnit val="10"/>
      </c:valAx>
      <c:spPr>
        <a:noFill/>
        <a:ln>
          <a:noFill/>
        </a:ln>
        <a:effectLst/>
      </c:spPr>
    </c:plotArea>
    <c:legend>
      <c:legendPos val="b"/>
      <c:layout>
        <c:manualLayout>
          <c:xMode val="edge"/>
          <c:yMode val="edge"/>
          <c:x val="0.129817285683346"/>
          <c:y val="1.4274251973468001E-3"/>
          <c:w val="0.66589575864953399"/>
          <c:h val="9.9282337620760802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zh-CN"/>
        </a:p>
      </c:txPr>
    </c:legend>
    <c:plotVisOnly val="1"/>
    <c:dispBlanksAs val="gap"/>
    <c:showDLblsOverMax val="0"/>
  </c:chart>
  <c:spPr>
    <a:noFill/>
    <a:ln>
      <a:noFill/>
    </a:ln>
    <a:effectLst/>
  </c:spPr>
  <c:txPr>
    <a:bodyPr/>
    <a:lstStyle/>
    <a:p>
      <a:pPr>
        <a:defRPr sz="2400">
          <a:latin typeface="Gill Sans MT" panose="020B0502020104020203" pitchFamily="34"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zh-CN" altLang="en-US" sz="1400" dirty="0"/>
              <a:t>磁盘访问延迟</a:t>
            </a:r>
          </a:p>
        </c:rich>
      </c:tx>
      <c:overlay val="0"/>
      <c:spPr>
        <a:noFill/>
        <a:ln>
          <a:noFill/>
        </a:ln>
        <a:effectLst/>
      </c:spPr>
      <c:txPr>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zh-CN"/>
        </a:p>
      </c:txPr>
    </c:title>
    <c:autoTitleDeleted val="0"/>
    <c:view3D>
      <c:rotX val="40"/>
      <c:rotY val="10"/>
      <c:depthPercent val="100"/>
      <c:rAngAx val="0"/>
      <c:perspective val="1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349115620708677"/>
          <c:y val="0.22284343471556312"/>
          <c:w val="0.79301768758582647"/>
          <c:h val="0.64903760124626986"/>
        </c:manualLayout>
      </c:layout>
      <c:pie3DChart>
        <c:varyColors val="1"/>
        <c:ser>
          <c:idx val="0"/>
          <c:order val="0"/>
          <c:tx>
            <c:strRef>
              <c:f>Sheet1!$B$1</c:f>
              <c:strCache>
                <c:ptCount val="1"/>
                <c:pt idx="0">
                  <c:v>延迟(ms)</c:v>
                </c:pt>
              </c:strCache>
            </c:strRef>
          </c:tx>
          <c:explosion val="8"/>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B3BD-47BC-9EC4-45E5FA1C448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B3BD-47BC-9EC4-45E5FA1C448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B3BD-47BC-9EC4-45E5FA1C4482}"/>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CN"/>
                </a:p>
              </c:txPr>
              <c:dLblPos val="outEnd"/>
              <c:showLegendKey val="0"/>
              <c:showVal val="0"/>
              <c:showCatName val="1"/>
              <c:showSerName val="0"/>
              <c:showPercent val="0"/>
              <c:showBubbleSize val="0"/>
              <c:extLst>
                <c:ext xmlns:c16="http://schemas.microsoft.com/office/drawing/2014/chart" uri="{C3380CC4-5D6E-409C-BE32-E72D297353CC}">
                  <c16:uniqueId val="{00000001-B3BD-47BC-9EC4-45E5FA1C4482}"/>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zh-CN"/>
                </a:p>
              </c:txPr>
              <c:dLblPos val="outEnd"/>
              <c:showLegendKey val="0"/>
              <c:showVal val="0"/>
              <c:showCatName val="1"/>
              <c:showSerName val="0"/>
              <c:showPercent val="0"/>
              <c:showBubbleSize val="0"/>
              <c:extLst>
                <c:ext xmlns:c16="http://schemas.microsoft.com/office/drawing/2014/chart" uri="{C3380CC4-5D6E-409C-BE32-E72D297353CC}">
                  <c16:uniqueId val="{00000002-B3BD-47BC-9EC4-45E5FA1C4482}"/>
                </c:ext>
              </c:extLst>
            </c:dLbl>
            <c:dLbl>
              <c:idx val="2"/>
              <c:layout>
                <c:manualLayout>
                  <c:x val="0.14355316340512422"/>
                  <c:y val="9.4957805728277694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3BD-47BC-9EC4-45E5FA1C4482}"/>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平均寻道延迟</c:v>
                </c:pt>
                <c:pt idx="1">
                  <c:v>平均旋转延迟</c:v>
                </c:pt>
                <c:pt idx="2">
                  <c:v>平均传送延迟</c:v>
                </c:pt>
              </c:strCache>
            </c:strRef>
          </c:cat>
          <c:val>
            <c:numRef>
              <c:f>Sheet1!$B$2:$B$4</c:f>
              <c:numCache>
                <c:formatCode>General</c:formatCode>
                <c:ptCount val="3"/>
                <c:pt idx="0">
                  <c:v>9</c:v>
                </c:pt>
                <c:pt idx="1">
                  <c:v>4</c:v>
                </c:pt>
                <c:pt idx="2">
                  <c:v>0.02</c:v>
                </c:pt>
              </c:numCache>
            </c:numRef>
          </c:val>
          <c:extLst>
            <c:ext xmlns:c16="http://schemas.microsoft.com/office/drawing/2014/chart" uri="{C3380CC4-5D6E-409C-BE32-E72D297353CC}">
              <c16:uniqueId val="{00000000-B3BD-47BC-9EC4-45E5FA1C448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8880015299171499"/>
          <c:y val="6.0185185185185203E-2"/>
          <c:w val="0.51180020900165302"/>
          <c:h val="0.80722222222222195"/>
        </c:manualLayout>
      </c:layout>
      <c:lineChart>
        <c:grouping val="standard"/>
        <c:varyColors val="0"/>
        <c:ser>
          <c:idx val="0"/>
          <c:order val="0"/>
          <c:tx>
            <c:strRef>
              <c:f>data!$B$1</c:f>
              <c:strCache>
                <c:ptCount val="1"/>
                <c:pt idx="0">
                  <c:v>Disk seek time</c:v>
                </c:pt>
              </c:strCache>
            </c:strRef>
          </c:tx>
          <c:spPr>
            <a:ln w="12700" cmpd="sng">
              <a:solidFill>
                <a:schemeClr val="tx1"/>
              </a:solidFill>
            </a:ln>
          </c:spPr>
          <c:marker>
            <c:symbol val="diamond"/>
            <c:size val="8"/>
            <c:spPr>
              <a:solidFill>
                <a:schemeClr val="tx1"/>
              </a:solidFill>
              <a:ln>
                <a:noFill/>
              </a:ln>
            </c:spPr>
          </c:marker>
          <c:cat>
            <c:numRef>
              <c:f>data!$A$2:$A$9</c:f>
              <c:numCache>
                <c:formatCode>General</c:formatCode>
                <c:ptCount val="8"/>
                <c:pt idx="0">
                  <c:v>1985</c:v>
                </c:pt>
                <c:pt idx="1">
                  <c:v>1990</c:v>
                </c:pt>
                <c:pt idx="2">
                  <c:v>1995</c:v>
                </c:pt>
                <c:pt idx="3">
                  <c:v>2000</c:v>
                </c:pt>
                <c:pt idx="4">
                  <c:v>2003</c:v>
                </c:pt>
                <c:pt idx="5">
                  <c:v>2005</c:v>
                </c:pt>
                <c:pt idx="6">
                  <c:v>2010</c:v>
                </c:pt>
                <c:pt idx="7">
                  <c:v>2015</c:v>
                </c:pt>
              </c:numCache>
            </c:numRef>
          </c:cat>
          <c:val>
            <c:numRef>
              <c:f>data!$B$2:$B$9</c:f>
              <c:numCache>
                <c:formatCode>#,##0</c:formatCode>
                <c:ptCount val="8"/>
                <c:pt idx="0">
                  <c:v>75000000</c:v>
                </c:pt>
                <c:pt idx="1">
                  <c:v>28000000</c:v>
                </c:pt>
                <c:pt idx="2">
                  <c:v>10000000</c:v>
                </c:pt>
                <c:pt idx="3">
                  <c:v>8000000</c:v>
                </c:pt>
                <c:pt idx="4">
                  <c:v>6000000</c:v>
                </c:pt>
                <c:pt idx="5">
                  <c:v>5000000</c:v>
                </c:pt>
                <c:pt idx="6">
                  <c:v>3000000</c:v>
                </c:pt>
                <c:pt idx="7">
                  <c:v>3000000</c:v>
                </c:pt>
              </c:numCache>
            </c:numRef>
          </c:val>
          <c:smooth val="0"/>
          <c:extLst>
            <c:ext xmlns:c16="http://schemas.microsoft.com/office/drawing/2014/chart" uri="{C3380CC4-5D6E-409C-BE32-E72D297353CC}">
              <c16:uniqueId val="{00000000-053D-4F53-ADEF-057536934544}"/>
            </c:ext>
          </c:extLst>
        </c:ser>
        <c:ser>
          <c:idx val="1"/>
          <c:order val="1"/>
          <c:tx>
            <c:strRef>
              <c:f>data!$C$1</c:f>
              <c:strCache>
                <c:ptCount val="1"/>
                <c:pt idx="0">
                  <c:v>SSD access time</c:v>
                </c:pt>
              </c:strCache>
            </c:strRef>
          </c:tx>
          <c:spPr>
            <a:ln w="12700">
              <a:solidFill>
                <a:schemeClr val="tx1"/>
              </a:solidFill>
            </a:ln>
          </c:spPr>
          <c:marker>
            <c:symbol val="triangle"/>
            <c:size val="8"/>
            <c:spPr>
              <a:solidFill>
                <a:schemeClr val="tx1"/>
              </a:solidFill>
              <a:ln>
                <a:noFill/>
              </a:ln>
            </c:spPr>
          </c:marker>
          <c:cat>
            <c:numRef>
              <c:f>data!$A$2:$A$9</c:f>
              <c:numCache>
                <c:formatCode>General</c:formatCode>
                <c:ptCount val="8"/>
                <c:pt idx="0">
                  <c:v>1985</c:v>
                </c:pt>
                <c:pt idx="1">
                  <c:v>1990</c:v>
                </c:pt>
                <c:pt idx="2">
                  <c:v>1995</c:v>
                </c:pt>
                <c:pt idx="3">
                  <c:v>2000</c:v>
                </c:pt>
                <c:pt idx="4">
                  <c:v>2003</c:v>
                </c:pt>
                <c:pt idx="5">
                  <c:v>2005</c:v>
                </c:pt>
                <c:pt idx="6">
                  <c:v>2010</c:v>
                </c:pt>
                <c:pt idx="7">
                  <c:v>2015</c:v>
                </c:pt>
              </c:numCache>
            </c:numRef>
          </c:cat>
          <c:val>
            <c:numRef>
              <c:f>data!$C$2:$C$9</c:f>
              <c:numCache>
                <c:formatCode>General</c:formatCode>
                <c:ptCount val="8"/>
                <c:pt idx="7" formatCode="#,##0">
                  <c:v>50000</c:v>
                </c:pt>
              </c:numCache>
            </c:numRef>
          </c:val>
          <c:smooth val="0"/>
          <c:extLst>
            <c:ext xmlns:c16="http://schemas.microsoft.com/office/drawing/2014/chart" uri="{C3380CC4-5D6E-409C-BE32-E72D297353CC}">
              <c16:uniqueId val="{00000001-053D-4F53-ADEF-057536934544}"/>
            </c:ext>
          </c:extLst>
        </c:ser>
        <c:ser>
          <c:idx val="3"/>
          <c:order val="2"/>
          <c:tx>
            <c:strRef>
              <c:f>data!$D$1</c:f>
              <c:strCache>
                <c:ptCount val="1"/>
                <c:pt idx="0">
                  <c:v>DRAM access time</c:v>
                </c:pt>
              </c:strCache>
            </c:strRef>
          </c:tx>
          <c:spPr>
            <a:ln w="12700">
              <a:solidFill>
                <a:schemeClr val="tx1"/>
              </a:solidFill>
            </a:ln>
          </c:spPr>
          <c:marker>
            <c:symbol val="square"/>
            <c:size val="8"/>
            <c:spPr>
              <a:solidFill>
                <a:schemeClr val="tx1"/>
              </a:solidFill>
              <a:ln>
                <a:noFill/>
              </a:ln>
            </c:spPr>
          </c:marker>
          <c:cat>
            <c:numRef>
              <c:f>data!$A$2:$A$9</c:f>
              <c:numCache>
                <c:formatCode>General</c:formatCode>
                <c:ptCount val="8"/>
                <c:pt idx="0">
                  <c:v>1985</c:v>
                </c:pt>
                <c:pt idx="1">
                  <c:v>1990</c:v>
                </c:pt>
                <c:pt idx="2">
                  <c:v>1995</c:v>
                </c:pt>
                <c:pt idx="3">
                  <c:v>2000</c:v>
                </c:pt>
                <c:pt idx="4">
                  <c:v>2003</c:v>
                </c:pt>
                <c:pt idx="5">
                  <c:v>2005</c:v>
                </c:pt>
                <c:pt idx="6">
                  <c:v>2010</c:v>
                </c:pt>
                <c:pt idx="7">
                  <c:v>2015</c:v>
                </c:pt>
              </c:numCache>
            </c:numRef>
          </c:cat>
          <c:val>
            <c:numRef>
              <c:f>data!$D$2:$D$9</c:f>
              <c:numCache>
                <c:formatCode>#,##0</c:formatCode>
                <c:ptCount val="8"/>
                <c:pt idx="0" formatCode="General">
                  <c:v>200</c:v>
                </c:pt>
                <c:pt idx="1">
                  <c:v>100</c:v>
                </c:pt>
                <c:pt idx="2" formatCode="General">
                  <c:v>70</c:v>
                </c:pt>
                <c:pt idx="3" formatCode="General">
                  <c:v>60</c:v>
                </c:pt>
                <c:pt idx="4" formatCode="General">
                  <c:v>55</c:v>
                </c:pt>
                <c:pt idx="5" formatCode="General">
                  <c:v>50</c:v>
                </c:pt>
                <c:pt idx="6" formatCode="General">
                  <c:v>40</c:v>
                </c:pt>
                <c:pt idx="7" formatCode="General">
                  <c:v>20</c:v>
                </c:pt>
              </c:numCache>
            </c:numRef>
          </c:val>
          <c:smooth val="0"/>
          <c:extLst>
            <c:ext xmlns:c16="http://schemas.microsoft.com/office/drawing/2014/chart" uri="{C3380CC4-5D6E-409C-BE32-E72D297353CC}">
              <c16:uniqueId val="{00000002-053D-4F53-ADEF-057536934544}"/>
            </c:ext>
          </c:extLst>
        </c:ser>
        <c:ser>
          <c:idx val="4"/>
          <c:order val="3"/>
          <c:tx>
            <c:strRef>
              <c:f>data!$E$1</c:f>
              <c:strCache>
                <c:ptCount val="1"/>
                <c:pt idx="0">
                  <c:v>SRAM access time</c:v>
                </c:pt>
              </c:strCache>
            </c:strRef>
          </c:tx>
          <c:spPr>
            <a:ln w="12700">
              <a:solidFill>
                <a:schemeClr val="tx1"/>
              </a:solidFill>
            </a:ln>
          </c:spPr>
          <c:marker>
            <c:symbol val="circle"/>
            <c:size val="8"/>
            <c:spPr>
              <a:solidFill>
                <a:schemeClr val="tx1"/>
              </a:solidFill>
              <a:ln>
                <a:noFill/>
              </a:ln>
            </c:spPr>
          </c:marker>
          <c:cat>
            <c:numRef>
              <c:f>data!$A$2:$A$9</c:f>
              <c:numCache>
                <c:formatCode>General</c:formatCode>
                <c:ptCount val="8"/>
                <c:pt idx="0">
                  <c:v>1985</c:v>
                </c:pt>
                <c:pt idx="1">
                  <c:v>1990</c:v>
                </c:pt>
                <c:pt idx="2">
                  <c:v>1995</c:v>
                </c:pt>
                <c:pt idx="3">
                  <c:v>2000</c:v>
                </c:pt>
                <c:pt idx="4">
                  <c:v>2003</c:v>
                </c:pt>
                <c:pt idx="5">
                  <c:v>2005</c:v>
                </c:pt>
                <c:pt idx="6">
                  <c:v>2010</c:v>
                </c:pt>
                <c:pt idx="7">
                  <c:v>2015</c:v>
                </c:pt>
              </c:numCache>
            </c:numRef>
          </c:cat>
          <c:val>
            <c:numRef>
              <c:f>data!$E$2:$E$9</c:f>
              <c:numCache>
                <c:formatCode>General</c:formatCode>
                <c:ptCount val="8"/>
                <c:pt idx="0">
                  <c:v>150</c:v>
                </c:pt>
                <c:pt idx="1">
                  <c:v>35</c:v>
                </c:pt>
                <c:pt idx="2">
                  <c:v>15</c:v>
                </c:pt>
                <c:pt idx="3">
                  <c:v>3</c:v>
                </c:pt>
                <c:pt idx="4">
                  <c:v>2.5</c:v>
                </c:pt>
                <c:pt idx="5">
                  <c:v>2</c:v>
                </c:pt>
                <c:pt idx="6">
                  <c:v>1.5</c:v>
                </c:pt>
                <c:pt idx="7">
                  <c:v>1.3</c:v>
                </c:pt>
              </c:numCache>
            </c:numRef>
          </c:val>
          <c:smooth val="0"/>
          <c:extLst>
            <c:ext xmlns:c16="http://schemas.microsoft.com/office/drawing/2014/chart" uri="{C3380CC4-5D6E-409C-BE32-E72D297353CC}">
              <c16:uniqueId val="{00000003-053D-4F53-ADEF-057536934544}"/>
            </c:ext>
          </c:extLst>
        </c:ser>
        <c:ser>
          <c:idx val="5"/>
          <c:order val="4"/>
          <c:tx>
            <c:strRef>
              <c:f>data!$F$1</c:f>
              <c:strCache>
                <c:ptCount val="1"/>
                <c:pt idx="0">
                  <c:v>CPU cycle time</c:v>
                </c:pt>
              </c:strCache>
            </c:strRef>
          </c:tx>
          <c:spPr>
            <a:ln w="12700">
              <a:solidFill>
                <a:schemeClr val="tx1"/>
              </a:solidFill>
            </a:ln>
          </c:spPr>
          <c:marker>
            <c:symbol val="square"/>
            <c:size val="8"/>
            <c:spPr>
              <a:solidFill>
                <a:schemeClr val="bg1"/>
              </a:solidFill>
              <a:ln>
                <a:solidFill>
                  <a:schemeClr val="tx1"/>
                </a:solidFill>
              </a:ln>
            </c:spPr>
          </c:marker>
          <c:cat>
            <c:numRef>
              <c:f>data!$A$2:$A$9</c:f>
              <c:numCache>
                <c:formatCode>General</c:formatCode>
                <c:ptCount val="8"/>
                <c:pt idx="0">
                  <c:v>1985</c:v>
                </c:pt>
                <c:pt idx="1">
                  <c:v>1990</c:v>
                </c:pt>
                <c:pt idx="2">
                  <c:v>1995</c:v>
                </c:pt>
                <c:pt idx="3">
                  <c:v>2000</c:v>
                </c:pt>
                <c:pt idx="4">
                  <c:v>2003</c:v>
                </c:pt>
                <c:pt idx="5">
                  <c:v>2005</c:v>
                </c:pt>
                <c:pt idx="6">
                  <c:v>2010</c:v>
                </c:pt>
                <c:pt idx="7">
                  <c:v>2015</c:v>
                </c:pt>
              </c:numCache>
            </c:numRef>
          </c:cat>
          <c:val>
            <c:numRef>
              <c:f>data!$F$2:$F$9</c:f>
              <c:numCache>
                <c:formatCode>General</c:formatCode>
                <c:ptCount val="8"/>
                <c:pt idx="0">
                  <c:v>166</c:v>
                </c:pt>
                <c:pt idx="1">
                  <c:v>50</c:v>
                </c:pt>
                <c:pt idx="2">
                  <c:v>6</c:v>
                </c:pt>
                <c:pt idx="3">
                  <c:v>1.6</c:v>
                </c:pt>
                <c:pt idx="4">
                  <c:v>0.3</c:v>
                </c:pt>
                <c:pt idx="5">
                  <c:v>0.5</c:v>
                </c:pt>
                <c:pt idx="6">
                  <c:v>0.4</c:v>
                </c:pt>
                <c:pt idx="7">
                  <c:v>0.33</c:v>
                </c:pt>
              </c:numCache>
            </c:numRef>
          </c:val>
          <c:smooth val="0"/>
          <c:extLst>
            <c:ext xmlns:c16="http://schemas.microsoft.com/office/drawing/2014/chart" uri="{C3380CC4-5D6E-409C-BE32-E72D297353CC}">
              <c16:uniqueId val="{00000004-053D-4F53-ADEF-057536934544}"/>
            </c:ext>
          </c:extLst>
        </c:ser>
        <c:ser>
          <c:idx val="6"/>
          <c:order val="5"/>
          <c:tx>
            <c:strRef>
              <c:f>data!$G$1</c:f>
              <c:strCache>
                <c:ptCount val="1"/>
                <c:pt idx="0">
                  <c:v>Effective CPU cycle time</c:v>
                </c:pt>
              </c:strCache>
            </c:strRef>
          </c:tx>
          <c:spPr>
            <a:ln w="12700">
              <a:solidFill>
                <a:schemeClr val="tx1"/>
              </a:solidFill>
            </a:ln>
          </c:spPr>
          <c:marker>
            <c:symbol val="circle"/>
            <c:size val="8"/>
            <c:spPr>
              <a:solidFill>
                <a:schemeClr val="bg1"/>
              </a:solidFill>
              <a:ln>
                <a:solidFill>
                  <a:schemeClr val="tx1"/>
                </a:solidFill>
              </a:ln>
            </c:spPr>
          </c:marker>
          <c:cat>
            <c:numRef>
              <c:f>data!$A$2:$A$9</c:f>
              <c:numCache>
                <c:formatCode>General</c:formatCode>
                <c:ptCount val="8"/>
                <c:pt idx="0">
                  <c:v>1985</c:v>
                </c:pt>
                <c:pt idx="1">
                  <c:v>1990</c:v>
                </c:pt>
                <c:pt idx="2">
                  <c:v>1995</c:v>
                </c:pt>
                <c:pt idx="3">
                  <c:v>2000</c:v>
                </c:pt>
                <c:pt idx="4">
                  <c:v>2003</c:v>
                </c:pt>
                <c:pt idx="5">
                  <c:v>2005</c:v>
                </c:pt>
                <c:pt idx="6">
                  <c:v>2010</c:v>
                </c:pt>
                <c:pt idx="7">
                  <c:v>2015</c:v>
                </c:pt>
              </c:numCache>
            </c:numRef>
          </c:cat>
          <c:val>
            <c:numRef>
              <c:f>data!$G$2:$G$9</c:f>
              <c:numCache>
                <c:formatCode>General</c:formatCode>
                <c:ptCount val="8"/>
                <c:pt idx="4">
                  <c:v>0.3</c:v>
                </c:pt>
                <c:pt idx="5">
                  <c:v>0.25</c:v>
                </c:pt>
                <c:pt idx="6">
                  <c:v>0.1</c:v>
                </c:pt>
                <c:pt idx="7">
                  <c:v>0.08</c:v>
                </c:pt>
              </c:numCache>
            </c:numRef>
          </c:val>
          <c:smooth val="0"/>
          <c:extLst>
            <c:ext xmlns:c16="http://schemas.microsoft.com/office/drawing/2014/chart" uri="{C3380CC4-5D6E-409C-BE32-E72D297353CC}">
              <c16:uniqueId val="{00000005-053D-4F53-ADEF-057536934544}"/>
            </c:ext>
          </c:extLst>
        </c:ser>
        <c:dLbls>
          <c:showLegendKey val="0"/>
          <c:showVal val="0"/>
          <c:showCatName val="0"/>
          <c:showSerName val="0"/>
          <c:showPercent val="0"/>
          <c:showBubbleSize val="0"/>
        </c:dLbls>
        <c:marker val="1"/>
        <c:smooth val="0"/>
        <c:axId val="1385329232"/>
        <c:axId val="1385329776"/>
      </c:lineChart>
      <c:catAx>
        <c:axId val="1385329232"/>
        <c:scaling>
          <c:orientation val="minMax"/>
        </c:scaling>
        <c:delete val="0"/>
        <c:axPos val="b"/>
        <c:title>
          <c:tx>
            <c:rich>
              <a:bodyPr/>
              <a:lstStyle/>
              <a:p>
                <a:pPr>
                  <a:defRPr/>
                </a:pPr>
                <a:r>
                  <a:rPr lang="en-US"/>
                  <a:t>Year</a:t>
                </a:r>
              </a:p>
            </c:rich>
          </c:tx>
          <c:overlay val="0"/>
        </c:title>
        <c:numFmt formatCode="General" sourceLinked="1"/>
        <c:majorTickMark val="out"/>
        <c:minorTickMark val="none"/>
        <c:tickLblPos val="low"/>
        <c:txPr>
          <a:bodyPr rot="0" vert="horz" anchor="ctr" anchorCtr="1"/>
          <a:lstStyle/>
          <a:p>
            <a:pPr>
              <a:defRPr/>
            </a:pPr>
            <a:endParaRPr lang="zh-CN"/>
          </a:p>
        </c:txPr>
        <c:crossAx val="1385329776"/>
        <c:crossesAt val="0"/>
        <c:auto val="1"/>
        <c:lblAlgn val="ctr"/>
        <c:lblOffset val="100"/>
        <c:noMultiLvlLbl val="0"/>
      </c:catAx>
      <c:valAx>
        <c:axId val="1385329776"/>
        <c:scaling>
          <c:logBase val="10"/>
          <c:orientation val="minMax"/>
          <c:min val="0.01"/>
        </c:scaling>
        <c:delete val="0"/>
        <c:axPos val="l"/>
        <c:majorGridlines/>
        <c:title>
          <c:tx>
            <c:rich>
              <a:bodyPr rot="-5400000" vert="horz"/>
              <a:lstStyle/>
              <a:p>
                <a:pPr>
                  <a:defRPr/>
                </a:pPr>
                <a:r>
                  <a:rPr lang="en-US"/>
                  <a:t>Time (ns)</a:t>
                </a:r>
              </a:p>
            </c:rich>
          </c:tx>
          <c:overlay val="0"/>
        </c:title>
        <c:numFmt formatCode="#,##0.0" sourceLinked="0"/>
        <c:majorTickMark val="out"/>
        <c:minorTickMark val="none"/>
        <c:tickLblPos val="nextTo"/>
        <c:crossAx val="1385329232"/>
        <c:crosses val="autoZero"/>
        <c:crossBetween val="between"/>
        <c:minorUnit val="10"/>
      </c:valAx>
      <c:spPr>
        <a:ln>
          <a:noFill/>
        </a:ln>
      </c:spPr>
    </c:plotArea>
    <c:legend>
      <c:legendPos val="r"/>
      <c:overlay val="0"/>
      <c:spPr>
        <a:ln>
          <a:solidFill>
            <a:schemeClr val="tx1"/>
          </a:solidFill>
        </a:ln>
      </c:spPr>
    </c:legend>
    <c:plotVisOnly val="1"/>
    <c:dispBlanksAs val="gap"/>
    <c:showDLblsOverMax val="0"/>
  </c:chart>
  <c:txPr>
    <a:bodyPr/>
    <a:lstStyle/>
    <a:p>
      <a:pPr>
        <a:defRPr sz="1200">
          <a:latin typeface="Arial"/>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03AC38-F786-4966-A135-94B4F3FDB92C}" type="doc">
      <dgm:prSet loTypeId="urn:microsoft.com/office/officeart/2005/8/layout/pyramid1" loCatId="pyramid" qsTypeId="urn:microsoft.com/office/officeart/2005/8/quickstyle/3d2" qsCatId="3D" csTypeId="urn:microsoft.com/office/officeart/2005/8/colors/colorful2" csCatId="colorful" phldr="1"/>
      <dgm:spPr/>
    </dgm:pt>
    <dgm:pt modelId="{A0F28911-546F-4B37-B9C2-0FC48991BE80}">
      <dgm:prSet phldrT="[文本]" custT="1"/>
      <dgm:spPr>
        <a:solidFill>
          <a:schemeClr val="accent2">
            <a:lumMod val="60000"/>
            <a:lumOff val="40000"/>
          </a:schemeClr>
        </a:solidFill>
      </dgm:spPr>
      <dgm:t>
        <a:bodyPr/>
        <a:lstStyle/>
        <a:p>
          <a:pPr algn="ctr"/>
          <a:r>
            <a:rPr lang="zh-CN" altLang="en-US" sz="1200" b="1" dirty="0">
              <a:latin typeface="Times New Roman" pitchFamily="18" charset="0"/>
              <a:cs typeface="Times New Roman" pitchFamily="18" charset="0"/>
            </a:rPr>
            <a:t>寄存器</a:t>
          </a:r>
        </a:p>
      </dgm:t>
    </dgm:pt>
    <dgm:pt modelId="{83575088-5FF0-4F9C-8DCF-D297D4DBE956}" type="parTrans" cxnId="{2EB7BF52-0E70-45A0-80C8-D91AA44CD089}">
      <dgm:prSet/>
      <dgm:spPr/>
      <dgm:t>
        <a:bodyPr/>
        <a:lstStyle/>
        <a:p>
          <a:pPr algn="ctr"/>
          <a:endParaRPr lang="zh-CN" altLang="en-US" sz="1200" b="1">
            <a:latin typeface="Times New Roman" pitchFamily="18" charset="0"/>
            <a:cs typeface="Times New Roman" pitchFamily="18" charset="0"/>
          </a:endParaRPr>
        </a:p>
      </dgm:t>
    </dgm:pt>
    <dgm:pt modelId="{E1FA2BBE-11BD-46C0-A4D6-B2BF7B80EFE7}" type="sibTrans" cxnId="{2EB7BF52-0E70-45A0-80C8-D91AA44CD089}">
      <dgm:prSet/>
      <dgm:spPr/>
      <dgm:t>
        <a:bodyPr/>
        <a:lstStyle/>
        <a:p>
          <a:pPr algn="ctr"/>
          <a:endParaRPr lang="zh-CN" altLang="en-US" sz="1200" b="1">
            <a:latin typeface="Times New Roman" pitchFamily="18" charset="0"/>
            <a:cs typeface="Times New Roman" pitchFamily="18" charset="0"/>
          </a:endParaRPr>
        </a:p>
      </dgm:t>
    </dgm:pt>
    <dgm:pt modelId="{DA78AF2E-ADB3-44A8-9569-446CC4CBAFE6}">
      <dgm:prSet phldrT="[文本]" custT="1"/>
      <dgm:spPr/>
      <dgm:t>
        <a:bodyPr/>
        <a:lstStyle/>
        <a:p>
          <a:pPr algn="ctr"/>
          <a:r>
            <a:rPr lang="zh-CN" altLang="en-US" sz="1200" b="1" dirty="0">
              <a:latin typeface="Times New Roman" pitchFamily="18" charset="0"/>
              <a:cs typeface="Times New Roman" pitchFamily="18" charset="0"/>
            </a:rPr>
            <a:t>高速缓存</a:t>
          </a:r>
          <a:endParaRPr lang="en-US" altLang="zh-CN" sz="1200" b="1" dirty="0">
            <a:latin typeface="Times New Roman" pitchFamily="18" charset="0"/>
            <a:cs typeface="Times New Roman" pitchFamily="18" charset="0"/>
          </a:endParaRPr>
        </a:p>
      </dgm:t>
    </dgm:pt>
    <dgm:pt modelId="{1266011A-682A-4DC1-B6A8-7D1AC5D7C9E6}" type="parTrans" cxnId="{3485498B-A1A8-439C-8311-25E5CF66F58B}">
      <dgm:prSet/>
      <dgm:spPr/>
      <dgm:t>
        <a:bodyPr/>
        <a:lstStyle/>
        <a:p>
          <a:pPr algn="ctr"/>
          <a:endParaRPr lang="zh-CN" altLang="en-US" sz="1200" b="1">
            <a:latin typeface="Times New Roman" pitchFamily="18" charset="0"/>
            <a:cs typeface="Times New Roman" pitchFamily="18" charset="0"/>
          </a:endParaRPr>
        </a:p>
      </dgm:t>
    </dgm:pt>
    <dgm:pt modelId="{1E30A110-FB0E-45F4-ACBB-F6B41804C3C3}" type="sibTrans" cxnId="{3485498B-A1A8-439C-8311-25E5CF66F58B}">
      <dgm:prSet/>
      <dgm:spPr/>
      <dgm:t>
        <a:bodyPr/>
        <a:lstStyle/>
        <a:p>
          <a:pPr algn="ctr"/>
          <a:endParaRPr lang="zh-CN" altLang="en-US" sz="1200" b="1">
            <a:latin typeface="Times New Roman" pitchFamily="18" charset="0"/>
            <a:cs typeface="Times New Roman" pitchFamily="18" charset="0"/>
          </a:endParaRPr>
        </a:p>
      </dgm:t>
    </dgm:pt>
    <dgm:pt modelId="{B0C6BBE3-8F24-4DE7-AEFA-10F818FBA12F}">
      <dgm:prSet phldrT="[文本]" custT="1"/>
      <dgm:spPr/>
      <dgm:t>
        <a:bodyPr/>
        <a:lstStyle/>
        <a:p>
          <a:pPr algn="ctr"/>
          <a:r>
            <a:rPr lang="zh-CN" altLang="en-US" sz="1200" b="1">
              <a:latin typeface="Times New Roman" pitchFamily="18" charset="0"/>
              <a:cs typeface="Times New Roman" pitchFamily="18" charset="0"/>
            </a:rPr>
            <a:t>内存</a:t>
          </a:r>
        </a:p>
      </dgm:t>
    </dgm:pt>
    <dgm:pt modelId="{DD7F308E-3966-4BC9-9F5D-DF78F80860FF}" type="parTrans" cxnId="{7DF723ED-E8D5-4B58-AF5E-78A352354BEB}">
      <dgm:prSet/>
      <dgm:spPr/>
      <dgm:t>
        <a:bodyPr/>
        <a:lstStyle/>
        <a:p>
          <a:pPr algn="ctr"/>
          <a:endParaRPr lang="zh-CN" altLang="en-US" sz="1200" b="1">
            <a:latin typeface="Times New Roman" pitchFamily="18" charset="0"/>
            <a:cs typeface="Times New Roman" pitchFamily="18" charset="0"/>
          </a:endParaRPr>
        </a:p>
      </dgm:t>
    </dgm:pt>
    <dgm:pt modelId="{66F87E18-2F65-4025-845A-84526CD040BB}" type="sibTrans" cxnId="{7DF723ED-E8D5-4B58-AF5E-78A352354BEB}">
      <dgm:prSet/>
      <dgm:spPr/>
      <dgm:t>
        <a:bodyPr/>
        <a:lstStyle/>
        <a:p>
          <a:pPr algn="ctr"/>
          <a:endParaRPr lang="zh-CN" altLang="en-US" sz="1200" b="1">
            <a:latin typeface="Times New Roman" pitchFamily="18" charset="0"/>
            <a:cs typeface="Times New Roman" pitchFamily="18" charset="0"/>
          </a:endParaRPr>
        </a:p>
      </dgm:t>
    </dgm:pt>
    <dgm:pt modelId="{8D98A96A-B0B9-44B4-A9E4-458C7F3469B0}">
      <dgm:prSet phldrT="[文本]" custT="1"/>
      <dgm:spPr/>
      <dgm:t>
        <a:bodyPr/>
        <a:lstStyle/>
        <a:p>
          <a:pPr algn="ctr"/>
          <a:r>
            <a:rPr lang="en-US" altLang="zh-CN" sz="1200" b="1">
              <a:latin typeface="Times New Roman" pitchFamily="18" charset="0"/>
              <a:cs typeface="Times New Roman" pitchFamily="18" charset="0"/>
            </a:rPr>
            <a:t>flash memory/PCM</a:t>
          </a:r>
          <a:r>
            <a:rPr lang="zh-CN" altLang="en-US" sz="1200" b="1">
              <a:latin typeface="Times New Roman" pitchFamily="18" charset="0"/>
              <a:cs typeface="Times New Roman" pitchFamily="18" charset="0"/>
            </a:rPr>
            <a:t>闪存</a:t>
          </a:r>
        </a:p>
      </dgm:t>
    </dgm:pt>
    <dgm:pt modelId="{E35FBC7A-8E43-40E8-A397-CE21F0BAA462}" type="parTrans" cxnId="{F9E73A52-95C6-4F9C-BCCF-0A7DB16E057C}">
      <dgm:prSet/>
      <dgm:spPr/>
      <dgm:t>
        <a:bodyPr/>
        <a:lstStyle/>
        <a:p>
          <a:pPr algn="ctr"/>
          <a:endParaRPr lang="zh-CN" altLang="en-US" sz="1200" b="1">
            <a:latin typeface="Times New Roman" pitchFamily="18" charset="0"/>
            <a:cs typeface="Times New Roman" pitchFamily="18" charset="0"/>
          </a:endParaRPr>
        </a:p>
      </dgm:t>
    </dgm:pt>
    <dgm:pt modelId="{9FF511C1-F77C-4832-8C08-7AACBA1CDC9E}" type="sibTrans" cxnId="{F9E73A52-95C6-4F9C-BCCF-0A7DB16E057C}">
      <dgm:prSet/>
      <dgm:spPr/>
      <dgm:t>
        <a:bodyPr/>
        <a:lstStyle/>
        <a:p>
          <a:pPr algn="ctr"/>
          <a:endParaRPr lang="zh-CN" altLang="en-US" sz="1200" b="1">
            <a:latin typeface="Times New Roman" pitchFamily="18" charset="0"/>
            <a:cs typeface="Times New Roman" pitchFamily="18" charset="0"/>
          </a:endParaRPr>
        </a:p>
      </dgm:t>
    </dgm:pt>
    <dgm:pt modelId="{96FD4848-F2A0-4F17-8798-1A7FC06EB7C9}">
      <dgm:prSet phldrT="[文本]" custT="1"/>
      <dgm:spPr/>
      <dgm:t>
        <a:bodyPr/>
        <a:lstStyle/>
        <a:p>
          <a:pPr algn="ctr"/>
          <a:r>
            <a:rPr lang="zh-CN" altLang="en-US" sz="1200" b="1">
              <a:latin typeface="Times New Roman" pitchFamily="18" charset="0"/>
              <a:cs typeface="Times New Roman" pitchFamily="18" charset="0"/>
            </a:rPr>
            <a:t>磁盘</a:t>
          </a:r>
        </a:p>
      </dgm:t>
    </dgm:pt>
    <dgm:pt modelId="{A719186D-82B8-4BE6-AA3E-15351E98EA02}" type="parTrans" cxnId="{DDA48D6B-9D2A-4D7E-8B00-DBD070E3872A}">
      <dgm:prSet/>
      <dgm:spPr/>
      <dgm:t>
        <a:bodyPr/>
        <a:lstStyle/>
        <a:p>
          <a:pPr algn="ctr"/>
          <a:endParaRPr lang="zh-CN" altLang="en-US" sz="1200" b="1">
            <a:latin typeface="Times New Roman" pitchFamily="18" charset="0"/>
            <a:cs typeface="Times New Roman" pitchFamily="18" charset="0"/>
          </a:endParaRPr>
        </a:p>
      </dgm:t>
    </dgm:pt>
    <dgm:pt modelId="{37FDAB31-728A-48FD-BBD9-8A4C7E8DE48D}" type="sibTrans" cxnId="{DDA48D6B-9D2A-4D7E-8B00-DBD070E3872A}">
      <dgm:prSet/>
      <dgm:spPr/>
      <dgm:t>
        <a:bodyPr/>
        <a:lstStyle/>
        <a:p>
          <a:pPr algn="ctr"/>
          <a:endParaRPr lang="zh-CN" altLang="en-US" sz="1200" b="1">
            <a:latin typeface="Times New Roman" pitchFamily="18" charset="0"/>
            <a:cs typeface="Times New Roman" pitchFamily="18" charset="0"/>
          </a:endParaRPr>
        </a:p>
      </dgm:t>
    </dgm:pt>
    <dgm:pt modelId="{992F23FE-555C-4FCB-922C-EA6E1BF385EA}">
      <dgm:prSet phldrT="[文本]" custT="1"/>
      <dgm:spPr/>
      <dgm:t>
        <a:bodyPr/>
        <a:lstStyle/>
        <a:p>
          <a:pPr algn="ctr"/>
          <a:r>
            <a:rPr lang="zh-CN" altLang="en-US" sz="1200" b="1">
              <a:latin typeface="Times New Roman" pitchFamily="18" charset="0"/>
              <a:cs typeface="Times New Roman" pitchFamily="18" charset="0"/>
            </a:rPr>
            <a:t>磁带</a:t>
          </a:r>
        </a:p>
      </dgm:t>
    </dgm:pt>
    <dgm:pt modelId="{56078A23-6F57-4AB7-9964-85C8351E0A86}" type="parTrans" cxnId="{516B9697-DEBA-4121-8C27-B30A3FA6E25E}">
      <dgm:prSet/>
      <dgm:spPr/>
      <dgm:t>
        <a:bodyPr/>
        <a:lstStyle/>
        <a:p>
          <a:pPr algn="ctr"/>
          <a:endParaRPr lang="zh-CN" altLang="en-US" sz="1200" b="1">
            <a:latin typeface="Times New Roman" pitchFamily="18" charset="0"/>
            <a:cs typeface="Times New Roman" pitchFamily="18" charset="0"/>
          </a:endParaRPr>
        </a:p>
      </dgm:t>
    </dgm:pt>
    <dgm:pt modelId="{5F4C804C-9719-403B-B533-DAA6B7B1ECA5}" type="sibTrans" cxnId="{516B9697-DEBA-4121-8C27-B30A3FA6E25E}">
      <dgm:prSet/>
      <dgm:spPr/>
      <dgm:t>
        <a:bodyPr/>
        <a:lstStyle/>
        <a:p>
          <a:pPr algn="ctr"/>
          <a:endParaRPr lang="zh-CN" altLang="en-US" sz="1200" b="1">
            <a:latin typeface="Times New Roman" pitchFamily="18" charset="0"/>
            <a:cs typeface="Times New Roman" pitchFamily="18" charset="0"/>
          </a:endParaRPr>
        </a:p>
      </dgm:t>
    </dgm:pt>
    <dgm:pt modelId="{845DB7C4-4D0B-4428-B1AC-FE2132566AC9}">
      <dgm:prSet phldrT="[文本]" custT="1"/>
      <dgm:spPr/>
      <dgm:t>
        <a:bodyPr/>
        <a:lstStyle/>
        <a:p>
          <a:pPr algn="ctr"/>
          <a:r>
            <a:rPr lang="zh-CN" altLang="en-US" sz="1200" b="1">
              <a:latin typeface="Times New Roman" pitchFamily="18" charset="0"/>
              <a:cs typeface="Times New Roman" pitchFamily="18" charset="0"/>
            </a:rPr>
            <a:t>存储集群</a:t>
          </a:r>
        </a:p>
      </dgm:t>
    </dgm:pt>
    <dgm:pt modelId="{D4C23650-060E-4EB8-B612-69B9476BFA4F}" type="parTrans" cxnId="{868EB441-99B4-4971-94A7-DB4D680C757B}">
      <dgm:prSet/>
      <dgm:spPr/>
      <dgm:t>
        <a:bodyPr/>
        <a:lstStyle/>
        <a:p>
          <a:pPr algn="ctr"/>
          <a:endParaRPr lang="zh-CN" altLang="en-US" sz="1200" b="1">
            <a:latin typeface="Times New Roman" pitchFamily="18" charset="0"/>
            <a:cs typeface="Times New Roman" pitchFamily="18" charset="0"/>
          </a:endParaRPr>
        </a:p>
      </dgm:t>
    </dgm:pt>
    <dgm:pt modelId="{9084E7DD-7A62-42DE-9EC1-E25E5E8D7B75}" type="sibTrans" cxnId="{868EB441-99B4-4971-94A7-DB4D680C757B}">
      <dgm:prSet/>
      <dgm:spPr/>
      <dgm:t>
        <a:bodyPr/>
        <a:lstStyle/>
        <a:p>
          <a:pPr algn="ctr"/>
          <a:endParaRPr lang="zh-CN" altLang="en-US" sz="1200" b="1">
            <a:latin typeface="Times New Roman" pitchFamily="18" charset="0"/>
            <a:cs typeface="Times New Roman" pitchFamily="18" charset="0"/>
          </a:endParaRPr>
        </a:p>
      </dgm:t>
    </dgm:pt>
    <dgm:pt modelId="{572504F7-8375-4910-8586-B102086ABD22}" type="pres">
      <dgm:prSet presAssocID="{8103AC38-F786-4966-A135-94B4F3FDB92C}" presName="Name0" presStyleCnt="0">
        <dgm:presLayoutVars>
          <dgm:dir/>
          <dgm:animLvl val="lvl"/>
          <dgm:resizeHandles val="exact"/>
        </dgm:presLayoutVars>
      </dgm:prSet>
      <dgm:spPr/>
    </dgm:pt>
    <dgm:pt modelId="{6B2BD960-9BD9-439A-ACDE-07A6F1E7FB5E}" type="pres">
      <dgm:prSet presAssocID="{A0F28911-546F-4B37-B9C2-0FC48991BE80}" presName="Name8" presStyleCnt="0"/>
      <dgm:spPr/>
    </dgm:pt>
    <dgm:pt modelId="{A1BA2FF0-E4FC-4F1E-B970-90AD444DB1FC}" type="pres">
      <dgm:prSet presAssocID="{A0F28911-546F-4B37-B9C2-0FC48991BE80}" presName="level" presStyleLbl="node1" presStyleIdx="0" presStyleCnt="7">
        <dgm:presLayoutVars>
          <dgm:chMax val="1"/>
          <dgm:bulletEnabled val="1"/>
        </dgm:presLayoutVars>
      </dgm:prSet>
      <dgm:spPr/>
    </dgm:pt>
    <dgm:pt modelId="{C0B4C17B-4971-4A9F-BA8C-3381EE548F2F}" type="pres">
      <dgm:prSet presAssocID="{A0F28911-546F-4B37-B9C2-0FC48991BE80}" presName="levelTx" presStyleLbl="revTx" presStyleIdx="0" presStyleCnt="0">
        <dgm:presLayoutVars>
          <dgm:chMax val="1"/>
          <dgm:bulletEnabled val="1"/>
        </dgm:presLayoutVars>
      </dgm:prSet>
      <dgm:spPr/>
    </dgm:pt>
    <dgm:pt modelId="{4C937C19-96C0-4D37-B7E6-2A1DADA82AC9}" type="pres">
      <dgm:prSet presAssocID="{DA78AF2E-ADB3-44A8-9569-446CC4CBAFE6}" presName="Name8" presStyleCnt="0"/>
      <dgm:spPr/>
    </dgm:pt>
    <dgm:pt modelId="{12C583B1-DBB9-4B43-8D33-BFA40BA914D7}" type="pres">
      <dgm:prSet presAssocID="{DA78AF2E-ADB3-44A8-9569-446CC4CBAFE6}" presName="level" presStyleLbl="node1" presStyleIdx="1" presStyleCnt="7">
        <dgm:presLayoutVars>
          <dgm:chMax val="1"/>
          <dgm:bulletEnabled val="1"/>
        </dgm:presLayoutVars>
      </dgm:prSet>
      <dgm:spPr/>
    </dgm:pt>
    <dgm:pt modelId="{2E73F267-25A5-453E-A962-D50612C60E81}" type="pres">
      <dgm:prSet presAssocID="{DA78AF2E-ADB3-44A8-9569-446CC4CBAFE6}" presName="levelTx" presStyleLbl="revTx" presStyleIdx="0" presStyleCnt="0">
        <dgm:presLayoutVars>
          <dgm:chMax val="1"/>
          <dgm:bulletEnabled val="1"/>
        </dgm:presLayoutVars>
      </dgm:prSet>
      <dgm:spPr/>
    </dgm:pt>
    <dgm:pt modelId="{9F145BD3-F4ED-4D7E-8E81-46200AAA0114}" type="pres">
      <dgm:prSet presAssocID="{B0C6BBE3-8F24-4DE7-AEFA-10F818FBA12F}" presName="Name8" presStyleCnt="0"/>
      <dgm:spPr/>
    </dgm:pt>
    <dgm:pt modelId="{D9A61F02-D666-485A-BC0E-C161240EF10E}" type="pres">
      <dgm:prSet presAssocID="{B0C6BBE3-8F24-4DE7-AEFA-10F818FBA12F}" presName="level" presStyleLbl="node1" presStyleIdx="2" presStyleCnt="7">
        <dgm:presLayoutVars>
          <dgm:chMax val="1"/>
          <dgm:bulletEnabled val="1"/>
        </dgm:presLayoutVars>
      </dgm:prSet>
      <dgm:spPr/>
    </dgm:pt>
    <dgm:pt modelId="{A5D9827D-15A2-41BC-A028-3FDA3F077315}" type="pres">
      <dgm:prSet presAssocID="{B0C6BBE3-8F24-4DE7-AEFA-10F818FBA12F}" presName="levelTx" presStyleLbl="revTx" presStyleIdx="0" presStyleCnt="0">
        <dgm:presLayoutVars>
          <dgm:chMax val="1"/>
          <dgm:bulletEnabled val="1"/>
        </dgm:presLayoutVars>
      </dgm:prSet>
      <dgm:spPr/>
    </dgm:pt>
    <dgm:pt modelId="{6798DDB6-1024-4513-8B5E-99DE3C6AA2A2}" type="pres">
      <dgm:prSet presAssocID="{8D98A96A-B0B9-44B4-A9E4-458C7F3469B0}" presName="Name8" presStyleCnt="0"/>
      <dgm:spPr/>
    </dgm:pt>
    <dgm:pt modelId="{F2CDAD53-AA8C-494F-B61B-A7F8DE8A0C36}" type="pres">
      <dgm:prSet presAssocID="{8D98A96A-B0B9-44B4-A9E4-458C7F3469B0}" presName="level" presStyleLbl="node1" presStyleIdx="3" presStyleCnt="7">
        <dgm:presLayoutVars>
          <dgm:chMax val="1"/>
          <dgm:bulletEnabled val="1"/>
        </dgm:presLayoutVars>
      </dgm:prSet>
      <dgm:spPr/>
    </dgm:pt>
    <dgm:pt modelId="{FFE7B467-210B-423B-90EE-DDA07F17E853}" type="pres">
      <dgm:prSet presAssocID="{8D98A96A-B0B9-44B4-A9E4-458C7F3469B0}" presName="levelTx" presStyleLbl="revTx" presStyleIdx="0" presStyleCnt="0">
        <dgm:presLayoutVars>
          <dgm:chMax val="1"/>
          <dgm:bulletEnabled val="1"/>
        </dgm:presLayoutVars>
      </dgm:prSet>
      <dgm:spPr/>
    </dgm:pt>
    <dgm:pt modelId="{01CB5ECA-6CD7-4DFB-96D3-B355EA480D30}" type="pres">
      <dgm:prSet presAssocID="{96FD4848-F2A0-4F17-8798-1A7FC06EB7C9}" presName="Name8" presStyleCnt="0"/>
      <dgm:spPr/>
    </dgm:pt>
    <dgm:pt modelId="{C3316F88-5543-41E7-84E4-63D7E5B36D36}" type="pres">
      <dgm:prSet presAssocID="{96FD4848-F2A0-4F17-8798-1A7FC06EB7C9}" presName="level" presStyleLbl="node1" presStyleIdx="4" presStyleCnt="7">
        <dgm:presLayoutVars>
          <dgm:chMax val="1"/>
          <dgm:bulletEnabled val="1"/>
        </dgm:presLayoutVars>
      </dgm:prSet>
      <dgm:spPr/>
    </dgm:pt>
    <dgm:pt modelId="{713CB6F3-6EB1-4EFF-AB1E-C7781475C451}" type="pres">
      <dgm:prSet presAssocID="{96FD4848-F2A0-4F17-8798-1A7FC06EB7C9}" presName="levelTx" presStyleLbl="revTx" presStyleIdx="0" presStyleCnt="0">
        <dgm:presLayoutVars>
          <dgm:chMax val="1"/>
          <dgm:bulletEnabled val="1"/>
        </dgm:presLayoutVars>
      </dgm:prSet>
      <dgm:spPr/>
    </dgm:pt>
    <dgm:pt modelId="{00CD8526-1AB9-427A-800B-F7F229858FB4}" type="pres">
      <dgm:prSet presAssocID="{992F23FE-555C-4FCB-922C-EA6E1BF385EA}" presName="Name8" presStyleCnt="0"/>
      <dgm:spPr/>
    </dgm:pt>
    <dgm:pt modelId="{9F29CD80-E4C8-41F6-B693-FF2601A6D201}" type="pres">
      <dgm:prSet presAssocID="{992F23FE-555C-4FCB-922C-EA6E1BF385EA}" presName="level" presStyleLbl="node1" presStyleIdx="5" presStyleCnt="7">
        <dgm:presLayoutVars>
          <dgm:chMax val="1"/>
          <dgm:bulletEnabled val="1"/>
        </dgm:presLayoutVars>
      </dgm:prSet>
      <dgm:spPr/>
    </dgm:pt>
    <dgm:pt modelId="{4C51DFE9-DDE6-45B9-9F64-6CEB6C21E2D3}" type="pres">
      <dgm:prSet presAssocID="{992F23FE-555C-4FCB-922C-EA6E1BF385EA}" presName="levelTx" presStyleLbl="revTx" presStyleIdx="0" presStyleCnt="0">
        <dgm:presLayoutVars>
          <dgm:chMax val="1"/>
          <dgm:bulletEnabled val="1"/>
        </dgm:presLayoutVars>
      </dgm:prSet>
      <dgm:spPr/>
    </dgm:pt>
    <dgm:pt modelId="{28468112-D3C5-4757-8C82-3115194CBC25}" type="pres">
      <dgm:prSet presAssocID="{845DB7C4-4D0B-4428-B1AC-FE2132566AC9}" presName="Name8" presStyleCnt="0"/>
      <dgm:spPr/>
    </dgm:pt>
    <dgm:pt modelId="{CD66D2DB-2909-495A-9D67-E8504AE9C703}" type="pres">
      <dgm:prSet presAssocID="{845DB7C4-4D0B-4428-B1AC-FE2132566AC9}" presName="level" presStyleLbl="node1" presStyleIdx="6" presStyleCnt="7">
        <dgm:presLayoutVars>
          <dgm:chMax val="1"/>
          <dgm:bulletEnabled val="1"/>
        </dgm:presLayoutVars>
      </dgm:prSet>
      <dgm:spPr/>
    </dgm:pt>
    <dgm:pt modelId="{0027C6B2-3B69-40B3-91E8-73BE7CC7B93B}" type="pres">
      <dgm:prSet presAssocID="{845DB7C4-4D0B-4428-B1AC-FE2132566AC9}" presName="levelTx" presStyleLbl="revTx" presStyleIdx="0" presStyleCnt="0">
        <dgm:presLayoutVars>
          <dgm:chMax val="1"/>
          <dgm:bulletEnabled val="1"/>
        </dgm:presLayoutVars>
      </dgm:prSet>
      <dgm:spPr/>
    </dgm:pt>
  </dgm:ptLst>
  <dgm:cxnLst>
    <dgm:cxn modelId="{2CEC6C2A-A289-43F0-9129-9344E000E65D}" type="presOf" srcId="{DA78AF2E-ADB3-44A8-9569-446CC4CBAFE6}" destId="{2E73F267-25A5-453E-A962-D50612C60E81}" srcOrd="1" destOrd="0" presId="urn:microsoft.com/office/officeart/2005/8/layout/pyramid1"/>
    <dgm:cxn modelId="{4BA9A431-889C-4A66-8696-24B9430B5A36}" type="presOf" srcId="{8D98A96A-B0B9-44B4-A9E4-458C7F3469B0}" destId="{FFE7B467-210B-423B-90EE-DDA07F17E853}" srcOrd="1" destOrd="0" presId="urn:microsoft.com/office/officeart/2005/8/layout/pyramid1"/>
    <dgm:cxn modelId="{EDCC2936-F0F9-4320-A506-334ABC9BF3D3}" type="presOf" srcId="{8D98A96A-B0B9-44B4-A9E4-458C7F3469B0}" destId="{F2CDAD53-AA8C-494F-B61B-A7F8DE8A0C36}" srcOrd="0" destOrd="0" presId="urn:microsoft.com/office/officeart/2005/8/layout/pyramid1"/>
    <dgm:cxn modelId="{868EB441-99B4-4971-94A7-DB4D680C757B}" srcId="{8103AC38-F786-4966-A135-94B4F3FDB92C}" destId="{845DB7C4-4D0B-4428-B1AC-FE2132566AC9}" srcOrd="6" destOrd="0" parTransId="{D4C23650-060E-4EB8-B612-69B9476BFA4F}" sibTransId="{9084E7DD-7A62-42DE-9EC1-E25E5E8D7B75}"/>
    <dgm:cxn modelId="{4A2D2468-64FF-4F99-8094-F500010D56C8}" type="presOf" srcId="{A0F28911-546F-4B37-B9C2-0FC48991BE80}" destId="{A1BA2FF0-E4FC-4F1E-B970-90AD444DB1FC}" srcOrd="0" destOrd="0" presId="urn:microsoft.com/office/officeart/2005/8/layout/pyramid1"/>
    <dgm:cxn modelId="{DDA48D6B-9D2A-4D7E-8B00-DBD070E3872A}" srcId="{8103AC38-F786-4966-A135-94B4F3FDB92C}" destId="{96FD4848-F2A0-4F17-8798-1A7FC06EB7C9}" srcOrd="4" destOrd="0" parTransId="{A719186D-82B8-4BE6-AA3E-15351E98EA02}" sibTransId="{37FDAB31-728A-48FD-BBD9-8A4C7E8DE48D}"/>
    <dgm:cxn modelId="{E2BCE44B-9AF4-46FE-8781-346ACBA69FDF}" type="presOf" srcId="{B0C6BBE3-8F24-4DE7-AEFA-10F818FBA12F}" destId="{D9A61F02-D666-485A-BC0E-C161240EF10E}" srcOrd="0" destOrd="0" presId="urn:microsoft.com/office/officeart/2005/8/layout/pyramid1"/>
    <dgm:cxn modelId="{F9E73A52-95C6-4F9C-BCCF-0A7DB16E057C}" srcId="{8103AC38-F786-4966-A135-94B4F3FDB92C}" destId="{8D98A96A-B0B9-44B4-A9E4-458C7F3469B0}" srcOrd="3" destOrd="0" parTransId="{E35FBC7A-8E43-40E8-A397-CE21F0BAA462}" sibTransId="{9FF511C1-F77C-4832-8C08-7AACBA1CDC9E}"/>
    <dgm:cxn modelId="{2EB7BF52-0E70-45A0-80C8-D91AA44CD089}" srcId="{8103AC38-F786-4966-A135-94B4F3FDB92C}" destId="{A0F28911-546F-4B37-B9C2-0FC48991BE80}" srcOrd="0" destOrd="0" parTransId="{83575088-5FF0-4F9C-8DCF-D297D4DBE956}" sibTransId="{E1FA2BBE-11BD-46C0-A4D6-B2BF7B80EFE7}"/>
    <dgm:cxn modelId="{9C4E0756-4693-48DB-886B-1EBC26BBBE7A}" type="presOf" srcId="{992F23FE-555C-4FCB-922C-EA6E1BF385EA}" destId="{4C51DFE9-DDE6-45B9-9F64-6CEB6C21E2D3}" srcOrd="1" destOrd="0" presId="urn:microsoft.com/office/officeart/2005/8/layout/pyramid1"/>
    <dgm:cxn modelId="{C34B1379-0588-4B4B-B2D5-7AEDA1737FC5}" type="presOf" srcId="{B0C6BBE3-8F24-4DE7-AEFA-10F818FBA12F}" destId="{A5D9827D-15A2-41BC-A028-3FDA3F077315}" srcOrd="1" destOrd="0" presId="urn:microsoft.com/office/officeart/2005/8/layout/pyramid1"/>
    <dgm:cxn modelId="{F6778389-5302-4C61-A18B-1AB3EF0F2A91}" type="presOf" srcId="{845DB7C4-4D0B-4428-B1AC-FE2132566AC9}" destId="{0027C6B2-3B69-40B3-91E8-73BE7CC7B93B}" srcOrd="1" destOrd="0" presId="urn:microsoft.com/office/officeart/2005/8/layout/pyramid1"/>
    <dgm:cxn modelId="{3485498B-A1A8-439C-8311-25E5CF66F58B}" srcId="{8103AC38-F786-4966-A135-94B4F3FDB92C}" destId="{DA78AF2E-ADB3-44A8-9569-446CC4CBAFE6}" srcOrd="1" destOrd="0" parTransId="{1266011A-682A-4DC1-B6A8-7D1AC5D7C9E6}" sibTransId="{1E30A110-FB0E-45F4-ACBB-F6B41804C3C3}"/>
    <dgm:cxn modelId="{516B9697-DEBA-4121-8C27-B30A3FA6E25E}" srcId="{8103AC38-F786-4966-A135-94B4F3FDB92C}" destId="{992F23FE-555C-4FCB-922C-EA6E1BF385EA}" srcOrd="5" destOrd="0" parTransId="{56078A23-6F57-4AB7-9964-85C8351E0A86}" sibTransId="{5F4C804C-9719-403B-B533-DAA6B7B1ECA5}"/>
    <dgm:cxn modelId="{D225AB9B-8A57-42F5-A6F3-31B314E7F790}" type="presOf" srcId="{992F23FE-555C-4FCB-922C-EA6E1BF385EA}" destId="{9F29CD80-E4C8-41F6-B693-FF2601A6D201}" srcOrd="0" destOrd="0" presId="urn:microsoft.com/office/officeart/2005/8/layout/pyramid1"/>
    <dgm:cxn modelId="{B8C32BA3-54C4-443C-BF1C-8E254326E3AB}" type="presOf" srcId="{96FD4848-F2A0-4F17-8798-1A7FC06EB7C9}" destId="{C3316F88-5543-41E7-84E4-63D7E5B36D36}" srcOrd="0" destOrd="0" presId="urn:microsoft.com/office/officeart/2005/8/layout/pyramid1"/>
    <dgm:cxn modelId="{92A897A9-D953-4476-818D-C74E9E5A5811}" type="presOf" srcId="{DA78AF2E-ADB3-44A8-9569-446CC4CBAFE6}" destId="{12C583B1-DBB9-4B43-8D33-BFA40BA914D7}" srcOrd="0" destOrd="0" presId="urn:microsoft.com/office/officeart/2005/8/layout/pyramid1"/>
    <dgm:cxn modelId="{9E02E7BD-6A12-47C1-83D3-EB05142A2E44}" type="presOf" srcId="{A0F28911-546F-4B37-B9C2-0FC48991BE80}" destId="{C0B4C17B-4971-4A9F-BA8C-3381EE548F2F}" srcOrd="1" destOrd="0" presId="urn:microsoft.com/office/officeart/2005/8/layout/pyramid1"/>
    <dgm:cxn modelId="{A80F04DA-BEDA-497F-8C74-6BDFCE1E96EE}" type="presOf" srcId="{96FD4848-F2A0-4F17-8798-1A7FC06EB7C9}" destId="{713CB6F3-6EB1-4EFF-AB1E-C7781475C451}" srcOrd="1" destOrd="0" presId="urn:microsoft.com/office/officeart/2005/8/layout/pyramid1"/>
    <dgm:cxn modelId="{BC7766E6-72E6-4C7E-82E2-7A0683F7A03C}" type="presOf" srcId="{8103AC38-F786-4966-A135-94B4F3FDB92C}" destId="{572504F7-8375-4910-8586-B102086ABD22}" srcOrd="0" destOrd="0" presId="urn:microsoft.com/office/officeart/2005/8/layout/pyramid1"/>
    <dgm:cxn modelId="{82B2F7EA-8345-4412-9951-19C0F4D47FF3}" type="presOf" srcId="{845DB7C4-4D0B-4428-B1AC-FE2132566AC9}" destId="{CD66D2DB-2909-495A-9D67-E8504AE9C703}" srcOrd="0" destOrd="0" presId="urn:microsoft.com/office/officeart/2005/8/layout/pyramid1"/>
    <dgm:cxn modelId="{7DF723ED-E8D5-4B58-AF5E-78A352354BEB}" srcId="{8103AC38-F786-4966-A135-94B4F3FDB92C}" destId="{B0C6BBE3-8F24-4DE7-AEFA-10F818FBA12F}" srcOrd="2" destOrd="0" parTransId="{DD7F308E-3966-4BC9-9F5D-DF78F80860FF}" sibTransId="{66F87E18-2F65-4025-845A-84526CD040BB}"/>
    <dgm:cxn modelId="{4E61D02B-CC8D-4BCE-B1FD-04072E719347}" type="presParOf" srcId="{572504F7-8375-4910-8586-B102086ABD22}" destId="{6B2BD960-9BD9-439A-ACDE-07A6F1E7FB5E}" srcOrd="0" destOrd="0" presId="urn:microsoft.com/office/officeart/2005/8/layout/pyramid1"/>
    <dgm:cxn modelId="{CB7E7F0C-8873-4A6C-9E5A-D27A794A6EFA}" type="presParOf" srcId="{6B2BD960-9BD9-439A-ACDE-07A6F1E7FB5E}" destId="{A1BA2FF0-E4FC-4F1E-B970-90AD444DB1FC}" srcOrd="0" destOrd="0" presId="urn:microsoft.com/office/officeart/2005/8/layout/pyramid1"/>
    <dgm:cxn modelId="{AB0EE2DF-654B-426A-9D42-BD1E339F6088}" type="presParOf" srcId="{6B2BD960-9BD9-439A-ACDE-07A6F1E7FB5E}" destId="{C0B4C17B-4971-4A9F-BA8C-3381EE548F2F}" srcOrd="1" destOrd="0" presId="urn:microsoft.com/office/officeart/2005/8/layout/pyramid1"/>
    <dgm:cxn modelId="{3B7A62D9-00BB-4872-A6E0-455B655C7954}" type="presParOf" srcId="{572504F7-8375-4910-8586-B102086ABD22}" destId="{4C937C19-96C0-4D37-B7E6-2A1DADA82AC9}" srcOrd="1" destOrd="0" presId="urn:microsoft.com/office/officeart/2005/8/layout/pyramid1"/>
    <dgm:cxn modelId="{579BE523-4DD0-4105-A305-0D35EEF93E2F}" type="presParOf" srcId="{4C937C19-96C0-4D37-B7E6-2A1DADA82AC9}" destId="{12C583B1-DBB9-4B43-8D33-BFA40BA914D7}" srcOrd="0" destOrd="0" presId="urn:microsoft.com/office/officeart/2005/8/layout/pyramid1"/>
    <dgm:cxn modelId="{25BD53B2-B25A-4C79-9A54-6316EDE09230}" type="presParOf" srcId="{4C937C19-96C0-4D37-B7E6-2A1DADA82AC9}" destId="{2E73F267-25A5-453E-A962-D50612C60E81}" srcOrd="1" destOrd="0" presId="urn:microsoft.com/office/officeart/2005/8/layout/pyramid1"/>
    <dgm:cxn modelId="{553124A5-8F59-4F4D-BBEB-D9BCDF243ED6}" type="presParOf" srcId="{572504F7-8375-4910-8586-B102086ABD22}" destId="{9F145BD3-F4ED-4D7E-8E81-46200AAA0114}" srcOrd="2" destOrd="0" presId="urn:microsoft.com/office/officeart/2005/8/layout/pyramid1"/>
    <dgm:cxn modelId="{276A3311-95D6-4E33-9B0E-D26D27B234C5}" type="presParOf" srcId="{9F145BD3-F4ED-4D7E-8E81-46200AAA0114}" destId="{D9A61F02-D666-485A-BC0E-C161240EF10E}" srcOrd="0" destOrd="0" presId="urn:microsoft.com/office/officeart/2005/8/layout/pyramid1"/>
    <dgm:cxn modelId="{14D43C34-2FAC-4D28-B334-6AA5B89FD5A2}" type="presParOf" srcId="{9F145BD3-F4ED-4D7E-8E81-46200AAA0114}" destId="{A5D9827D-15A2-41BC-A028-3FDA3F077315}" srcOrd="1" destOrd="0" presId="urn:microsoft.com/office/officeart/2005/8/layout/pyramid1"/>
    <dgm:cxn modelId="{3DDCEFDA-28F7-4447-99F5-ACBD4E207D40}" type="presParOf" srcId="{572504F7-8375-4910-8586-B102086ABD22}" destId="{6798DDB6-1024-4513-8B5E-99DE3C6AA2A2}" srcOrd="3" destOrd="0" presId="urn:microsoft.com/office/officeart/2005/8/layout/pyramid1"/>
    <dgm:cxn modelId="{F5803EDD-3626-46D2-A2CD-7FB755D1E84A}" type="presParOf" srcId="{6798DDB6-1024-4513-8B5E-99DE3C6AA2A2}" destId="{F2CDAD53-AA8C-494F-B61B-A7F8DE8A0C36}" srcOrd="0" destOrd="0" presId="urn:microsoft.com/office/officeart/2005/8/layout/pyramid1"/>
    <dgm:cxn modelId="{B0E1A67E-5CE6-4274-9314-A529EB905589}" type="presParOf" srcId="{6798DDB6-1024-4513-8B5E-99DE3C6AA2A2}" destId="{FFE7B467-210B-423B-90EE-DDA07F17E853}" srcOrd="1" destOrd="0" presId="urn:microsoft.com/office/officeart/2005/8/layout/pyramid1"/>
    <dgm:cxn modelId="{39475062-738C-489F-AC34-8DDCC42729EA}" type="presParOf" srcId="{572504F7-8375-4910-8586-B102086ABD22}" destId="{01CB5ECA-6CD7-4DFB-96D3-B355EA480D30}" srcOrd="4" destOrd="0" presId="urn:microsoft.com/office/officeart/2005/8/layout/pyramid1"/>
    <dgm:cxn modelId="{6047540B-3B26-461F-9BFC-2CF83EE304F4}" type="presParOf" srcId="{01CB5ECA-6CD7-4DFB-96D3-B355EA480D30}" destId="{C3316F88-5543-41E7-84E4-63D7E5B36D36}" srcOrd="0" destOrd="0" presId="urn:microsoft.com/office/officeart/2005/8/layout/pyramid1"/>
    <dgm:cxn modelId="{A7B7BCDF-894B-4948-AA47-17F89F8A4EE9}" type="presParOf" srcId="{01CB5ECA-6CD7-4DFB-96D3-B355EA480D30}" destId="{713CB6F3-6EB1-4EFF-AB1E-C7781475C451}" srcOrd="1" destOrd="0" presId="urn:microsoft.com/office/officeart/2005/8/layout/pyramid1"/>
    <dgm:cxn modelId="{458EDD24-A913-449B-A3E4-1578087161B0}" type="presParOf" srcId="{572504F7-8375-4910-8586-B102086ABD22}" destId="{00CD8526-1AB9-427A-800B-F7F229858FB4}" srcOrd="5" destOrd="0" presId="urn:microsoft.com/office/officeart/2005/8/layout/pyramid1"/>
    <dgm:cxn modelId="{1F873CA4-040F-4145-A2B4-5ACDCF2D6225}" type="presParOf" srcId="{00CD8526-1AB9-427A-800B-F7F229858FB4}" destId="{9F29CD80-E4C8-41F6-B693-FF2601A6D201}" srcOrd="0" destOrd="0" presId="urn:microsoft.com/office/officeart/2005/8/layout/pyramid1"/>
    <dgm:cxn modelId="{18C59DA2-F90E-4C98-B32D-63568917FC8D}" type="presParOf" srcId="{00CD8526-1AB9-427A-800B-F7F229858FB4}" destId="{4C51DFE9-DDE6-45B9-9F64-6CEB6C21E2D3}" srcOrd="1" destOrd="0" presId="urn:microsoft.com/office/officeart/2005/8/layout/pyramid1"/>
    <dgm:cxn modelId="{1A5923DA-9431-4D88-A54A-CF9B32E1C9B0}" type="presParOf" srcId="{572504F7-8375-4910-8586-B102086ABD22}" destId="{28468112-D3C5-4757-8C82-3115194CBC25}" srcOrd="6" destOrd="0" presId="urn:microsoft.com/office/officeart/2005/8/layout/pyramid1"/>
    <dgm:cxn modelId="{E16D62B6-DD99-4829-8D51-70AA6A982FC5}" type="presParOf" srcId="{28468112-D3C5-4757-8C82-3115194CBC25}" destId="{CD66D2DB-2909-495A-9D67-E8504AE9C703}" srcOrd="0" destOrd="0" presId="urn:microsoft.com/office/officeart/2005/8/layout/pyramid1"/>
    <dgm:cxn modelId="{7E4D9EF3-D3E4-49D2-8B6D-0E06F7803BE9}" type="presParOf" srcId="{28468112-D3C5-4757-8C82-3115194CBC25}" destId="{0027C6B2-3B69-40B3-91E8-73BE7CC7B93B}" srcOrd="1" destOrd="0" presId="urn:microsoft.com/office/officeart/2005/8/layout/pyramid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A2FF0-E4FC-4F1E-B970-90AD444DB1FC}">
      <dsp:nvSpPr>
        <dsp:cNvPr id="0" name=""/>
        <dsp:cNvSpPr/>
      </dsp:nvSpPr>
      <dsp:spPr>
        <a:xfrm>
          <a:off x="2751460" y="0"/>
          <a:ext cx="917153" cy="593897"/>
        </a:xfrm>
        <a:prstGeom prst="trapezoid">
          <a:avLst>
            <a:gd name="adj" fmla="val 77215"/>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Times New Roman" pitchFamily="18" charset="0"/>
              <a:cs typeface="Times New Roman" pitchFamily="18" charset="0"/>
            </a:rPr>
            <a:t>寄存器</a:t>
          </a:r>
        </a:p>
      </dsp:txBody>
      <dsp:txXfrm>
        <a:off x="2751460" y="0"/>
        <a:ext cx="917153" cy="593897"/>
      </dsp:txXfrm>
    </dsp:sp>
    <dsp:sp modelId="{12C583B1-DBB9-4B43-8D33-BFA40BA914D7}">
      <dsp:nvSpPr>
        <dsp:cNvPr id="0" name=""/>
        <dsp:cNvSpPr/>
      </dsp:nvSpPr>
      <dsp:spPr>
        <a:xfrm>
          <a:off x="2292883" y="593897"/>
          <a:ext cx="1834306" cy="593897"/>
        </a:xfrm>
        <a:prstGeom prst="trapezoid">
          <a:avLst>
            <a:gd name="adj" fmla="val 77215"/>
          </a:avLst>
        </a:prstGeom>
        <a:gradFill rotWithShape="0">
          <a:gsLst>
            <a:gs pos="0">
              <a:schemeClr val="accent2">
                <a:hueOff val="-2400000"/>
                <a:satOff val="-10001"/>
                <a:lumOff val="8334"/>
                <a:alphaOff val="0"/>
                <a:shade val="51000"/>
                <a:satMod val="130000"/>
              </a:schemeClr>
            </a:gs>
            <a:gs pos="80000">
              <a:schemeClr val="accent2">
                <a:hueOff val="-2400000"/>
                <a:satOff val="-10001"/>
                <a:lumOff val="8334"/>
                <a:alphaOff val="0"/>
                <a:shade val="93000"/>
                <a:satMod val="130000"/>
              </a:schemeClr>
            </a:gs>
            <a:gs pos="100000">
              <a:schemeClr val="accent2">
                <a:hueOff val="-2400000"/>
                <a:satOff val="-10001"/>
                <a:lumOff val="833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Times New Roman" pitchFamily="18" charset="0"/>
              <a:cs typeface="Times New Roman" pitchFamily="18" charset="0"/>
            </a:rPr>
            <a:t>高速缓存</a:t>
          </a:r>
          <a:endParaRPr lang="en-US" altLang="zh-CN" sz="1200" b="1" kern="1200" dirty="0">
            <a:latin typeface="Times New Roman" pitchFamily="18" charset="0"/>
            <a:cs typeface="Times New Roman" pitchFamily="18" charset="0"/>
          </a:endParaRPr>
        </a:p>
      </dsp:txBody>
      <dsp:txXfrm>
        <a:off x="2613887" y="593897"/>
        <a:ext cx="1192299" cy="593897"/>
      </dsp:txXfrm>
    </dsp:sp>
    <dsp:sp modelId="{D9A61F02-D666-485A-BC0E-C161240EF10E}">
      <dsp:nvSpPr>
        <dsp:cNvPr id="0" name=""/>
        <dsp:cNvSpPr/>
      </dsp:nvSpPr>
      <dsp:spPr>
        <a:xfrm>
          <a:off x="1834306" y="1187794"/>
          <a:ext cx="2751460" cy="593897"/>
        </a:xfrm>
        <a:prstGeom prst="trapezoid">
          <a:avLst>
            <a:gd name="adj" fmla="val 77215"/>
          </a:avLst>
        </a:prstGeom>
        <a:gradFill rotWithShape="0">
          <a:gsLst>
            <a:gs pos="0">
              <a:schemeClr val="accent2">
                <a:hueOff val="-4800000"/>
                <a:satOff val="-20001"/>
                <a:lumOff val="16667"/>
                <a:alphaOff val="0"/>
                <a:shade val="51000"/>
                <a:satMod val="130000"/>
              </a:schemeClr>
            </a:gs>
            <a:gs pos="80000">
              <a:schemeClr val="accent2">
                <a:hueOff val="-4800000"/>
                <a:satOff val="-20001"/>
                <a:lumOff val="16667"/>
                <a:alphaOff val="0"/>
                <a:shade val="93000"/>
                <a:satMod val="130000"/>
              </a:schemeClr>
            </a:gs>
            <a:gs pos="100000">
              <a:schemeClr val="accent2">
                <a:hueOff val="-4800000"/>
                <a:satOff val="-20001"/>
                <a:lumOff val="1666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Times New Roman" pitchFamily="18" charset="0"/>
              <a:cs typeface="Times New Roman" pitchFamily="18" charset="0"/>
            </a:rPr>
            <a:t>内存</a:t>
          </a:r>
        </a:p>
      </dsp:txBody>
      <dsp:txXfrm>
        <a:off x="2315812" y="1187794"/>
        <a:ext cx="1788449" cy="593897"/>
      </dsp:txXfrm>
    </dsp:sp>
    <dsp:sp modelId="{F2CDAD53-AA8C-494F-B61B-A7F8DE8A0C36}">
      <dsp:nvSpPr>
        <dsp:cNvPr id="0" name=""/>
        <dsp:cNvSpPr/>
      </dsp:nvSpPr>
      <dsp:spPr>
        <a:xfrm>
          <a:off x="1375730" y="1781691"/>
          <a:ext cx="3668613" cy="593897"/>
        </a:xfrm>
        <a:prstGeom prst="trapezoid">
          <a:avLst>
            <a:gd name="adj" fmla="val 77215"/>
          </a:avLst>
        </a:prstGeom>
        <a:gradFill rotWithShape="0">
          <a:gsLst>
            <a:gs pos="0">
              <a:schemeClr val="accent2">
                <a:hueOff val="-7200000"/>
                <a:satOff val="-30002"/>
                <a:lumOff val="25001"/>
                <a:alphaOff val="0"/>
                <a:shade val="51000"/>
                <a:satMod val="130000"/>
              </a:schemeClr>
            </a:gs>
            <a:gs pos="80000">
              <a:schemeClr val="accent2">
                <a:hueOff val="-7200000"/>
                <a:satOff val="-30002"/>
                <a:lumOff val="25001"/>
                <a:alphaOff val="0"/>
                <a:shade val="93000"/>
                <a:satMod val="130000"/>
              </a:schemeClr>
            </a:gs>
            <a:gs pos="100000">
              <a:schemeClr val="accent2">
                <a:hueOff val="-7200000"/>
                <a:satOff val="-30002"/>
                <a:lumOff val="2500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b="1" kern="1200">
              <a:latin typeface="Times New Roman" pitchFamily="18" charset="0"/>
              <a:cs typeface="Times New Roman" pitchFamily="18" charset="0"/>
            </a:rPr>
            <a:t>flash memory/PCM</a:t>
          </a:r>
          <a:r>
            <a:rPr lang="zh-CN" altLang="en-US" sz="1200" b="1" kern="1200">
              <a:latin typeface="Times New Roman" pitchFamily="18" charset="0"/>
              <a:cs typeface="Times New Roman" pitchFamily="18" charset="0"/>
            </a:rPr>
            <a:t>闪存</a:t>
          </a:r>
        </a:p>
      </dsp:txBody>
      <dsp:txXfrm>
        <a:off x="2017737" y="1781691"/>
        <a:ext cx="2384598" cy="593897"/>
      </dsp:txXfrm>
    </dsp:sp>
    <dsp:sp modelId="{C3316F88-5543-41E7-84E4-63D7E5B36D36}">
      <dsp:nvSpPr>
        <dsp:cNvPr id="0" name=""/>
        <dsp:cNvSpPr/>
      </dsp:nvSpPr>
      <dsp:spPr>
        <a:xfrm>
          <a:off x="917153" y="2375589"/>
          <a:ext cx="4585767" cy="593897"/>
        </a:xfrm>
        <a:prstGeom prst="trapezoid">
          <a:avLst>
            <a:gd name="adj" fmla="val 77215"/>
          </a:avLst>
        </a:prstGeom>
        <a:gradFill rotWithShape="0">
          <a:gsLst>
            <a:gs pos="0">
              <a:schemeClr val="accent2">
                <a:hueOff val="-9600000"/>
                <a:satOff val="-40002"/>
                <a:lumOff val="33334"/>
                <a:alphaOff val="0"/>
                <a:shade val="51000"/>
                <a:satMod val="130000"/>
              </a:schemeClr>
            </a:gs>
            <a:gs pos="80000">
              <a:schemeClr val="accent2">
                <a:hueOff val="-9600000"/>
                <a:satOff val="-40002"/>
                <a:lumOff val="33334"/>
                <a:alphaOff val="0"/>
                <a:shade val="93000"/>
                <a:satMod val="130000"/>
              </a:schemeClr>
            </a:gs>
            <a:gs pos="100000">
              <a:schemeClr val="accent2">
                <a:hueOff val="-9600000"/>
                <a:satOff val="-40002"/>
                <a:lumOff val="3333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Times New Roman" pitchFamily="18" charset="0"/>
              <a:cs typeface="Times New Roman" pitchFamily="18" charset="0"/>
            </a:rPr>
            <a:t>磁盘</a:t>
          </a:r>
        </a:p>
      </dsp:txBody>
      <dsp:txXfrm>
        <a:off x="1719662" y="2375589"/>
        <a:ext cx="2980748" cy="593897"/>
      </dsp:txXfrm>
    </dsp:sp>
    <dsp:sp modelId="{9F29CD80-E4C8-41F6-B693-FF2601A6D201}">
      <dsp:nvSpPr>
        <dsp:cNvPr id="0" name=""/>
        <dsp:cNvSpPr/>
      </dsp:nvSpPr>
      <dsp:spPr>
        <a:xfrm>
          <a:off x="458576" y="2969486"/>
          <a:ext cx="5502920" cy="593897"/>
        </a:xfrm>
        <a:prstGeom prst="trapezoid">
          <a:avLst>
            <a:gd name="adj" fmla="val 77215"/>
          </a:avLst>
        </a:prstGeom>
        <a:gradFill rotWithShape="0">
          <a:gsLst>
            <a:gs pos="0">
              <a:schemeClr val="accent2">
                <a:hueOff val="-12000000"/>
                <a:satOff val="-50002"/>
                <a:lumOff val="41668"/>
                <a:alphaOff val="0"/>
                <a:shade val="51000"/>
                <a:satMod val="130000"/>
              </a:schemeClr>
            </a:gs>
            <a:gs pos="80000">
              <a:schemeClr val="accent2">
                <a:hueOff val="-12000000"/>
                <a:satOff val="-50002"/>
                <a:lumOff val="41668"/>
                <a:alphaOff val="0"/>
                <a:shade val="93000"/>
                <a:satMod val="130000"/>
              </a:schemeClr>
            </a:gs>
            <a:gs pos="100000">
              <a:schemeClr val="accent2">
                <a:hueOff val="-12000000"/>
                <a:satOff val="-50002"/>
                <a:lumOff val="4166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Times New Roman" pitchFamily="18" charset="0"/>
              <a:cs typeface="Times New Roman" pitchFamily="18" charset="0"/>
            </a:rPr>
            <a:t>磁带</a:t>
          </a:r>
        </a:p>
      </dsp:txBody>
      <dsp:txXfrm>
        <a:off x="1421587" y="2969486"/>
        <a:ext cx="3576898" cy="593897"/>
      </dsp:txXfrm>
    </dsp:sp>
    <dsp:sp modelId="{CD66D2DB-2909-495A-9D67-E8504AE9C703}">
      <dsp:nvSpPr>
        <dsp:cNvPr id="0" name=""/>
        <dsp:cNvSpPr/>
      </dsp:nvSpPr>
      <dsp:spPr>
        <a:xfrm>
          <a:off x="0" y="3563383"/>
          <a:ext cx="6420074" cy="593897"/>
        </a:xfrm>
        <a:prstGeom prst="trapezoid">
          <a:avLst>
            <a:gd name="adj" fmla="val 77215"/>
          </a:avLst>
        </a:prstGeom>
        <a:gradFill rotWithShape="0">
          <a:gsLst>
            <a:gs pos="0">
              <a:schemeClr val="accent2">
                <a:hueOff val="-14400000"/>
                <a:satOff val="-60003"/>
                <a:lumOff val="50001"/>
                <a:alphaOff val="0"/>
                <a:shade val="51000"/>
                <a:satMod val="130000"/>
              </a:schemeClr>
            </a:gs>
            <a:gs pos="80000">
              <a:schemeClr val="accent2">
                <a:hueOff val="-14400000"/>
                <a:satOff val="-60003"/>
                <a:lumOff val="50001"/>
                <a:alphaOff val="0"/>
                <a:shade val="93000"/>
                <a:satMod val="130000"/>
              </a:schemeClr>
            </a:gs>
            <a:gs pos="100000">
              <a:schemeClr val="accent2">
                <a:hueOff val="-14400000"/>
                <a:satOff val="-60003"/>
                <a:lumOff val="5000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Times New Roman" pitchFamily="18" charset="0"/>
              <a:cs typeface="Times New Roman" pitchFamily="18" charset="0"/>
            </a:rPr>
            <a:t>存储集群</a:t>
          </a:r>
        </a:p>
      </dsp:txBody>
      <dsp:txXfrm>
        <a:off x="1123512" y="3563383"/>
        <a:ext cx="4173048" cy="59389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3453333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10934828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B8D727D-C838-2A41-2538-CC832A6FA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03C826E-2193-44BB-9FE3-51AD3A3C2551}"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sym typeface="Gill Sans"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Gill Sans" charset="0"/>
            </a:endParaRPr>
          </a:p>
        </p:txBody>
      </p:sp>
      <p:sp>
        <p:nvSpPr>
          <p:cNvPr id="20483" name="Rectangle 2">
            <a:extLst>
              <a:ext uri="{FF2B5EF4-FFF2-40B4-BE49-F238E27FC236}">
                <a16:creationId xmlns:a16="http://schemas.microsoft.com/office/drawing/2014/main" id="{0043D263-B207-2E0F-F010-A398C5DA5A81}"/>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7AE76F8C-0808-0060-32CE-A8BBC2EAEC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000000"/>
                </a:solidFill>
                <a:effectLst/>
                <a:latin typeface="微软雅黑" panose="020B0503020204020204" pitchFamily="34" charset="-122"/>
                <a:ea typeface="微软雅黑" panose="020B0503020204020204" pitchFamily="34" charset="-122"/>
              </a:rPr>
              <a:t>DRAM</a:t>
            </a:r>
            <a:r>
              <a:rPr lang="zh-CN" altLang="en-US" b="0" i="0" dirty="0">
                <a:solidFill>
                  <a:srgbClr val="000000"/>
                </a:solidFill>
                <a:effectLst/>
                <a:latin typeface="微软雅黑" panose="020B0503020204020204" pitchFamily="34" charset="-122"/>
                <a:ea typeface="微软雅黑" panose="020B0503020204020204" pitchFamily="34" charset="-122"/>
              </a:rPr>
              <a:t>延迟几乎保持不变</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即仅降低了</a:t>
            </a:r>
            <a:r>
              <a:rPr lang="en-US" altLang="zh-CN" b="0" i="0" dirty="0">
                <a:solidFill>
                  <a:srgbClr val="000000"/>
                </a:solidFill>
                <a:effectLst/>
                <a:latin typeface="微软雅黑" panose="020B0503020204020204" pitchFamily="34" charset="-122"/>
                <a:ea typeface="微软雅黑" panose="020B0503020204020204" pitchFamily="34" charset="-122"/>
              </a:rPr>
              <a:t>30%</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所示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，同时缩放</a:t>
            </a:r>
            <a:r>
              <a:rPr lang="en-US" altLang="zh-CN" b="0" i="0" dirty="0">
                <a:solidFill>
                  <a:srgbClr val="000000"/>
                </a:solidFill>
                <a:effectLst/>
                <a:latin typeface="微软雅黑" panose="020B0503020204020204" pitchFamily="34" charset="-122"/>
                <a:ea typeface="微软雅黑" panose="020B0503020204020204" pitchFamily="34" charset="-122"/>
              </a:rPr>
              <a:t>DRAM</a:t>
            </a:r>
            <a:r>
              <a:rPr lang="zh-CN" altLang="en-US" b="0" i="0" dirty="0">
                <a:solidFill>
                  <a:srgbClr val="000000"/>
                </a:solidFill>
                <a:effectLst/>
                <a:latin typeface="微软雅黑" panose="020B0503020204020204" pitchFamily="34" charset="-122"/>
                <a:ea typeface="微软雅黑" panose="020B0503020204020204" pitchFamily="34" charset="-122"/>
              </a:rPr>
              <a:t>容量、带宽和延迟是有难度的，使其成为许多现代工作负载的重要性能瓶颈。</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F5259C2D-02FE-4C64-AD33-18B082577A5F}"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087602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zh-CN" altLang="en-US" b="0" i="0" dirty="0">
                <a:solidFill>
                  <a:srgbClr val="000000"/>
                </a:solidFill>
                <a:effectLst/>
                <a:latin typeface="微软雅黑" panose="020B0503020204020204" pitchFamily="34" charset="-122"/>
                <a:ea typeface="微软雅黑" panose="020B0503020204020204" pitchFamily="34" charset="-122"/>
              </a:rPr>
              <a:t>内存数据库，图处理，数据分析，数据中心工作负载，神经网络和消费者工作负载。</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198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0" fontAlgn="base" latinLnBrk="0" hangingPunct="0">
              <a:lnSpc>
                <a:spcPct val="100000"/>
              </a:lnSpc>
              <a:spcBef>
                <a:spcPct val="30000"/>
              </a:spcBef>
              <a:spcAft>
                <a:spcPct val="0"/>
              </a:spcAft>
              <a:buClrTx/>
              <a:buSzTx/>
              <a:buFontTx/>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由于实时处理大量数据的需求不断增加，设计低延迟主存芯片变得越来越重要。</a:t>
            </a:r>
            <a:endParaRPr lang="en-US" altLang="zh-CN" dirty="0"/>
          </a:p>
          <a:p>
            <a:pPr defTabSz="931774">
              <a:defRPr/>
            </a:pPr>
            <a:endParaRPr lang="en-US" dirty="0"/>
          </a:p>
        </p:txBody>
      </p:sp>
      <p:sp>
        <p:nvSpPr>
          <p:cNvPr id="4" name="Slide Number Placeholder 3"/>
          <p:cNvSpPr>
            <a:spLocks noGrp="1"/>
          </p:cNvSpPr>
          <p:nvPr>
            <p:ph type="sldNum" sz="quarter" idx="10"/>
          </p:nvPr>
        </p:nvSpPr>
        <p:spPr/>
        <p:txBody>
          <a:bodyPr/>
          <a:lstStyle/>
          <a:p>
            <a:fld id="{F5259C2D-02FE-4C64-AD33-18B082577A5F}"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17722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1000pJ=</a:t>
            </a:r>
            <a:r>
              <a:rPr lang="en-US" altLang="zh-CN" dirty="0" err="1"/>
              <a:t>nJ</a:t>
            </a:r>
            <a:endParaRPr lang="en-US" altLang="zh-CN" dirty="0"/>
          </a:p>
          <a:p>
            <a:r>
              <a:rPr lang="zh-CN" altLang="en-US" dirty="0"/>
              <a:t>皮焦耳</a:t>
            </a:r>
            <a:endParaRPr lang="en-US" altLang="zh-CN" dirty="0"/>
          </a:p>
          <a:p>
            <a:r>
              <a:rPr lang="zh-CN" altLang="en-US" dirty="0"/>
              <a:t>纳焦耳</a:t>
            </a:r>
          </a:p>
          <a:p>
            <a:endParaRPr lang="zh-CN" altLang="en-US" dirty="0"/>
          </a:p>
        </p:txBody>
      </p:sp>
      <p:sp>
        <p:nvSpPr>
          <p:cNvPr id="4" name="灯片编号占位符 3"/>
          <p:cNvSpPr>
            <a:spLocks noGrp="1"/>
          </p:cNvSpPr>
          <p:nvPr>
            <p:ph type="sldNum" sz="quarter" idx="5"/>
          </p:nvPr>
        </p:nvSpPr>
        <p:spPr/>
        <p:txBody>
          <a:bodyPr/>
          <a:lstStyle/>
          <a:p>
            <a:pPr>
              <a:defRPr/>
            </a:pPr>
            <a:fld id="{87973AD7-D932-2641-9FAC-D90A34A34A63}" type="slidenum">
              <a:rPr lang="en-US" altLang="en-US" smtClean="0"/>
              <a:pPr>
                <a:defRPr/>
              </a:pPr>
              <a:t>33</a:t>
            </a:fld>
            <a:endParaRPr lang="en-US" altLang="en-US"/>
          </a:p>
        </p:txBody>
      </p:sp>
    </p:spTree>
    <p:extLst>
      <p:ext uri="{BB962C8B-B14F-4D97-AF65-F5344CB8AC3E}">
        <p14:creationId xmlns:p14="http://schemas.microsoft.com/office/powerpoint/2010/main" val="1326052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5939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41</a:t>
            </a:fld>
            <a:endParaRPr lang="en-US"/>
          </a:p>
        </p:txBody>
      </p:sp>
    </p:spTree>
    <p:extLst>
      <p:ext uri="{BB962C8B-B14F-4D97-AF65-F5344CB8AC3E}">
        <p14:creationId xmlns:p14="http://schemas.microsoft.com/office/powerpoint/2010/main" val="474811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baseline="0" dirty="0"/>
          </a:p>
        </p:txBody>
      </p:sp>
      <p:sp>
        <p:nvSpPr>
          <p:cNvPr id="4" name="Marcador de número de diapositiva 3"/>
          <p:cNvSpPr>
            <a:spLocks noGrp="1"/>
          </p:cNvSpPr>
          <p:nvPr>
            <p:ph type="sldNum" sz="quarter" idx="10"/>
          </p:nvPr>
        </p:nvSpPr>
        <p:spPr/>
        <p:txBody>
          <a:bodyPr/>
          <a:lstStyle/>
          <a:p>
            <a:fld id="{33A2F704-0392-374E-9548-FE28CBDE16B0}" type="slidenum">
              <a:rPr lang="en-US" smtClean="0"/>
              <a:t>42</a:t>
            </a:fld>
            <a:endParaRPr lang="en-US" dirty="0"/>
          </a:p>
        </p:txBody>
      </p:sp>
    </p:spTree>
    <p:extLst>
      <p:ext uri="{BB962C8B-B14F-4D97-AF65-F5344CB8AC3E}">
        <p14:creationId xmlns:p14="http://schemas.microsoft.com/office/powerpoint/2010/main" val="4228216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000000"/>
                </a:solidFill>
                <a:effectLst/>
                <a:latin typeface="微软雅黑" panose="020B0503020204020204" pitchFamily="34" charset="-122"/>
                <a:ea typeface="微软雅黑" panose="020B0503020204020204" pitchFamily="34" charset="-122"/>
              </a:rPr>
              <a:t>UPMEM PIM</a:t>
            </a:r>
            <a:r>
              <a:rPr lang="zh-CN" altLang="en-US" b="0" i="0" dirty="0">
                <a:solidFill>
                  <a:srgbClr val="000000"/>
                </a:solidFill>
                <a:effectLst/>
                <a:latin typeface="微软雅黑" panose="020B0503020204020204" pitchFamily="34" charset="-122"/>
                <a:ea typeface="微软雅黑" panose="020B0503020204020204" pitchFamily="34" charset="-122"/>
              </a:rPr>
              <a:t>体系结构是第一个真实世界中公开可用的</a:t>
            </a:r>
            <a:r>
              <a:rPr lang="en-US" altLang="zh-CN" b="0" i="0" dirty="0">
                <a:solidFill>
                  <a:srgbClr val="000000"/>
                </a:solidFill>
                <a:effectLst/>
                <a:latin typeface="微软雅黑" panose="020B0503020204020204" pitchFamily="34" charset="-122"/>
                <a:ea typeface="微软雅黑" panose="020B0503020204020204" pitchFamily="34" charset="-122"/>
              </a:rPr>
              <a:t>PIM</a:t>
            </a:r>
            <a:r>
              <a:rPr lang="zh-CN" altLang="en-US" b="0" i="0" dirty="0">
                <a:solidFill>
                  <a:srgbClr val="000000"/>
                </a:solidFill>
                <a:effectLst/>
                <a:latin typeface="微软雅黑" panose="020B0503020204020204" pitchFamily="34" charset="-122"/>
                <a:ea typeface="微软雅黑" panose="020B0503020204020204" pitchFamily="34" charset="-122"/>
              </a:rPr>
              <a:t>体系结构。</a:t>
            </a:r>
            <a:endParaRPr lang="zh-CN" altLang="en-US" dirty="0"/>
          </a:p>
          <a:p>
            <a:r>
              <a:rPr lang="zh-CN" altLang="en-US" b="0" i="0" dirty="0">
                <a:solidFill>
                  <a:srgbClr val="000000"/>
                </a:solidFill>
                <a:effectLst/>
                <a:latin typeface="微软雅黑" panose="020B0503020204020204" pitchFamily="34" charset="-122"/>
                <a:ea typeface="微软雅黑" panose="020B0503020204020204" pitchFamily="34" charset="-122"/>
              </a:rPr>
              <a:t>这个</a:t>
            </a:r>
            <a:r>
              <a:rPr lang="en-US" altLang="zh-CN" b="0" i="0" dirty="0">
                <a:solidFill>
                  <a:srgbClr val="000000"/>
                </a:solidFill>
                <a:effectLst/>
                <a:latin typeface="微软雅黑" panose="020B0503020204020204" pitchFamily="34" charset="-122"/>
                <a:ea typeface="微软雅黑" panose="020B0503020204020204" pitchFamily="34" charset="-122"/>
              </a:rPr>
              <a:t>PNM</a:t>
            </a:r>
            <a:r>
              <a:rPr lang="zh-CN" altLang="en-US" b="0" i="0" dirty="0">
                <a:solidFill>
                  <a:srgbClr val="000000"/>
                </a:solidFill>
                <a:effectLst/>
                <a:latin typeface="微软雅黑" panose="020B0503020204020204" pitchFamily="34" charset="-122"/>
                <a:ea typeface="微软雅黑" panose="020B0503020204020204" pitchFamily="34" charset="-122"/>
              </a:rPr>
              <a:t>系统由一个简单的处理器</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称为</a:t>
            </a:r>
            <a:r>
              <a:rPr lang="en-US" altLang="zh-CN" b="0" i="0" dirty="0">
                <a:solidFill>
                  <a:srgbClr val="000000"/>
                </a:solidFill>
                <a:effectLst/>
                <a:latin typeface="微软雅黑" panose="020B0503020204020204" pitchFamily="34" charset="-122"/>
                <a:ea typeface="微软雅黑" panose="020B0503020204020204" pitchFamily="34" charset="-122"/>
              </a:rPr>
              <a:t>DRAM</a:t>
            </a:r>
            <a:r>
              <a:rPr lang="zh-CN" altLang="en-US" b="0" i="0" dirty="0">
                <a:solidFill>
                  <a:srgbClr val="000000"/>
                </a:solidFill>
                <a:effectLst/>
                <a:latin typeface="微软雅黑" panose="020B0503020204020204" pitchFamily="34" charset="-122"/>
                <a:ea typeface="微软雅黑" panose="020B0503020204020204" pitchFamily="34" charset="-122"/>
              </a:rPr>
              <a:t>处理单元，</a:t>
            </a:r>
            <a:r>
              <a:rPr lang="en-US" altLang="zh-CN" b="0" i="0" dirty="0">
                <a:solidFill>
                  <a:srgbClr val="000000"/>
                </a:solidFill>
                <a:effectLst/>
                <a:latin typeface="微软雅黑" panose="020B0503020204020204" pitchFamily="34" charset="-122"/>
                <a:ea typeface="微软雅黑" panose="020B0503020204020204" pitchFamily="34" charset="-122"/>
              </a:rPr>
              <a:t>DPU)</a:t>
            </a:r>
            <a:r>
              <a:rPr lang="zh-CN" altLang="en-US" b="0" i="0" dirty="0">
                <a:solidFill>
                  <a:srgbClr val="000000"/>
                </a:solidFill>
                <a:effectLst/>
                <a:latin typeface="微软雅黑" panose="020B0503020204020204" pitchFamily="34" charset="-122"/>
                <a:ea typeface="微软雅黑" panose="020B0503020204020204" pitchFamily="34" charset="-122"/>
              </a:rPr>
              <a:t>组成，实现在一个</a:t>
            </a:r>
            <a:r>
              <a:rPr lang="en-US" altLang="zh-CN" b="0" i="0" dirty="0">
                <a:solidFill>
                  <a:srgbClr val="000000"/>
                </a:solidFill>
                <a:effectLst/>
                <a:latin typeface="微软雅黑" panose="020B0503020204020204" pitchFamily="34" charset="-122"/>
                <a:ea typeface="微软雅黑" panose="020B0503020204020204" pitchFamily="34" charset="-122"/>
              </a:rPr>
              <a:t>DRAM</a:t>
            </a:r>
            <a:r>
              <a:rPr lang="zh-CN" altLang="en-US" b="0" i="0" dirty="0">
                <a:solidFill>
                  <a:srgbClr val="000000"/>
                </a:solidFill>
                <a:effectLst/>
                <a:latin typeface="微软雅黑" panose="020B0503020204020204" pitchFamily="34" charset="-122"/>
                <a:ea typeface="微软雅黑" panose="020B0503020204020204" pitchFamily="34" charset="-122"/>
              </a:rPr>
              <a:t>芯片的每个</a:t>
            </a:r>
            <a:r>
              <a:rPr lang="en-US" altLang="zh-CN" b="0" i="0" dirty="0">
                <a:solidFill>
                  <a:srgbClr val="000000"/>
                </a:solidFill>
                <a:effectLst/>
                <a:latin typeface="微软雅黑" panose="020B0503020204020204" pitchFamily="34" charset="-122"/>
                <a:ea typeface="微软雅黑" panose="020B0503020204020204" pitchFamily="34" charset="-122"/>
              </a:rPr>
              <a:t>bank</a:t>
            </a:r>
            <a:r>
              <a:rPr lang="zh-CN" altLang="en-US" b="0" i="0" dirty="0">
                <a:solidFill>
                  <a:srgbClr val="000000"/>
                </a:solidFill>
                <a:effectLst/>
                <a:latin typeface="微软雅黑" panose="020B0503020204020204" pitchFamily="34" charset="-122"/>
                <a:ea typeface="微软雅黑" panose="020B0503020204020204" pitchFamily="34" charset="-122"/>
              </a:rPr>
              <a:t>旁边。</a:t>
            </a:r>
            <a:r>
              <a:rPr lang="en-US" altLang="zh-CN" b="0" i="0" dirty="0">
                <a:solidFill>
                  <a:srgbClr val="000000"/>
                </a:solidFill>
                <a:effectLst/>
                <a:latin typeface="微软雅黑" panose="020B0503020204020204" pitchFamily="34" charset="-122"/>
                <a:ea typeface="微软雅黑" panose="020B0503020204020204" pitchFamily="34" charset="-122"/>
              </a:rPr>
              <a:t>DPU</a:t>
            </a:r>
            <a:r>
              <a:rPr lang="zh-CN" altLang="en-US" b="0" i="0" dirty="0">
                <a:solidFill>
                  <a:srgbClr val="000000"/>
                </a:solidFill>
                <a:effectLst/>
                <a:latin typeface="微软雅黑" panose="020B0503020204020204" pitchFamily="34" charset="-122"/>
                <a:ea typeface="微软雅黑" panose="020B0503020204020204" pitchFamily="34" charset="-122"/>
              </a:rPr>
              <a:t>具有高带宽、低延迟、低能耗的访问其对应库中的所有数据的能力。</a:t>
            </a:r>
            <a:endParaRPr lang="zh-CN" altLang="en-US" dirty="0"/>
          </a:p>
        </p:txBody>
      </p:sp>
      <p:sp>
        <p:nvSpPr>
          <p:cNvPr id="4" name="灯片编号占位符 3"/>
          <p:cNvSpPr>
            <a:spLocks noGrp="1"/>
          </p:cNvSpPr>
          <p:nvPr>
            <p:ph type="sldNum" sz="quarter" idx="5"/>
          </p:nvPr>
        </p:nvSpPr>
        <p:spPr/>
        <p:txBody>
          <a:bodyPr/>
          <a:lstStyle/>
          <a:p>
            <a:pPr>
              <a:defRPr/>
            </a:pPr>
            <a:fld id="{87973AD7-D932-2641-9FAC-D90A34A34A63}" type="slidenum">
              <a:rPr lang="en-US" altLang="en-US" smtClean="0"/>
              <a:pPr>
                <a:defRPr/>
              </a:pPr>
              <a:t>44</a:t>
            </a:fld>
            <a:endParaRPr lang="en-US" altLang="en-US"/>
          </a:p>
        </p:txBody>
      </p:sp>
    </p:spTree>
    <p:extLst>
      <p:ext uri="{BB962C8B-B14F-4D97-AF65-F5344CB8AC3E}">
        <p14:creationId xmlns:p14="http://schemas.microsoft.com/office/powerpoint/2010/main" val="3907701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8715E5-0E3B-1B4F-BB79-1C4B57B47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212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46</a:t>
            </a:fld>
            <a:endParaRPr lang="en-US"/>
          </a:p>
        </p:txBody>
      </p:sp>
    </p:spTree>
    <p:extLst>
      <p:ext uri="{BB962C8B-B14F-4D97-AF65-F5344CB8AC3E}">
        <p14:creationId xmlns:p14="http://schemas.microsoft.com/office/powerpoint/2010/main" val="3851805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228282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altLang="zh-CN" dirty="0"/>
              <a:t>Cylinder</a:t>
            </a:r>
            <a:r>
              <a:rPr lang="zh-CN" altLang="en-US" dirty="0"/>
              <a:t>： 柱面</a:t>
            </a:r>
            <a:endParaRPr lang="en-US" dirty="0"/>
          </a:p>
        </p:txBody>
      </p:sp>
    </p:spTree>
    <p:extLst>
      <p:ext uri="{BB962C8B-B14F-4D97-AF65-F5344CB8AC3E}">
        <p14:creationId xmlns:p14="http://schemas.microsoft.com/office/powerpoint/2010/main" val="135761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70522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02498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F64717-A5A5-4C4E-9291-2F18B7410B06}" type="slidenum">
              <a:rPr lang="en-US" smtClean="0"/>
              <a:pPr>
                <a:defRPr/>
              </a:pPr>
              <a:t>54</a:t>
            </a:fld>
            <a:endParaRPr lang="en-US"/>
          </a:p>
        </p:txBody>
      </p:sp>
    </p:spTree>
    <p:extLst>
      <p:ext uri="{BB962C8B-B14F-4D97-AF65-F5344CB8AC3E}">
        <p14:creationId xmlns:p14="http://schemas.microsoft.com/office/powerpoint/2010/main" val="608808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45914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25333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230313" y="711200"/>
            <a:ext cx="4833937" cy="3624263"/>
          </a:xfrm>
        </p:spPr>
      </p:sp>
      <p:sp>
        <p:nvSpPr>
          <p:cNvPr id="58371" name="Rectangle 3"/>
          <p:cNvSpPr>
            <a:spLocks noGrp="1" noChangeArrowheads="1"/>
          </p:cNvSpPr>
          <p:nvPr>
            <p:ph type="body" idx="1"/>
          </p:nvPr>
        </p:nvSpPr>
        <p:spPr>
          <a:xfrm>
            <a:off x="951202" y="4572145"/>
            <a:ext cx="5386817" cy="4331160"/>
          </a:xfrm>
          <a:noFill/>
          <a:ln/>
        </p:spPr>
        <p:txBody>
          <a:bodyPr lIns="94886" tIns="47442" rIns="94886" bIns="47442"/>
          <a:lstStyle/>
          <a:p>
            <a:r>
              <a:rPr lang="en-US" dirty="0" err="1"/>
              <a:t>Goal:</a:t>
            </a:r>
            <a:r>
              <a:rPr lang="en-US" altLang="zh-CN" dirty="0" err="1"/>
              <a:t>Show</a:t>
            </a:r>
            <a:r>
              <a:rPr lang="en-US" altLang="zh-CN" dirty="0"/>
              <a:t> the </a:t>
            </a:r>
            <a:r>
              <a:rPr lang="en-US" altLang="zh-CN" dirty="0" err="1"/>
              <a:t>inefficeincy</a:t>
            </a:r>
            <a:r>
              <a:rPr lang="en-US" altLang="zh-CN" dirty="0"/>
              <a:t> of current disk requests</a:t>
            </a:r>
            <a:endParaRPr lang="en-US" dirty="0"/>
          </a:p>
          <a:p>
            <a:r>
              <a:rPr lang="en-US" dirty="0"/>
              <a:t>	.</a:t>
            </a:r>
          </a:p>
          <a:p>
            <a:r>
              <a:rPr lang="en-US" dirty="0"/>
              <a:t>Conveyed Ideas:</a:t>
            </a:r>
          </a:p>
          <a:p>
            <a:r>
              <a:rPr lang="en-US" dirty="0"/>
              <a:t>	Rotational latency is wasted time that can be used to service tasks</a:t>
            </a:r>
          </a:p>
          <a:p>
            <a:r>
              <a:rPr lang="en-US" dirty="0"/>
              <a:t>Background Information:</a:t>
            </a:r>
          </a:p>
          <a:p>
            <a:r>
              <a:rPr lang="en-US" dirty="0"/>
              <a:t>	None.</a:t>
            </a:r>
          </a:p>
          <a:p>
            <a:r>
              <a:rPr lang="en-US" dirty="0"/>
              <a:t>Slide Background:</a:t>
            </a:r>
          </a:p>
          <a:p>
            <a:r>
              <a:rPr lang="en-US" dirty="0"/>
              <a:t>	None.</a:t>
            </a:r>
          </a:p>
          <a:p>
            <a:endParaRPr lang="en-US" dirty="0"/>
          </a:p>
          <a:p>
            <a:r>
              <a:rPr lang="en-US" dirty="0"/>
              <a:t>Kill text and arrows</a:t>
            </a:r>
          </a:p>
          <a:p>
            <a:endParaRPr lang="en-US" dirty="0"/>
          </a:p>
        </p:txBody>
      </p:sp>
    </p:spTree>
    <p:extLst>
      <p:ext uri="{BB962C8B-B14F-4D97-AF65-F5344CB8AC3E}">
        <p14:creationId xmlns:p14="http://schemas.microsoft.com/office/powerpoint/2010/main" val="1774546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1230313" y="711200"/>
            <a:ext cx="4833937" cy="3624263"/>
          </a:xfrm>
        </p:spPr>
      </p:sp>
      <p:sp>
        <p:nvSpPr>
          <p:cNvPr id="60419" name="Rectangle 3"/>
          <p:cNvSpPr>
            <a:spLocks noGrp="1" noChangeArrowheads="1"/>
          </p:cNvSpPr>
          <p:nvPr>
            <p:ph type="body" idx="1"/>
          </p:nvPr>
        </p:nvSpPr>
        <p:spPr>
          <a:xfrm>
            <a:off x="951202" y="4572145"/>
            <a:ext cx="5386817" cy="4331160"/>
          </a:xfrm>
          <a:noFill/>
          <a:ln/>
        </p:spPr>
        <p:txBody>
          <a:bodyPr lIns="94886" tIns="47442" rIns="94886" bIns="47442"/>
          <a:lstStyle/>
          <a:p>
            <a:r>
              <a:rPr lang="en-US"/>
              <a:t>Goal:</a:t>
            </a:r>
          </a:p>
          <a:p>
            <a:r>
              <a:rPr lang="en-US"/>
              <a:t>	Show the inefficeincy of current disk requests.</a:t>
            </a:r>
          </a:p>
          <a:p>
            <a:r>
              <a:rPr lang="en-US"/>
              <a:t>Conveyed Ideas:</a:t>
            </a:r>
          </a:p>
          <a:p>
            <a:r>
              <a:rPr lang="en-US"/>
              <a:t>	Rotational latency is wasted time that can be used to service tasks</a:t>
            </a:r>
          </a:p>
          <a:p>
            <a:r>
              <a:rPr lang="en-US"/>
              <a:t>Background Information:</a:t>
            </a:r>
          </a:p>
          <a:p>
            <a:r>
              <a:rPr lang="en-US"/>
              <a:t>	None.</a:t>
            </a:r>
          </a:p>
          <a:p>
            <a:r>
              <a:rPr lang="en-US"/>
              <a:t>Slide Background:</a:t>
            </a:r>
          </a:p>
          <a:p>
            <a:r>
              <a:rPr lang="en-US"/>
              <a:t>	None.</a:t>
            </a:r>
          </a:p>
          <a:p>
            <a:endParaRPr lang="en-US"/>
          </a:p>
          <a:p>
            <a:r>
              <a:rPr lang="en-US"/>
              <a:t>Kill text and arrows</a:t>
            </a:r>
          </a:p>
          <a:p>
            <a:endParaRPr lang="en-US"/>
          </a:p>
        </p:txBody>
      </p:sp>
    </p:spTree>
    <p:extLst>
      <p:ext uri="{BB962C8B-B14F-4D97-AF65-F5344CB8AC3E}">
        <p14:creationId xmlns:p14="http://schemas.microsoft.com/office/powerpoint/2010/main" val="546001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230313" y="711200"/>
            <a:ext cx="4833937" cy="3624263"/>
          </a:xfrm>
        </p:spPr>
      </p:sp>
      <p:sp>
        <p:nvSpPr>
          <p:cNvPr id="62467" name="Rectangle 3"/>
          <p:cNvSpPr>
            <a:spLocks noGrp="1" noChangeArrowheads="1"/>
          </p:cNvSpPr>
          <p:nvPr>
            <p:ph type="body" idx="1"/>
          </p:nvPr>
        </p:nvSpPr>
        <p:spPr>
          <a:xfrm>
            <a:off x="951202" y="4572145"/>
            <a:ext cx="5386817" cy="4331160"/>
          </a:xfrm>
          <a:noFill/>
          <a:ln/>
        </p:spPr>
        <p:txBody>
          <a:bodyPr lIns="94886" tIns="47442" rIns="94886" bIns="47442"/>
          <a:lstStyle/>
          <a:p>
            <a:r>
              <a:rPr lang="en-US"/>
              <a:t>Goal:</a:t>
            </a:r>
          </a:p>
          <a:p>
            <a:r>
              <a:rPr lang="en-US"/>
              <a:t>	Show the inefficeincy of current disk requests.</a:t>
            </a:r>
          </a:p>
          <a:p>
            <a:r>
              <a:rPr lang="en-US"/>
              <a:t>Conveyed Ideas:</a:t>
            </a:r>
          </a:p>
          <a:p>
            <a:r>
              <a:rPr lang="en-US"/>
              <a:t>	Rotational latency is wasted time that can be used to service tasks</a:t>
            </a:r>
          </a:p>
          <a:p>
            <a:r>
              <a:rPr lang="en-US"/>
              <a:t>Background Information:</a:t>
            </a:r>
          </a:p>
          <a:p>
            <a:r>
              <a:rPr lang="en-US"/>
              <a:t>	None.</a:t>
            </a:r>
          </a:p>
          <a:p>
            <a:r>
              <a:rPr lang="en-US"/>
              <a:t>Slide Background:</a:t>
            </a:r>
          </a:p>
          <a:p>
            <a:r>
              <a:rPr lang="en-US"/>
              <a:t>	None.</a:t>
            </a:r>
          </a:p>
          <a:p>
            <a:endParaRPr lang="en-US"/>
          </a:p>
          <a:p>
            <a:r>
              <a:rPr lang="en-US"/>
              <a:t>Kill text and arrows</a:t>
            </a:r>
          </a:p>
          <a:p>
            <a:endParaRPr lang="en-US"/>
          </a:p>
        </p:txBody>
      </p:sp>
    </p:spTree>
    <p:extLst>
      <p:ext uri="{BB962C8B-B14F-4D97-AF65-F5344CB8AC3E}">
        <p14:creationId xmlns:p14="http://schemas.microsoft.com/office/powerpoint/2010/main" val="448612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230313" y="711200"/>
            <a:ext cx="4833937" cy="3624263"/>
          </a:xfrm>
        </p:spPr>
      </p:sp>
      <p:sp>
        <p:nvSpPr>
          <p:cNvPr id="64515" name="Rectangle 3"/>
          <p:cNvSpPr>
            <a:spLocks noGrp="1" noChangeArrowheads="1"/>
          </p:cNvSpPr>
          <p:nvPr>
            <p:ph type="body" idx="1"/>
          </p:nvPr>
        </p:nvSpPr>
        <p:spPr>
          <a:xfrm>
            <a:off x="951202" y="4572145"/>
            <a:ext cx="5386817" cy="4331160"/>
          </a:xfrm>
          <a:noFill/>
          <a:ln/>
        </p:spPr>
        <p:txBody>
          <a:bodyPr lIns="94886" tIns="47442" rIns="94886" bIns="47442"/>
          <a:lstStyle/>
          <a:p>
            <a:r>
              <a:rPr lang="en-US"/>
              <a:t>Goal:</a:t>
            </a:r>
          </a:p>
          <a:p>
            <a:r>
              <a:rPr lang="en-US"/>
              <a:t>	Show the inefficeincy of current disk requests.</a:t>
            </a:r>
          </a:p>
          <a:p>
            <a:r>
              <a:rPr lang="en-US"/>
              <a:t>Conveyed Ideas:</a:t>
            </a:r>
          </a:p>
          <a:p>
            <a:r>
              <a:rPr lang="en-US"/>
              <a:t>	Rotational latency is wasted time that can be used to service tasks</a:t>
            </a:r>
          </a:p>
          <a:p>
            <a:r>
              <a:rPr lang="en-US"/>
              <a:t>Background Information:</a:t>
            </a:r>
          </a:p>
          <a:p>
            <a:r>
              <a:rPr lang="en-US"/>
              <a:t>	None.</a:t>
            </a:r>
          </a:p>
          <a:p>
            <a:r>
              <a:rPr lang="en-US"/>
              <a:t>Slide Background:</a:t>
            </a:r>
          </a:p>
          <a:p>
            <a:r>
              <a:rPr lang="en-US"/>
              <a:t>	None.</a:t>
            </a:r>
          </a:p>
          <a:p>
            <a:endParaRPr lang="en-US"/>
          </a:p>
          <a:p>
            <a:r>
              <a:rPr lang="en-US"/>
              <a:t>Kill text and arrows</a:t>
            </a:r>
          </a:p>
          <a:p>
            <a:endParaRPr lang="en-US"/>
          </a:p>
        </p:txBody>
      </p:sp>
    </p:spTree>
    <p:extLst>
      <p:ext uri="{BB962C8B-B14F-4D97-AF65-F5344CB8AC3E}">
        <p14:creationId xmlns:p14="http://schemas.microsoft.com/office/powerpoint/2010/main" val="7858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4250754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230313" y="711200"/>
            <a:ext cx="4833937" cy="3624263"/>
          </a:xfrm>
        </p:spPr>
      </p:sp>
      <p:sp>
        <p:nvSpPr>
          <p:cNvPr id="66563" name="Rectangle 3"/>
          <p:cNvSpPr>
            <a:spLocks noGrp="1" noChangeArrowheads="1"/>
          </p:cNvSpPr>
          <p:nvPr>
            <p:ph type="body" idx="1"/>
          </p:nvPr>
        </p:nvSpPr>
        <p:spPr>
          <a:xfrm>
            <a:off x="951202" y="4572145"/>
            <a:ext cx="5386817" cy="4331160"/>
          </a:xfrm>
          <a:noFill/>
          <a:ln/>
        </p:spPr>
        <p:txBody>
          <a:bodyPr lIns="94886" tIns="47442" rIns="94886" bIns="47442"/>
          <a:lstStyle/>
          <a:p>
            <a:r>
              <a:rPr lang="en-US"/>
              <a:t>Goal:</a:t>
            </a:r>
          </a:p>
          <a:p>
            <a:r>
              <a:rPr lang="en-US"/>
              <a:t>	Show the inefficeincy of current disk requests.</a:t>
            </a:r>
          </a:p>
          <a:p>
            <a:r>
              <a:rPr lang="en-US"/>
              <a:t>Conveyed Ideas:</a:t>
            </a:r>
          </a:p>
          <a:p>
            <a:r>
              <a:rPr lang="en-US"/>
              <a:t>	Rotational latency is wasted time that can be used to service tasks</a:t>
            </a:r>
          </a:p>
          <a:p>
            <a:r>
              <a:rPr lang="en-US"/>
              <a:t>Background Information:</a:t>
            </a:r>
          </a:p>
          <a:p>
            <a:r>
              <a:rPr lang="en-US"/>
              <a:t>	None.</a:t>
            </a:r>
          </a:p>
          <a:p>
            <a:r>
              <a:rPr lang="en-US"/>
              <a:t>Slide Background:</a:t>
            </a:r>
          </a:p>
          <a:p>
            <a:r>
              <a:rPr lang="en-US"/>
              <a:t>	None.</a:t>
            </a:r>
          </a:p>
          <a:p>
            <a:endParaRPr lang="en-US"/>
          </a:p>
          <a:p>
            <a:r>
              <a:rPr lang="en-US"/>
              <a:t>Kill text and arrows</a:t>
            </a:r>
          </a:p>
          <a:p>
            <a:endParaRPr lang="en-US"/>
          </a:p>
        </p:txBody>
      </p:sp>
    </p:spTree>
    <p:extLst>
      <p:ext uri="{BB962C8B-B14F-4D97-AF65-F5344CB8AC3E}">
        <p14:creationId xmlns:p14="http://schemas.microsoft.com/office/powerpoint/2010/main" val="1076668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230313" y="711200"/>
            <a:ext cx="4833937" cy="3624263"/>
          </a:xfrm>
        </p:spPr>
      </p:sp>
      <p:sp>
        <p:nvSpPr>
          <p:cNvPr id="68611" name="Rectangle 3"/>
          <p:cNvSpPr>
            <a:spLocks noGrp="1" noChangeArrowheads="1"/>
          </p:cNvSpPr>
          <p:nvPr>
            <p:ph type="body" idx="1"/>
          </p:nvPr>
        </p:nvSpPr>
        <p:spPr>
          <a:xfrm>
            <a:off x="951202" y="4572145"/>
            <a:ext cx="5386817" cy="4331160"/>
          </a:xfrm>
          <a:noFill/>
          <a:ln/>
        </p:spPr>
        <p:txBody>
          <a:bodyPr lIns="94886" tIns="47442" rIns="94886" bIns="47442"/>
          <a:lstStyle/>
          <a:p>
            <a:r>
              <a:rPr lang="en-US"/>
              <a:t>Goal:</a:t>
            </a:r>
          </a:p>
          <a:p>
            <a:r>
              <a:rPr lang="en-US"/>
              <a:t>	Show the inefficeincy of current disk requests.</a:t>
            </a:r>
          </a:p>
          <a:p>
            <a:r>
              <a:rPr lang="en-US"/>
              <a:t>Conveyed Ideas:</a:t>
            </a:r>
          </a:p>
          <a:p>
            <a:r>
              <a:rPr lang="en-US"/>
              <a:t>	Rotational latency is wasted time that can be used to service tasks</a:t>
            </a:r>
          </a:p>
          <a:p>
            <a:r>
              <a:rPr lang="en-US"/>
              <a:t>Background Information:</a:t>
            </a:r>
          </a:p>
          <a:p>
            <a:r>
              <a:rPr lang="en-US"/>
              <a:t>	None.</a:t>
            </a:r>
          </a:p>
          <a:p>
            <a:r>
              <a:rPr lang="en-US"/>
              <a:t>Slide Background:</a:t>
            </a:r>
          </a:p>
          <a:p>
            <a:r>
              <a:rPr lang="en-US"/>
              <a:t>	None.</a:t>
            </a:r>
          </a:p>
          <a:p>
            <a:endParaRPr lang="en-US"/>
          </a:p>
          <a:p>
            <a:r>
              <a:rPr lang="en-US"/>
              <a:t>Kill text and arrows</a:t>
            </a:r>
          </a:p>
          <a:p>
            <a:endParaRPr lang="en-US"/>
          </a:p>
        </p:txBody>
      </p:sp>
    </p:spTree>
    <p:extLst>
      <p:ext uri="{BB962C8B-B14F-4D97-AF65-F5344CB8AC3E}">
        <p14:creationId xmlns:p14="http://schemas.microsoft.com/office/powerpoint/2010/main" val="866925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230313" y="711200"/>
            <a:ext cx="4833937" cy="3624263"/>
          </a:xfrm>
        </p:spPr>
      </p:sp>
      <p:sp>
        <p:nvSpPr>
          <p:cNvPr id="70659" name="Rectangle 3"/>
          <p:cNvSpPr>
            <a:spLocks noGrp="1" noChangeArrowheads="1"/>
          </p:cNvSpPr>
          <p:nvPr>
            <p:ph type="body" idx="1"/>
          </p:nvPr>
        </p:nvSpPr>
        <p:spPr>
          <a:xfrm>
            <a:off x="951202" y="4572145"/>
            <a:ext cx="5386817" cy="4331160"/>
          </a:xfrm>
          <a:noFill/>
          <a:ln/>
        </p:spPr>
        <p:txBody>
          <a:bodyPr lIns="94886" tIns="47442" rIns="94886" bIns="47442"/>
          <a:lstStyle/>
          <a:p>
            <a:r>
              <a:rPr lang="en-US"/>
              <a:t>Goal:</a:t>
            </a:r>
          </a:p>
          <a:p>
            <a:r>
              <a:rPr lang="en-US"/>
              <a:t>	Show the inefficeincy of current disk requests.</a:t>
            </a:r>
          </a:p>
          <a:p>
            <a:r>
              <a:rPr lang="en-US"/>
              <a:t>Conveyed Ideas:</a:t>
            </a:r>
          </a:p>
          <a:p>
            <a:r>
              <a:rPr lang="en-US"/>
              <a:t>	Rotational latency is wasted time that can be used to service tasks</a:t>
            </a:r>
          </a:p>
          <a:p>
            <a:r>
              <a:rPr lang="en-US"/>
              <a:t>Background Information:</a:t>
            </a:r>
          </a:p>
          <a:p>
            <a:r>
              <a:rPr lang="en-US"/>
              <a:t>	None.</a:t>
            </a:r>
          </a:p>
          <a:p>
            <a:r>
              <a:rPr lang="en-US"/>
              <a:t>Slide Background:</a:t>
            </a:r>
          </a:p>
          <a:p>
            <a:r>
              <a:rPr lang="en-US"/>
              <a:t>	None.</a:t>
            </a:r>
          </a:p>
          <a:p>
            <a:endParaRPr lang="en-US"/>
          </a:p>
          <a:p>
            <a:r>
              <a:rPr lang="en-US"/>
              <a:t>Kill text and arrows</a:t>
            </a:r>
          </a:p>
          <a:p>
            <a:endParaRPr lang="en-US"/>
          </a:p>
        </p:txBody>
      </p:sp>
    </p:spTree>
    <p:extLst>
      <p:ext uri="{BB962C8B-B14F-4D97-AF65-F5344CB8AC3E}">
        <p14:creationId xmlns:p14="http://schemas.microsoft.com/office/powerpoint/2010/main" val="1884203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230313" y="711200"/>
            <a:ext cx="4833937" cy="3624263"/>
          </a:xfrm>
        </p:spPr>
      </p:sp>
      <p:sp>
        <p:nvSpPr>
          <p:cNvPr id="72707" name="Rectangle 3"/>
          <p:cNvSpPr>
            <a:spLocks noGrp="1" noChangeArrowheads="1"/>
          </p:cNvSpPr>
          <p:nvPr>
            <p:ph type="body" idx="1"/>
          </p:nvPr>
        </p:nvSpPr>
        <p:spPr>
          <a:xfrm>
            <a:off x="951202" y="4572145"/>
            <a:ext cx="5386817" cy="4331160"/>
          </a:xfrm>
          <a:noFill/>
          <a:ln/>
        </p:spPr>
        <p:txBody>
          <a:bodyPr lIns="94886" tIns="47442" rIns="94886" bIns="47442"/>
          <a:lstStyle/>
          <a:p>
            <a:r>
              <a:rPr lang="en-US"/>
              <a:t>Goal:</a:t>
            </a:r>
          </a:p>
          <a:p>
            <a:r>
              <a:rPr lang="en-US"/>
              <a:t>	Show the inefficeincy of current disk requests.</a:t>
            </a:r>
          </a:p>
          <a:p>
            <a:r>
              <a:rPr lang="en-US"/>
              <a:t>Conveyed Ideas:</a:t>
            </a:r>
          </a:p>
          <a:p>
            <a:r>
              <a:rPr lang="en-US"/>
              <a:t>	Rotational latency is wasted time that can be used to service tasks</a:t>
            </a:r>
          </a:p>
          <a:p>
            <a:r>
              <a:rPr lang="en-US"/>
              <a:t>Background Information:</a:t>
            </a:r>
          </a:p>
          <a:p>
            <a:r>
              <a:rPr lang="en-US"/>
              <a:t>	None.</a:t>
            </a:r>
          </a:p>
          <a:p>
            <a:r>
              <a:rPr lang="en-US"/>
              <a:t>Slide Background:</a:t>
            </a:r>
          </a:p>
          <a:p>
            <a:r>
              <a:rPr lang="en-US"/>
              <a:t>	None.</a:t>
            </a:r>
          </a:p>
          <a:p>
            <a:endParaRPr lang="en-US"/>
          </a:p>
          <a:p>
            <a:r>
              <a:rPr lang="en-US"/>
              <a:t>Kill text and arrows</a:t>
            </a:r>
          </a:p>
          <a:p>
            <a:endParaRPr lang="en-US"/>
          </a:p>
        </p:txBody>
      </p:sp>
    </p:spTree>
    <p:extLst>
      <p:ext uri="{BB962C8B-B14F-4D97-AF65-F5344CB8AC3E}">
        <p14:creationId xmlns:p14="http://schemas.microsoft.com/office/powerpoint/2010/main" val="1018517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230313" y="711200"/>
            <a:ext cx="4833937" cy="3624263"/>
          </a:xfrm>
        </p:spPr>
      </p:sp>
      <p:sp>
        <p:nvSpPr>
          <p:cNvPr id="74755" name="Rectangle 3"/>
          <p:cNvSpPr>
            <a:spLocks noGrp="1" noChangeArrowheads="1"/>
          </p:cNvSpPr>
          <p:nvPr>
            <p:ph type="body" idx="1"/>
          </p:nvPr>
        </p:nvSpPr>
        <p:spPr>
          <a:xfrm>
            <a:off x="951202" y="4572145"/>
            <a:ext cx="5386817" cy="4331160"/>
          </a:xfrm>
          <a:noFill/>
          <a:ln/>
        </p:spPr>
        <p:txBody>
          <a:bodyPr lIns="94886" tIns="47442" rIns="94886" bIns="47442"/>
          <a:lstStyle/>
          <a:p>
            <a:r>
              <a:rPr lang="en-US"/>
              <a:t>Goal:</a:t>
            </a:r>
          </a:p>
          <a:p>
            <a:r>
              <a:rPr lang="en-US"/>
              <a:t>	Show the inefficeincy of current disk requests.</a:t>
            </a:r>
          </a:p>
          <a:p>
            <a:r>
              <a:rPr lang="en-US"/>
              <a:t>Conveyed Ideas:</a:t>
            </a:r>
          </a:p>
          <a:p>
            <a:r>
              <a:rPr lang="en-US"/>
              <a:t>	Rotational latency is wasted time that can be used to service tasks</a:t>
            </a:r>
          </a:p>
          <a:p>
            <a:r>
              <a:rPr lang="en-US"/>
              <a:t>Background Information:</a:t>
            </a:r>
          </a:p>
          <a:p>
            <a:r>
              <a:rPr lang="en-US"/>
              <a:t>	None.</a:t>
            </a:r>
          </a:p>
          <a:p>
            <a:r>
              <a:rPr lang="en-US"/>
              <a:t>Slide Background:</a:t>
            </a:r>
          </a:p>
          <a:p>
            <a:r>
              <a:rPr lang="en-US"/>
              <a:t>	None.</a:t>
            </a:r>
          </a:p>
          <a:p>
            <a:endParaRPr lang="en-US"/>
          </a:p>
          <a:p>
            <a:r>
              <a:rPr lang="en-US"/>
              <a:t>Kill text and arrows</a:t>
            </a:r>
          </a:p>
          <a:p>
            <a:endParaRPr lang="en-US"/>
          </a:p>
        </p:txBody>
      </p:sp>
    </p:spTree>
    <p:extLst>
      <p:ext uri="{BB962C8B-B14F-4D97-AF65-F5344CB8AC3E}">
        <p14:creationId xmlns:p14="http://schemas.microsoft.com/office/powerpoint/2010/main" val="625875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230313" y="711200"/>
            <a:ext cx="4833937" cy="3624263"/>
          </a:xfrm>
        </p:spPr>
      </p:sp>
      <p:sp>
        <p:nvSpPr>
          <p:cNvPr id="76803" name="Rectangle 3"/>
          <p:cNvSpPr>
            <a:spLocks noGrp="1" noChangeArrowheads="1"/>
          </p:cNvSpPr>
          <p:nvPr>
            <p:ph type="body" idx="1"/>
          </p:nvPr>
        </p:nvSpPr>
        <p:spPr>
          <a:xfrm>
            <a:off x="951202" y="4572145"/>
            <a:ext cx="5386817" cy="4331160"/>
          </a:xfrm>
          <a:noFill/>
          <a:ln/>
        </p:spPr>
        <p:txBody>
          <a:bodyPr lIns="94886" tIns="47442" rIns="94886" bIns="47442"/>
          <a:lstStyle/>
          <a:p>
            <a:r>
              <a:rPr lang="en-US"/>
              <a:t>Goal:</a:t>
            </a:r>
          </a:p>
          <a:p>
            <a:r>
              <a:rPr lang="en-US"/>
              <a:t>	Show the inefficeincy of current disk requests.</a:t>
            </a:r>
          </a:p>
          <a:p>
            <a:r>
              <a:rPr lang="en-US"/>
              <a:t>Conveyed Ideas:</a:t>
            </a:r>
          </a:p>
          <a:p>
            <a:r>
              <a:rPr lang="en-US"/>
              <a:t>	Rotational latency is wasted time that can be used to service tasks</a:t>
            </a:r>
          </a:p>
          <a:p>
            <a:r>
              <a:rPr lang="en-US"/>
              <a:t>Background Information:</a:t>
            </a:r>
          </a:p>
          <a:p>
            <a:r>
              <a:rPr lang="en-US"/>
              <a:t>	None.</a:t>
            </a:r>
          </a:p>
          <a:p>
            <a:r>
              <a:rPr lang="en-US"/>
              <a:t>Slide Background:</a:t>
            </a:r>
          </a:p>
          <a:p>
            <a:r>
              <a:rPr lang="en-US"/>
              <a:t>	None.</a:t>
            </a:r>
          </a:p>
          <a:p>
            <a:endParaRPr lang="en-US"/>
          </a:p>
          <a:p>
            <a:r>
              <a:rPr lang="en-US"/>
              <a:t>Kill text and arrows</a:t>
            </a:r>
          </a:p>
          <a:p>
            <a:endParaRPr lang="en-US"/>
          </a:p>
        </p:txBody>
      </p:sp>
    </p:spTree>
    <p:extLst>
      <p:ext uri="{BB962C8B-B14F-4D97-AF65-F5344CB8AC3E}">
        <p14:creationId xmlns:p14="http://schemas.microsoft.com/office/powerpoint/2010/main" val="715163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92591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1081442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85399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85</a:t>
            </a:fld>
            <a:endParaRPr lang="en-US"/>
          </a:p>
        </p:txBody>
      </p:sp>
    </p:spTree>
    <p:extLst>
      <p:ext uri="{BB962C8B-B14F-4D97-AF65-F5344CB8AC3E}">
        <p14:creationId xmlns:p14="http://schemas.microsoft.com/office/powerpoint/2010/main" val="1299000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414949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86</a:t>
            </a:fld>
            <a:endParaRPr lang="en-US"/>
          </a:p>
        </p:txBody>
      </p:sp>
    </p:spTree>
    <p:extLst>
      <p:ext uri="{BB962C8B-B14F-4D97-AF65-F5344CB8AC3E}">
        <p14:creationId xmlns:p14="http://schemas.microsoft.com/office/powerpoint/2010/main" val="424216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847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7613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#include "</a:t>
            </a:r>
            <a:r>
              <a:rPr lang="en-US" altLang="zh-CN" dirty="0" err="1"/>
              <a:t>vec.h</a:t>
            </a:r>
            <a:r>
              <a:rPr lang="en-US" altLang="zh-CN" dirty="0"/>
              <a:t>"</a:t>
            </a:r>
          </a:p>
          <a:p>
            <a:r>
              <a:rPr lang="en-US" altLang="zh-CN" dirty="0"/>
              <a:t>#include "</a:t>
            </a:r>
            <a:r>
              <a:rPr lang="en-US" altLang="zh-CN" dirty="0" err="1"/>
              <a:t>stdio.h</a:t>
            </a:r>
            <a:r>
              <a:rPr lang="en-US" altLang="zh-CN" dirty="0"/>
              <a:t>"</a:t>
            </a:r>
          </a:p>
          <a:p>
            <a:r>
              <a:rPr lang="en-US" altLang="zh-CN" dirty="0"/>
              <a:t>#include "</a:t>
            </a:r>
            <a:r>
              <a:rPr lang="en-US" altLang="zh-CN" dirty="0" err="1"/>
              <a:t>stdlib.h</a:t>
            </a:r>
            <a:r>
              <a:rPr lang="en-US" altLang="zh-CN" dirty="0"/>
              <a:t>"</a:t>
            </a:r>
          </a:p>
          <a:p>
            <a:r>
              <a:rPr lang="en-US" altLang="zh-CN" dirty="0"/>
              <a:t>#include "</a:t>
            </a:r>
            <a:r>
              <a:rPr lang="en-US" altLang="zh-CN" dirty="0" err="1"/>
              <a:t>time.h</a:t>
            </a:r>
            <a:r>
              <a:rPr lang="en-US" altLang="zh-CN" dirty="0"/>
              <a:t>"</a:t>
            </a:r>
          </a:p>
          <a:p>
            <a:r>
              <a:rPr lang="en-US" altLang="zh-CN" dirty="0"/>
              <a:t>#include "</a:t>
            </a:r>
            <a:r>
              <a:rPr lang="en-US" altLang="zh-CN" dirty="0" err="1"/>
              <a:t>Rdtsc.h</a:t>
            </a:r>
            <a:r>
              <a:rPr lang="en-US" altLang="zh-CN" dirty="0"/>
              <a:t>"              /* </a:t>
            </a:r>
            <a:r>
              <a:rPr lang="en-US" altLang="zh-CN" dirty="0" err="1"/>
              <a:t>startTimer</a:t>
            </a:r>
            <a:r>
              <a:rPr lang="en-US" altLang="zh-CN" dirty="0"/>
              <a:t>, </a:t>
            </a:r>
            <a:r>
              <a:rPr lang="en-US" altLang="zh-CN" dirty="0" err="1"/>
              <a:t>stopTimer</a:t>
            </a:r>
            <a:r>
              <a:rPr lang="en-US" altLang="zh-CN" dirty="0"/>
              <a:t> */</a:t>
            </a:r>
          </a:p>
          <a:p>
            <a:r>
              <a:rPr lang="en-US" altLang="zh-CN" dirty="0"/>
              <a:t>#define M 64</a:t>
            </a:r>
          </a:p>
          <a:p>
            <a:r>
              <a:rPr lang="en-US" altLang="zh-CN" dirty="0"/>
              <a:t>#define N 1024</a:t>
            </a:r>
          </a:p>
          <a:p>
            <a:endParaRPr lang="en-US" altLang="zh-CN" dirty="0"/>
          </a:p>
          <a:p>
            <a:r>
              <a:rPr lang="en-US" altLang="zh-CN" dirty="0"/>
              <a:t>int </a:t>
            </a:r>
            <a:r>
              <a:rPr lang="en-US" altLang="zh-CN" dirty="0" err="1"/>
              <a:t>sumarrayrows</a:t>
            </a:r>
            <a:r>
              <a:rPr lang="en-US" altLang="zh-CN" dirty="0"/>
              <a:t>(int a[M][N]){</a:t>
            </a:r>
          </a:p>
          <a:p>
            <a:r>
              <a:rPr lang="en-US" altLang="zh-CN" dirty="0"/>
              <a:t>	int </a:t>
            </a:r>
            <a:r>
              <a:rPr lang="en-US" altLang="zh-CN" dirty="0" err="1"/>
              <a:t>i,j,sum</a:t>
            </a:r>
            <a:r>
              <a:rPr lang="en-US" altLang="zh-CN" dirty="0"/>
              <a:t>=0;</a:t>
            </a:r>
          </a:p>
          <a:p>
            <a:r>
              <a:rPr lang="en-US" altLang="zh-CN" dirty="0"/>
              <a:t>	for (</a:t>
            </a:r>
            <a:r>
              <a:rPr lang="en-US" altLang="zh-CN" dirty="0" err="1"/>
              <a:t>i</a:t>
            </a:r>
            <a:r>
              <a:rPr lang="en-US" altLang="zh-CN" dirty="0"/>
              <a:t>=0;i&lt;</a:t>
            </a:r>
            <a:r>
              <a:rPr lang="en-US" altLang="zh-CN" dirty="0" err="1"/>
              <a:t>M;i</a:t>
            </a:r>
            <a:r>
              <a:rPr lang="en-US" altLang="zh-CN" dirty="0"/>
              <a:t>++)</a:t>
            </a:r>
          </a:p>
          <a:p>
            <a:r>
              <a:rPr lang="en-US" altLang="zh-CN" dirty="0"/>
              <a:t>		for (j=0;j&lt;</a:t>
            </a:r>
            <a:r>
              <a:rPr lang="en-US" altLang="zh-CN" dirty="0" err="1"/>
              <a:t>N;j</a:t>
            </a:r>
            <a:r>
              <a:rPr lang="en-US" altLang="zh-CN" dirty="0"/>
              <a:t>++)</a:t>
            </a:r>
          </a:p>
          <a:p>
            <a:r>
              <a:rPr lang="en-US" altLang="zh-CN" dirty="0"/>
              <a:t>			sum+=a[</a:t>
            </a:r>
            <a:r>
              <a:rPr lang="en-US" altLang="zh-CN" dirty="0" err="1"/>
              <a:t>i</a:t>
            </a:r>
            <a:r>
              <a:rPr lang="en-US" altLang="zh-CN" dirty="0"/>
              <a:t>][j];</a:t>
            </a:r>
          </a:p>
          <a:p>
            <a:r>
              <a:rPr lang="en-US" altLang="zh-CN" dirty="0"/>
              <a:t>	return sum;</a:t>
            </a:r>
          </a:p>
          <a:p>
            <a:r>
              <a:rPr lang="en-US" altLang="zh-CN" dirty="0"/>
              <a:t>}</a:t>
            </a:r>
          </a:p>
          <a:p>
            <a:r>
              <a:rPr lang="en-US" altLang="zh-CN" dirty="0"/>
              <a:t>int </a:t>
            </a:r>
            <a:r>
              <a:rPr lang="en-US" altLang="zh-CN" dirty="0" err="1"/>
              <a:t>sumarraycols</a:t>
            </a:r>
            <a:r>
              <a:rPr lang="en-US" altLang="zh-CN" dirty="0"/>
              <a:t>(int a[M][N]){</a:t>
            </a:r>
          </a:p>
          <a:p>
            <a:r>
              <a:rPr lang="en-US" altLang="zh-CN" dirty="0"/>
              <a:t>	int </a:t>
            </a:r>
            <a:r>
              <a:rPr lang="en-US" altLang="zh-CN" dirty="0" err="1"/>
              <a:t>i,j,sum</a:t>
            </a:r>
            <a:r>
              <a:rPr lang="en-US" altLang="zh-CN" dirty="0"/>
              <a:t>=0;</a:t>
            </a:r>
          </a:p>
          <a:p>
            <a:r>
              <a:rPr lang="en-US" altLang="zh-CN" dirty="0"/>
              <a:t>	for (j=0;j&lt;</a:t>
            </a:r>
            <a:r>
              <a:rPr lang="en-US" altLang="zh-CN" dirty="0" err="1"/>
              <a:t>N;j</a:t>
            </a:r>
            <a:r>
              <a:rPr lang="en-US" altLang="zh-CN" dirty="0"/>
              <a:t>++)</a:t>
            </a:r>
          </a:p>
          <a:p>
            <a:r>
              <a:rPr lang="en-US" altLang="zh-CN" dirty="0"/>
              <a:t>		for (</a:t>
            </a:r>
            <a:r>
              <a:rPr lang="en-US" altLang="zh-CN" dirty="0" err="1"/>
              <a:t>i</a:t>
            </a:r>
            <a:r>
              <a:rPr lang="en-US" altLang="zh-CN" dirty="0"/>
              <a:t>=0;i&lt;</a:t>
            </a:r>
            <a:r>
              <a:rPr lang="en-US" altLang="zh-CN" dirty="0" err="1"/>
              <a:t>M;i</a:t>
            </a:r>
            <a:r>
              <a:rPr lang="en-US" altLang="zh-CN" dirty="0"/>
              <a:t>++)</a:t>
            </a:r>
          </a:p>
          <a:p>
            <a:r>
              <a:rPr lang="en-US" altLang="zh-CN" dirty="0"/>
              <a:t>			sum+=a[</a:t>
            </a:r>
            <a:r>
              <a:rPr lang="en-US" altLang="zh-CN" dirty="0" err="1"/>
              <a:t>i</a:t>
            </a:r>
            <a:r>
              <a:rPr lang="en-US" altLang="zh-CN" dirty="0"/>
              <a:t>][j];</a:t>
            </a:r>
          </a:p>
          <a:p>
            <a:r>
              <a:rPr lang="en-US" altLang="zh-CN" dirty="0"/>
              <a:t>	return sum;</a:t>
            </a:r>
          </a:p>
          <a:p>
            <a:r>
              <a:rPr lang="en-US" altLang="zh-CN" dirty="0"/>
              <a:t>}</a:t>
            </a:r>
          </a:p>
          <a:p>
            <a:endParaRPr lang="en-US" altLang="zh-CN" dirty="0"/>
          </a:p>
          <a:p>
            <a:r>
              <a:rPr lang="en-US" altLang="zh-CN" dirty="0"/>
              <a:t>int main(){</a:t>
            </a:r>
          </a:p>
          <a:p>
            <a:r>
              <a:rPr lang="en-US" altLang="zh-CN" dirty="0"/>
              <a:t>	uint64_t timer;</a:t>
            </a:r>
          </a:p>
          <a:p>
            <a:r>
              <a:rPr lang="en-US" altLang="zh-CN" dirty="0"/>
              <a:t>	double </a:t>
            </a:r>
            <a:r>
              <a:rPr lang="en-US" altLang="zh-CN" dirty="0" err="1"/>
              <a:t>cycleselem</a:t>
            </a:r>
            <a:r>
              <a:rPr lang="en-US" altLang="zh-CN" dirty="0"/>
              <a:t>;</a:t>
            </a:r>
          </a:p>
          <a:p>
            <a:r>
              <a:rPr lang="en-US" altLang="zh-CN" dirty="0"/>
              <a:t>	int </a:t>
            </a:r>
            <a:r>
              <a:rPr lang="en-US" altLang="zh-CN" dirty="0" err="1"/>
              <a:t>i,j,sumArray</a:t>
            </a:r>
            <a:r>
              <a:rPr lang="en-US" altLang="zh-CN" dirty="0"/>
              <a:t>=0;</a:t>
            </a:r>
          </a:p>
          <a:p>
            <a:r>
              <a:rPr lang="en-US" altLang="zh-CN" dirty="0"/>
              <a:t>	int a[M][N];</a:t>
            </a:r>
          </a:p>
          <a:p>
            <a:r>
              <a:rPr lang="en-US" altLang="zh-CN" dirty="0"/>
              <a:t>	for (</a:t>
            </a:r>
            <a:r>
              <a:rPr lang="en-US" altLang="zh-CN" dirty="0" err="1"/>
              <a:t>i</a:t>
            </a:r>
            <a:r>
              <a:rPr lang="en-US" altLang="zh-CN" dirty="0"/>
              <a:t>=0;i&lt;</a:t>
            </a:r>
            <a:r>
              <a:rPr lang="en-US" altLang="zh-CN" dirty="0" err="1"/>
              <a:t>M;i</a:t>
            </a:r>
            <a:r>
              <a:rPr lang="en-US" altLang="zh-CN" dirty="0"/>
              <a:t>++)</a:t>
            </a:r>
          </a:p>
          <a:p>
            <a:r>
              <a:rPr lang="en-US" altLang="zh-CN" dirty="0"/>
              <a:t>		for (j=0;j&lt;</a:t>
            </a:r>
            <a:r>
              <a:rPr lang="en-US" altLang="zh-CN" dirty="0" err="1"/>
              <a:t>N;j</a:t>
            </a:r>
            <a:r>
              <a:rPr lang="en-US" altLang="zh-CN" dirty="0"/>
              <a:t>++)</a:t>
            </a:r>
          </a:p>
          <a:p>
            <a:r>
              <a:rPr lang="en-US" altLang="zh-CN" dirty="0"/>
              <a:t>			a[</a:t>
            </a:r>
            <a:r>
              <a:rPr lang="en-US" altLang="zh-CN" dirty="0" err="1"/>
              <a:t>i</a:t>
            </a:r>
            <a:r>
              <a:rPr lang="en-US" altLang="zh-CN" dirty="0"/>
              <a:t>][j]=1;</a:t>
            </a:r>
          </a:p>
          <a:p>
            <a:r>
              <a:rPr lang="en-US" altLang="zh-CN" dirty="0"/>
              <a:t>	</a:t>
            </a:r>
            <a:r>
              <a:rPr lang="en-US" altLang="zh-CN" dirty="0" err="1"/>
              <a:t>startTimer</a:t>
            </a:r>
            <a:r>
              <a:rPr lang="en-US" altLang="zh-CN" dirty="0"/>
              <a:t>(&amp;timer);</a:t>
            </a:r>
          </a:p>
          <a:p>
            <a:r>
              <a:rPr lang="en-US" altLang="zh-CN" dirty="0"/>
              <a:t>	</a:t>
            </a:r>
            <a:r>
              <a:rPr lang="en-US" altLang="zh-CN" dirty="0" err="1"/>
              <a:t>sumArray</a:t>
            </a:r>
            <a:r>
              <a:rPr lang="en-US" altLang="zh-CN" dirty="0"/>
              <a:t>=</a:t>
            </a:r>
            <a:r>
              <a:rPr lang="en-US" altLang="zh-CN" dirty="0" err="1"/>
              <a:t>sumarrayrows</a:t>
            </a:r>
            <a:r>
              <a:rPr lang="en-US" altLang="zh-CN" dirty="0"/>
              <a:t>(a);</a:t>
            </a:r>
          </a:p>
          <a:p>
            <a:r>
              <a:rPr lang="en-US" altLang="zh-CN" dirty="0"/>
              <a:t>	</a:t>
            </a:r>
            <a:r>
              <a:rPr lang="en-US" altLang="zh-CN" dirty="0" err="1"/>
              <a:t>stopTimer</a:t>
            </a:r>
            <a:r>
              <a:rPr lang="en-US" altLang="zh-CN" dirty="0"/>
              <a:t>(&amp;timer); </a:t>
            </a:r>
          </a:p>
          <a:p>
            <a:r>
              <a:rPr lang="en-US" altLang="zh-CN" dirty="0"/>
              <a:t>	</a:t>
            </a:r>
            <a:r>
              <a:rPr lang="en-US" altLang="zh-CN" dirty="0" err="1"/>
              <a:t>cycleselem</a:t>
            </a:r>
            <a:r>
              <a:rPr lang="en-US" altLang="zh-CN" dirty="0"/>
              <a:t>=((double)timer)/(M*N);</a:t>
            </a:r>
          </a:p>
          <a:p>
            <a:r>
              <a:rPr lang="en-US" altLang="zh-CN" dirty="0"/>
              <a:t>	</a:t>
            </a:r>
            <a:r>
              <a:rPr lang="en-US" altLang="zh-CN" dirty="0" err="1"/>
              <a:t>printf</a:t>
            </a:r>
            <a:r>
              <a:rPr lang="en-US" altLang="zh-CN" dirty="0"/>
              <a:t>("</a:t>
            </a:r>
            <a:r>
              <a:rPr lang="en-US" altLang="zh-CN" dirty="0" err="1"/>
              <a:t>sumarray</a:t>
            </a:r>
            <a:r>
              <a:rPr lang="en-US" altLang="zh-CN" dirty="0"/>
              <a:t> by rows is %</a:t>
            </a:r>
            <a:r>
              <a:rPr lang="en-US" altLang="zh-CN" dirty="0" err="1"/>
              <a:t>ld</a:t>
            </a:r>
            <a:r>
              <a:rPr lang="en-US" altLang="zh-CN" dirty="0"/>
              <a:t>, </a:t>
            </a:r>
            <a:r>
              <a:rPr lang="en-US" altLang="zh-CN" dirty="0" err="1"/>
              <a:t>cycles_per_elem</a:t>
            </a:r>
            <a:r>
              <a:rPr lang="en-US" altLang="zh-CN" dirty="0"/>
              <a:t>:%4.1lf\n",</a:t>
            </a:r>
            <a:r>
              <a:rPr lang="en-US" altLang="zh-CN" dirty="0" err="1"/>
              <a:t>sumArray,cycleselem</a:t>
            </a:r>
            <a:r>
              <a:rPr lang="en-US" altLang="zh-CN" dirty="0"/>
              <a:t>);</a:t>
            </a:r>
          </a:p>
          <a:p>
            <a:r>
              <a:rPr lang="en-US" altLang="zh-CN" dirty="0"/>
              <a:t>	</a:t>
            </a:r>
            <a:r>
              <a:rPr lang="en-US" altLang="zh-CN" dirty="0" err="1"/>
              <a:t>startTimer</a:t>
            </a:r>
            <a:r>
              <a:rPr lang="en-US" altLang="zh-CN" dirty="0"/>
              <a:t>(&amp;timer);</a:t>
            </a:r>
          </a:p>
          <a:p>
            <a:r>
              <a:rPr lang="en-US" altLang="zh-CN" dirty="0"/>
              <a:t>	</a:t>
            </a:r>
            <a:r>
              <a:rPr lang="en-US" altLang="zh-CN" dirty="0" err="1"/>
              <a:t>sumArray</a:t>
            </a:r>
            <a:r>
              <a:rPr lang="en-US" altLang="zh-CN" dirty="0"/>
              <a:t>=</a:t>
            </a:r>
            <a:r>
              <a:rPr lang="en-US" altLang="zh-CN" dirty="0" err="1"/>
              <a:t>sumarraycols</a:t>
            </a:r>
            <a:r>
              <a:rPr lang="en-US" altLang="zh-CN" dirty="0"/>
              <a:t>(a);</a:t>
            </a:r>
          </a:p>
          <a:p>
            <a:r>
              <a:rPr lang="en-US" altLang="zh-CN" dirty="0"/>
              <a:t>	</a:t>
            </a:r>
            <a:r>
              <a:rPr lang="en-US" altLang="zh-CN" dirty="0" err="1"/>
              <a:t>stopTimer</a:t>
            </a:r>
            <a:r>
              <a:rPr lang="en-US" altLang="zh-CN" dirty="0"/>
              <a:t>(&amp;timer); </a:t>
            </a:r>
          </a:p>
          <a:p>
            <a:r>
              <a:rPr lang="en-US" altLang="zh-CN" dirty="0"/>
              <a:t>	</a:t>
            </a:r>
            <a:r>
              <a:rPr lang="en-US" altLang="zh-CN" dirty="0" err="1"/>
              <a:t>cycleselem</a:t>
            </a:r>
            <a:r>
              <a:rPr lang="en-US" altLang="zh-CN" dirty="0"/>
              <a:t>=((double)timer)/(M*N);</a:t>
            </a:r>
          </a:p>
          <a:p>
            <a:r>
              <a:rPr lang="en-US" altLang="zh-CN" dirty="0"/>
              <a:t>	</a:t>
            </a:r>
            <a:r>
              <a:rPr lang="en-US" altLang="zh-CN" dirty="0" err="1"/>
              <a:t>printf</a:t>
            </a:r>
            <a:r>
              <a:rPr lang="en-US" altLang="zh-CN" dirty="0"/>
              <a:t>("</a:t>
            </a:r>
            <a:r>
              <a:rPr lang="en-US" altLang="zh-CN" dirty="0" err="1"/>
              <a:t>sumarray</a:t>
            </a:r>
            <a:r>
              <a:rPr lang="en-US" altLang="zh-CN" dirty="0"/>
              <a:t> by cols is %</a:t>
            </a:r>
            <a:r>
              <a:rPr lang="en-US" altLang="zh-CN" dirty="0" err="1"/>
              <a:t>ld</a:t>
            </a:r>
            <a:r>
              <a:rPr lang="en-US" altLang="zh-CN" dirty="0"/>
              <a:t>, </a:t>
            </a:r>
            <a:r>
              <a:rPr lang="en-US" altLang="zh-CN" dirty="0" err="1"/>
              <a:t>cycles_per_elem</a:t>
            </a:r>
            <a:r>
              <a:rPr lang="en-US" altLang="zh-CN" dirty="0"/>
              <a:t>:%4.1lf\n",</a:t>
            </a:r>
            <a:r>
              <a:rPr lang="en-US" altLang="zh-CN" dirty="0" err="1"/>
              <a:t>sumArray,cycleselem</a:t>
            </a:r>
            <a:r>
              <a:rPr lang="en-US" altLang="zh-CN" dirty="0"/>
              <a:t>);</a:t>
            </a:r>
          </a:p>
          <a:p>
            <a:r>
              <a:rPr lang="en-US" altLang="zh-CN" dirty="0"/>
              <a:t>	return 0;</a:t>
            </a:r>
          </a:p>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16CEBB1-29F6-4DD0-A20A-49F07B6D6B29}" type="slidenum">
              <a:rPr lang="zh-CN" altLang="en-US" smtClean="0"/>
              <a:t>91</a:t>
            </a:fld>
            <a:endParaRPr lang="zh-CN" altLang="en-US"/>
          </a:p>
        </p:txBody>
      </p:sp>
    </p:spTree>
    <p:extLst>
      <p:ext uri="{BB962C8B-B14F-4D97-AF65-F5344CB8AC3E}">
        <p14:creationId xmlns:p14="http://schemas.microsoft.com/office/powerpoint/2010/main" val="3238564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90734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53152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95</a:t>
            </a:fld>
            <a:endParaRPr lang="en-US"/>
          </a:p>
        </p:txBody>
      </p:sp>
    </p:spTree>
    <p:extLst>
      <p:ext uri="{BB962C8B-B14F-4D97-AF65-F5344CB8AC3E}">
        <p14:creationId xmlns:p14="http://schemas.microsoft.com/office/powerpoint/2010/main" val="936902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662095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1233987" y="726094"/>
            <a:ext cx="4835733" cy="3580528"/>
          </a:xfrm>
          <a:prstGeom prst="rect">
            <a:avLst/>
          </a:prstGeom>
          <a:solidFill>
            <a:srgbClr val="FFFFFF"/>
          </a:solidFill>
          <a:ln w="9525">
            <a:solidFill>
              <a:srgbClr val="000000"/>
            </a:solidFill>
            <a:miter lim="800000"/>
            <a:headEnd/>
            <a:tailEnd/>
          </a:ln>
        </p:spPr>
        <p:txBody>
          <a:bodyPr wrap="none" anchor="ctr"/>
          <a:lstStyle/>
          <a:p>
            <a:endParaRPr lang="en-US"/>
          </a:p>
        </p:txBody>
      </p:sp>
      <p:sp>
        <p:nvSpPr>
          <p:cNvPr id="73731" name="Rectangle 2"/>
          <p:cNvSpPr txBox="1">
            <a:spLocks noGrp="1" noChangeArrowheads="1"/>
          </p:cNvSpPr>
          <p:nvPr>
            <p:ph type="body"/>
          </p:nvPr>
        </p:nvSpPr>
        <p:spPr>
          <a:xfrm>
            <a:off x="974391" y="4554201"/>
            <a:ext cx="5354925" cy="4314943"/>
          </a:xfrm>
          <a:noFill/>
          <a:ln/>
        </p:spPr>
        <p:txBody>
          <a:bodyPr wrap="none" lIns="95088" tIns="47544" rIns="95088" bIns="47544" anchor="ctr"/>
          <a:lstStyle/>
          <a:p>
            <a:endParaRPr lang="en-US" dirty="0"/>
          </a:p>
        </p:txBody>
      </p:sp>
    </p:spTree>
    <p:extLst>
      <p:ext uri="{BB962C8B-B14F-4D97-AF65-F5344CB8AC3E}">
        <p14:creationId xmlns:p14="http://schemas.microsoft.com/office/powerpoint/2010/main" val="8382422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704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100</a:t>
            </a:fld>
            <a:endParaRPr lang="en-US"/>
          </a:p>
        </p:txBody>
      </p:sp>
    </p:spTree>
    <p:extLst>
      <p:ext uri="{BB962C8B-B14F-4D97-AF65-F5344CB8AC3E}">
        <p14:creationId xmlns:p14="http://schemas.microsoft.com/office/powerpoint/2010/main" val="2076616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101</a:t>
            </a:fld>
            <a:endParaRPr lang="en-US"/>
          </a:p>
        </p:txBody>
      </p:sp>
    </p:spTree>
    <p:extLst>
      <p:ext uri="{BB962C8B-B14F-4D97-AF65-F5344CB8AC3E}">
        <p14:creationId xmlns:p14="http://schemas.microsoft.com/office/powerpoint/2010/main" val="7866625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102</a:t>
            </a:fld>
            <a:endParaRPr lang="en-US"/>
          </a:p>
        </p:txBody>
      </p:sp>
    </p:spTree>
    <p:extLst>
      <p:ext uri="{BB962C8B-B14F-4D97-AF65-F5344CB8AC3E}">
        <p14:creationId xmlns:p14="http://schemas.microsoft.com/office/powerpoint/2010/main" val="1528382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68002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Text Box 1"/>
          <p:cNvSpPr txBox="1">
            <a:spLocks noChangeArrowheads="1"/>
          </p:cNvSpPr>
          <p:nvPr/>
        </p:nvSpPr>
        <p:spPr bwMode="auto">
          <a:xfrm>
            <a:off x="1233987" y="726094"/>
            <a:ext cx="4835733" cy="3580528"/>
          </a:xfrm>
          <a:prstGeom prst="rect">
            <a:avLst/>
          </a:prstGeom>
          <a:solidFill>
            <a:srgbClr val="FFFFFF"/>
          </a:solidFill>
          <a:ln w="9525">
            <a:solidFill>
              <a:srgbClr val="000000"/>
            </a:solidFill>
            <a:miter lim="800000"/>
            <a:headEnd/>
            <a:tailEnd/>
          </a:ln>
        </p:spPr>
        <p:txBody>
          <a:bodyPr wrap="none" anchor="ctr"/>
          <a:lstStyle/>
          <a:p>
            <a:endParaRPr lang="en-US"/>
          </a:p>
        </p:txBody>
      </p:sp>
      <p:sp>
        <p:nvSpPr>
          <p:cNvPr id="75779" name="Rectangle 2"/>
          <p:cNvSpPr txBox="1">
            <a:spLocks noGrp="1" noChangeArrowheads="1"/>
          </p:cNvSpPr>
          <p:nvPr>
            <p:ph type="body"/>
          </p:nvPr>
        </p:nvSpPr>
        <p:spPr>
          <a:xfrm>
            <a:off x="974391" y="4554201"/>
            <a:ext cx="5354925" cy="4314943"/>
          </a:xfrm>
          <a:noFill/>
          <a:ln/>
        </p:spPr>
        <p:txBody>
          <a:bodyPr wrap="none" lIns="95088" tIns="47544" rIns="95088" bIns="47544" anchor="ctr"/>
          <a:lstStyle/>
          <a:p>
            <a:endParaRPr lang="en-US"/>
          </a:p>
        </p:txBody>
      </p:sp>
    </p:spTree>
    <p:extLst>
      <p:ext uri="{BB962C8B-B14F-4D97-AF65-F5344CB8AC3E}">
        <p14:creationId xmlns:p14="http://schemas.microsoft.com/office/powerpoint/2010/main" val="2791534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744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25017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主存是所有计算系统的关键组件，包括服务器平台、移动和嵌入式设备、桌面计算机以及传感器。它构成了任何计算平台的主要支柱之一，另外还有</a:t>
            </a:r>
            <a:r>
              <a:rPr lang="en-US" altLang="zh-CN" b="0" i="0" dirty="0">
                <a:solidFill>
                  <a:srgbClr val="000000"/>
                </a:solidFill>
                <a:effectLst/>
                <a:latin typeface="微软雅黑" panose="020B0503020204020204" pitchFamily="34" charset="-122"/>
                <a:ea typeface="微软雅黑" panose="020B0503020204020204" pitchFamily="34" charset="-122"/>
              </a:rPr>
              <a:t>1) </a:t>
            </a:r>
            <a:r>
              <a:rPr lang="zh-CN" altLang="en-US" b="0" i="0" dirty="0">
                <a:solidFill>
                  <a:srgbClr val="000000"/>
                </a:solidFill>
                <a:effectLst/>
                <a:latin typeface="微软雅黑" panose="020B0503020204020204" pitchFamily="34" charset="-122"/>
                <a:ea typeface="微软雅黑" panose="020B0503020204020204" pitchFamily="34" charset="-122"/>
              </a:rPr>
              <a:t>处理单元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或计算单元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，它可以包括</a:t>
            </a:r>
            <a:r>
              <a:rPr lang="en-US" altLang="zh-CN" b="0" i="0" dirty="0">
                <a:solidFill>
                  <a:srgbClr val="000000"/>
                </a:solidFill>
                <a:effectLst/>
                <a:latin typeface="微软雅黑" panose="020B0503020204020204" pitchFamily="34" charset="-122"/>
                <a:ea typeface="微软雅黑" panose="020B0503020204020204" pitchFamily="34" charset="-122"/>
              </a:rPr>
              <a:t>CPU</a:t>
            </a:r>
            <a:r>
              <a:rPr lang="zh-CN" altLang="en-US" b="0" i="0" dirty="0">
                <a:solidFill>
                  <a:srgbClr val="000000"/>
                </a:solidFill>
                <a:effectLst/>
                <a:latin typeface="微软雅黑" panose="020B0503020204020204" pitchFamily="34" charset="-122"/>
                <a:ea typeface="微软雅黑" panose="020B0503020204020204" pitchFamily="34" charset="-122"/>
              </a:rPr>
              <a:t>内核、</a:t>
            </a:r>
            <a:r>
              <a:rPr lang="en-US" altLang="zh-CN" b="0" i="0" dirty="0">
                <a:solidFill>
                  <a:srgbClr val="000000"/>
                </a:solidFill>
                <a:effectLst/>
                <a:latin typeface="微软雅黑" panose="020B0503020204020204" pitchFamily="34" charset="-122"/>
                <a:ea typeface="微软雅黑" panose="020B0503020204020204" pitchFamily="34" charset="-122"/>
              </a:rPr>
              <a:t>GPU</a:t>
            </a:r>
            <a:r>
              <a:rPr lang="zh-CN" altLang="en-US" b="0" i="0" dirty="0">
                <a:solidFill>
                  <a:srgbClr val="000000"/>
                </a:solidFill>
                <a:effectLst/>
                <a:latin typeface="微软雅黑" panose="020B0503020204020204" pitchFamily="34" charset="-122"/>
                <a:ea typeface="微软雅黑" panose="020B0503020204020204" pitchFamily="34" charset="-122"/>
              </a:rPr>
              <a:t>内核、加速器或可重构设备</a:t>
            </a:r>
            <a:r>
              <a:rPr lang="en-US" altLang="zh-CN" b="0" i="0" dirty="0">
                <a:solidFill>
                  <a:srgbClr val="000000"/>
                </a:solidFill>
                <a:effectLst/>
                <a:latin typeface="微软雅黑" panose="020B0503020204020204" pitchFamily="34" charset="-122"/>
                <a:ea typeface="微软雅黑" panose="020B0503020204020204" pitchFamily="34" charset="-122"/>
              </a:rPr>
              <a:t>; 2) </a:t>
            </a:r>
            <a:r>
              <a:rPr lang="zh-CN" altLang="en-US" b="0" i="0" dirty="0">
                <a:solidFill>
                  <a:srgbClr val="000000"/>
                </a:solidFill>
                <a:effectLst/>
                <a:latin typeface="微软雅黑" panose="020B0503020204020204" pitchFamily="34" charset="-122"/>
                <a:ea typeface="微软雅黑" panose="020B0503020204020204" pitchFamily="34" charset="-122"/>
              </a:rPr>
              <a:t>通信元素，它可以包括互连、网络接口和网络处理单元。</a:t>
            </a:r>
            <a:endParaRPr lang="zh-CN" altLang="en-US" dirty="0"/>
          </a:p>
        </p:txBody>
      </p:sp>
      <p:sp>
        <p:nvSpPr>
          <p:cNvPr id="4" name="灯片编号占位符 3"/>
          <p:cNvSpPr>
            <a:spLocks noGrp="1"/>
          </p:cNvSpPr>
          <p:nvPr>
            <p:ph type="sldNum" sz="quarter" idx="5"/>
          </p:nvPr>
        </p:nvSpPr>
        <p:spPr/>
        <p:txBody>
          <a:bodyPr/>
          <a:lstStyle/>
          <a:p>
            <a:pPr>
              <a:defRPr/>
            </a:pPr>
            <a:fld id="{87973AD7-D932-2641-9FAC-D90A34A34A63}" type="slidenum">
              <a:rPr lang="en-US" altLang="en-US" smtClean="0"/>
              <a:pPr>
                <a:defRPr/>
              </a:pPr>
              <a:t>26</a:t>
            </a:fld>
            <a:endParaRPr lang="en-US" altLang="en-US"/>
          </a:p>
        </p:txBody>
      </p:sp>
    </p:spTree>
    <p:extLst>
      <p:ext uri="{BB962C8B-B14F-4D97-AF65-F5344CB8AC3E}">
        <p14:creationId xmlns:p14="http://schemas.microsoft.com/office/powerpoint/2010/main" val="731455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主存是所有计算系统的关键组件，包括服务器平台、移动和嵌入式设备、桌面计算机以及传感器。它构成了任何计算平台的主要支柱之一，另外还有</a:t>
            </a:r>
            <a:r>
              <a:rPr lang="en-US" altLang="zh-CN" b="0" i="0" dirty="0">
                <a:solidFill>
                  <a:srgbClr val="000000"/>
                </a:solidFill>
                <a:effectLst/>
                <a:latin typeface="微软雅黑" panose="020B0503020204020204" pitchFamily="34" charset="-122"/>
                <a:ea typeface="微软雅黑" panose="020B0503020204020204" pitchFamily="34" charset="-122"/>
              </a:rPr>
              <a:t>1) </a:t>
            </a:r>
            <a:r>
              <a:rPr lang="zh-CN" altLang="en-US" b="0" i="0" dirty="0">
                <a:solidFill>
                  <a:srgbClr val="000000"/>
                </a:solidFill>
                <a:effectLst/>
                <a:latin typeface="微软雅黑" panose="020B0503020204020204" pitchFamily="34" charset="-122"/>
                <a:ea typeface="微软雅黑" panose="020B0503020204020204" pitchFamily="34" charset="-122"/>
              </a:rPr>
              <a:t>处理单元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或计算单元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，它可以包括</a:t>
            </a:r>
            <a:r>
              <a:rPr lang="en-US" altLang="zh-CN" b="0" i="0" dirty="0">
                <a:solidFill>
                  <a:srgbClr val="000000"/>
                </a:solidFill>
                <a:effectLst/>
                <a:latin typeface="微软雅黑" panose="020B0503020204020204" pitchFamily="34" charset="-122"/>
                <a:ea typeface="微软雅黑" panose="020B0503020204020204" pitchFamily="34" charset="-122"/>
              </a:rPr>
              <a:t>CPU</a:t>
            </a:r>
            <a:r>
              <a:rPr lang="zh-CN" altLang="en-US" b="0" i="0" dirty="0">
                <a:solidFill>
                  <a:srgbClr val="000000"/>
                </a:solidFill>
                <a:effectLst/>
                <a:latin typeface="微软雅黑" panose="020B0503020204020204" pitchFamily="34" charset="-122"/>
                <a:ea typeface="微软雅黑" panose="020B0503020204020204" pitchFamily="34" charset="-122"/>
              </a:rPr>
              <a:t>内核、</a:t>
            </a:r>
            <a:r>
              <a:rPr lang="en-US" altLang="zh-CN" b="0" i="0" dirty="0">
                <a:solidFill>
                  <a:srgbClr val="000000"/>
                </a:solidFill>
                <a:effectLst/>
                <a:latin typeface="微软雅黑" panose="020B0503020204020204" pitchFamily="34" charset="-122"/>
                <a:ea typeface="微软雅黑" panose="020B0503020204020204" pitchFamily="34" charset="-122"/>
              </a:rPr>
              <a:t>GPU</a:t>
            </a:r>
            <a:r>
              <a:rPr lang="zh-CN" altLang="en-US" b="0" i="0" dirty="0">
                <a:solidFill>
                  <a:srgbClr val="000000"/>
                </a:solidFill>
                <a:effectLst/>
                <a:latin typeface="微软雅黑" panose="020B0503020204020204" pitchFamily="34" charset="-122"/>
                <a:ea typeface="微软雅黑" panose="020B0503020204020204" pitchFamily="34" charset="-122"/>
              </a:rPr>
              <a:t>内核、加速器或可重构设备</a:t>
            </a:r>
            <a:r>
              <a:rPr lang="en-US" altLang="zh-CN" b="0" i="0" dirty="0">
                <a:solidFill>
                  <a:srgbClr val="000000"/>
                </a:solidFill>
                <a:effectLst/>
                <a:latin typeface="微软雅黑" panose="020B0503020204020204" pitchFamily="34" charset="-122"/>
                <a:ea typeface="微软雅黑" panose="020B0503020204020204" pitchFamily="34" charset="-122"/>
              </a:rPr>
              <a:t>; 2) </a:t>
            </a:r>
            <a:r>
              <a:rPr lang="zh-CN" altLang="en-US" b="0" i="0" dirty="0">
                <a:solidFill>
                  <a:srgbClr val="000000"/>
                </a:solidFill>
                <a:effectLst/>
                <a:latin typeface="微软雅黑" panose="020B0503020204020204" pitchFamily="34" charset="-122"/>
                <a:ea typeface="微软雅黑" panose="020B0503020204020204" pitchFamily="34" charset="-122"/>
              </a:rPr>
              <a:t>通信元素，它可以包括互连、网络接口和网络处理单元。</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87973AD7-D932-2641-9FAC-D90A34A34A63}" type="slidenum">
              <a:rPr lang="en-US" altLang="en-US" smtClean="0"/>
              <a:pPr>
                <a:defRPr/>
              </a:pPr>
              <a:t>27</a:t>
            </a:fld>
            <a:endParaRPr lang="en-US" altLang="en-US"/>
          </a:p>
        </p:txBody>
      </p:sp>
    </p:spTree>
    <p:extLst>
      <p:ext uri="{BB962C8B-B14F-4D97-AF65-F5344CB8AC3E}">
        <p14:creationId xmlns:p14="http://schemas.microsoft.com/office/powerpoint/2010/main" val="152236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主存是所有计算系统的关键组件，包括服务器平台、移动和嵌入式设备、桌面计算机以及传感器。它构成了任何计算平台的主要支柱之一，另外还有</a:t>
            </a:r>
            <a:r>
              <a:rPr lang="en-US" altLang="zh-CN" b="0" i="0" dirty="0">
                <a:solidFill>
                  <a:srgbClr val="000000"/>
                </a:solidFill>
                <a:effectLst/>
                <a:latin typeface="微软雅黑" panose="020B0503020204020204" pitchFamily="34" charset="-122"/>
                <a:ea typeface="微软雅黑" panose="020B0503020204020204" pitchFamily="34" charset="-122"/>
              </a:rPr>
              <a:t>1) </a:t>
            </a:r>
            <a:r>
              <a:rPr lang="zh-CN" altLang="en-US" b="0" i="0" dirty="0">
                <a:solidFill>
                  <a:srgbClr val="000000"/>
                </a:solidFill>
                <a:effectLst/>
                <a:latin typeface="微软雅黑" panose="020B0503020204020204" pitchFamily="34" charset="-122"/>
                <a:ea typeface="微软雅黑" panose="020B0503020204020204" pitchFamily="34" charset="-122"/>
              </a:rPr>
              <a:t>处理单元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或计算单元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，它可以包括</a:t>
            </a:r>
            <a:r>
              <a:rPr lang="en-US" altLang="zh-CN" b="0" i="0" dirty="0">
                <a:solidFill>
                  <a:srgbClr val="000000"/>
                </a:solidFill>
                <a:effectLst/>
                <a:latin typeface="微软雅黑" panose="020B0503020204020204" pitchFamily="34" charset="-122"/>
                <a:ea typeface="微软雅黑" panose="020B0503020204020204" pitchFamily="34" charset="-122"/>
              </a:rPr>
              <a:t>CPU</a:t>
            </a:r>
            <a:r>
              <a:rPr lang="zh-CN" altLang="en-US" b="0" i="0" dirty="0">
                <a:solidFill>
                  <a:srgbClr val="000000"/>
                </a:solidFill>
                <a:effectLst/>
                <a:latin typeface="微软雅黑" panose="020B0503020204020204" pitchFamily="34" charset="-122"/>
                <a:ea typeface="微软雅黑" panose="020B0503020204020204" pitchFamily="34" charset="-122"/>
              </a:rPr>
              <a:t>内核、</a:t>
            </a:r>
            <a:r>
              <a:rPr lang="en-US" altLang="zh-CN" b="0" i="0" dirty="0">
                <a:solidFill>
                  <a:srgbClr val="000000"/>
                </a:solidFill>
                <a:effectLst/>
                <a:latin typeface="微软雅黑" panose="020B0503020204020204" pitchFamily="34" charset="-122"/>
                <a:ea typeface="微软雅黑" panose="020B0503020204020204" pitchFamily="34" charset="-122"/>
              </a:rPr>
              <a:t>GPU</a:t>
            </a:r>
            <a:r>
              <a:rPr lang="zh-CN" altLang="en-US" b="0" i="0" dirty="0">
                <a:solidFill>
                  <a:srgbClr val="000000"/>
                </a:solidFill>
                <a:effectLst/>
                <a:latin typeface="微软雅黑" panose="020B0503020204020204" pitchFamily="34" charset="-122"/>
                <a:ea typeface="微软雅黑" panose="020B0503020204020204" pitchFamily="34" charset="-122"/>
              </a:rPr>
              <a:t>内核、加速器或可重构设备</a:t>
            </a:r>
            <a:r>
              <a:rPr lang="en-US" altLang="zh-CN" b="0" i="0" dirty="0">
                <a:solidFill>
                  <a:srgbClr val="000000"/>
                </a:solidFill>
                <a:effectLst/>
                <a:latin typeface="微软雅黑" panose="020B0503020204020204" pitchFamily="34" charset="-122"/>
                <a:ea typeface="微软雅黑" panose="020B0503020204020204" pitchFamily="34" charset="-122"/>
              </a:rPr>
              <a:t>; 2) </a:t>
            </a:r>
            <a:r>
              <a:rPr lang="zh-CN" altLang="en-US" b="0" i="0" dirty="0">
                <a:solidFill>
                  <a:srgbClr val="000000"/>
                </a:solidFill>
                <a:effectLst/>
                <a:latin typeface="微软雅黑" panose="020B0503020204020204" pitchFamily="34" charset="-122"/>
                <a:ea typeface="微软雅黑" panose="020B0503020204020204" pitchFamily="34" charset="-122"/>
              </a:rPr>
              <a:t>通信元素，它可以包括互连、网络接口和网络处理单元。</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主存系统必须扩展（在大小、技术、效率、成本和管理算法方面）以保持性能增长和技术扩展优势。</a:t>
            </a:r>
          </a:p>
          <a:p>
            <a:endParaRPr lang="zh-CN" altLang="en-US" dirty="0"/>
          </a:p>
        </p:txBody>
      </p:sp>
      <p:sp>
        <p:nvSpPr>
          <p:cNvPr id="4" name="灯片编号占位符 3"/>
          <p:cNvSpPr>
            <a:spLocks noGrp="1"/>
          </p:cNvSpPr>
          <p:nvPr>
            <p:ph type="sldNum" sz="quarter" idx="5"/>
          </p:nvPr>
        </p:nvSpPr>
        <p:spPr/>
        <p:txBody>
          <a:bodyPr/>
          <a:lstStyle/>
          <a:p>
            <a:pPr>
              <a:defRPr/>
            </a:pPr>
            <a:fld id="{87973AD7-D932-2641-9FAC-D90A34A34A63}" type="slidenum">
              <a:rPr lang="en-US" altLang="en-US" smtClean="0"/>
              <a:pPr>
                <a:defRPr/>
              </a:pPr>
              <a:t>28</a:t>
            </a:fld>
            <a:endParaRPr lang="en-US" altLang="en-US"/>
          </a:p>
        </p:txBody>
      </p:sp>
    </p:spTree>
    <p:extLst>
      <p:ext uri="{BB962C8B-B14F-4D97-AF65-F5344CB8AC3E}">
        <p14:creationId xmlns:p14="http://schemas.microsoft.com/office/powerpoint/2010/main" val="520496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23782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57639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28600"/>
            <a:ext cx="2185987" cy="6105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396875" y="228600"/>
            <a:ext cx="6408738" cy="6105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228286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38175" y="1362075"/>
            <a:ext cx="3871913" cy="4972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quarter" idx="2"/>
          </p:nvPr>
        </p:nvSpPr>
        <p:spPr>
          <a:xfrm>
            <a:off x="4662488" y="1362075"/>
            <a:ext cx="3871912" cy="2409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Content Placeholder 4"/>
          <p:cNvSpPr>
            <a:spLocks noGrp="1"/>
          </p:cNvSpPr>
          <p:nvPr>
            <p:ph sz="quarter" idx="3"/>
          </p:nvPr>
        </p:nvSpPr>
        <p:spPr>
          <a:xfrm>
            <a:off x="4662488" y="3924300"/>
            <a:ext cx="3871912" cy="2409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403932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zh-CN" altLang="en-US"/>
              <a:t>单击此处编辑母版标题样式</a:t>
            </a:r>
            <a:endParaRPr lang="en-US"/>
          </a:p>
        </p:txBody>
      </p:sp>
      <p:sp>
        <p:nvSpPr>
          <p:cNvPr id="3" name="Text Placeholder 2"/>
          <p:cNvSpPr>
            <a:spLocks noGrp="1"/>
          </p:cNvSpPr>
          <p:nvPr>
            <p:ph type="body" sz="half" idx="1"/>
          </p:nvPr>
        </p:nvSpPr>
        <p:spPr>
          <a:xfrm>
            <a:off x="638175" y="1362075"/>
            <a:ext cx="3871913" cy="4972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4662488" y="1362075"/>
            <a:ext cx="3871912" cy="4972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49812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Rectangle 1025">
            <a:extLst>
              <a:ext uri="{FF2B5EF4-FFF2-40B4-BE49-F238E27FC236}">
                <a16:creationId xmlns:a16="http://schemas.microsoft.com/office/drawing/2014/main" id="{27B66317-33E5-EA1F-A049-5CC53C607AF7}"/>
              </a:ext>
            </a:extLst>
          </p:cNvPr>
          <p:cNvSpPr>
            <a:spLocks noChangeArrowheads="1"/>
          </p:cNvSpPr>
          <p:nvPr/>
        </p:nvSpPr>
        <p:spPr bwMode="auto">
          <a:xfrm>
            <a:off x="760413" y="823913"/>
            <a:ext cx="7772400" cy="1470025"/>
          </a:xfrm>
          <a:prstGeom prst="rect">
            <a:avLst/>
          </a:prstGeom>
          <a:noFill/>
          <a:ln w="9525">
            <a:noFill/>
            <a:miter lim="800000"/>
            <a:headEnd/>
            <a:tailEnd/>
          </a:ln>
          <a:effectLst/>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kumimoji="1" lang="zh-CN" altLang="en-US" sz="6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计算机系统基础</a:t>
            </a:r>
            <a:endParaRPr kumimoji="1" lang="zh-CN" altLang="nl-BE" sz="4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sp>
        <p:nvSpPr>
          <p:cNvPr id="3" name="Line 1029">
            <a:extLst>
              <a:ext uri="{FF2B5EF4-FFF2-40B4-BE49-F238E27FC236}">
                <a16:creationId xmlns:a16="http://schemas.microsoft.com/office/drawing/2014/main" id="{6B445031-6BF8-14D1-B059-FFB6AF3C2735}"/>
              </a:ext>
            </a:extLst>
          </p:cNvPr>
          <p:cNvSpPr>
            <a:spLocks noChangeShapeType="1"/>
          </p:cNvSpPr>
          <p:nvPr/>
        </p:nvSpPr>
        <p:spPr bwMode="auto">
          <a:xfrm>
            <a:off x="0" y="2205038"/>
            <a:ext cx="9144000" cy="0"/>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lIns="0" tIns="0" rIns="0" bIns="0" anchor="ctr">
            <a:spAutoFit/>
          </a:bodyPr>
          <a:lstStyle/>
          <a:p>
            <a:pPr algn="ctr">
              <a:defRPr/>
            </a:pPr>
            <a:endParaRPr lang="zh-CN" altLang="en-US"/>
          </a:p>
        </p:txBody>
      </p:sp>
      <p:sp>
        <p:nvSpPr>
          <p:cNvPr id="4" name="Line 1030">
            <a:extLst>
              <a:ext uri="{FF2B5EF4-FFF2-40B4-BE49-F238E27FC236}">
                <a16:creationId xmlns:a16="http://schemas.microsoft.com/office/drawing/2014/main" id="{FC1EF7AD-E751-7DB1-738E-E658FA9DF22F}"/>
              </a:ext>
            </a:extLst>
          </p:cNvPr>
          <p:cNvSpPr>
            <a:spLocks noChangeShapeType="1"/>
          </p:cNvSpPr>
          <p:nvPr/>
        </p:nvSpPr>
        <p:spPr bwMode="auto">
          <a:xfrm>
            <a:off x="0" y="2276475"/>
            <a:ext cx="9144000" cy="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lIns="0" tIns="0" rIns="0" bIns="0" anchor="ctr">
            <a:spAutoFit/>
          </a:bodyPr>
          <a:lstStyle/>
          <a:p>
            <a:pPr algn="ctr">
              <a:defRPr/>
            </a:pPr>
            <a:endParaRPr lang="zh-CN" altLang="en-US"/>
          </a:p>
        </p:txBody>
      </p:sp>
      <p:sp>
        <p:nvSpPr>
          <p:cNvPr id="5122" name="Rectangle 2"/>
          <p:cNvSpPr>
            <a:spLocks noGrp="1" noChangeArrowheads="1"/>
          </p:cNvSpPr>
          <p:nvPr>
            <p:ph type="ctrTitle"/>
          </p:nvPr>
        </p:nvSpPr>
        <p:spPr>
          <a:xfrm>
            <a:off x="685800" y="2130425"/>
            <a:ext cx="7772400" cy="1470025"/>
          </a:xfrm>
        </p:spPr>
        <p:txBody>
          <a:bodyPr/>
          <a:lstStyle>
            <a:lvl1pPr algn="ctr">
              <a:defRPr sz="3200"/>
            </a:lvl1pPr>
          </a:lstStyle>
          <a:p>
            <a:r>
              <a:rPr lang="zh-CN" altLang="en-US"/>
              <a:t>单击此处编辑母版标题样式</a:t>
            </a:r>
            <a:endParaRPr lang="nl-BE"/>
          </a:p>
        </p:txBody>
      </p:sp>
      <p:sp>
        <p:nvSpPr>
          <p:cNvPr id="5123" name="Rectangle 3"/>
          <p:cNvSpPr>
            <a:spLocks noGrp="1" noChangeArrowheads="1"/>
          </p:cNvSpPr>
          <p:nvPr>
            <p:ph type="subTitle" idx="1"/>
          </p:nvPr>
        </p:nvSpPr>
        <p:spPr>
          <a:xfrm>
            <a:off x="1371600" y="4365625"/>
            <a:ext cx="6400800" cy="1273175"/>
          </a:xfrm>
        </p:spPr>
        <p:txBody>
          <a:bodyPr/>
          <a:lstStyle>
            <a:lvl1pPr marL="0" indent="0" algn="ctr">
              <a:buFontTx/>
              <a:buNone/>
              <a:defRPr sz="2800"/>
            </a:lvl1pPr>
          </a:lstStyle>
          <a:p>
            <a:r>
              <a:rPr lang="zh-CN" altLang="en-US"/>
              <a:t>单击此处编辑母版副标题样式</a:t>
            </a:r>
            <a:endParaRPr lang="nl-BE"/>
          </a:p>
        </p:txBody>
      </p:sp>
      <p:sp>
        <p:nvSpPr>
          <p:cNvPr id="5" name="Rectangle 4">
            <a:extLst>
              <a:ext uri="{FF2B5EF4-FFF2-40B4-BE49-F238E27FC236}">
                <a16:creationId xmlns:a16="http://schemas.microsoft.com/office/drawing/2014/main" id="{1487E930-C85E-DC3D-8E38-CFECA03E7283}"/>
              </a:ext>
            </a:extLst>
          </p:cNvPr>
          <p:cNvSpPr>
            <a:spLocks noGrp="1" noChangeArrowheads="1"/>
          </p:cNvSpPr>
          <p:nvPr>
            <p:ph type="ftr" sz="quarter" idx="10"/>
          </p:nvPr>
        </p:nvSpPr>
        <p:spPr bwMode="auto">
          <a:xfrm>
            <a:off x="838200" y="6172200"/>
            <a:ext cx="69342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Trebuchet MS" pitchFamily="34" charset="0"/>
              </a:defRPr>
            </a:lvl1pPr>
          </a:lstStyle>
          <a:p>
            <a:pPr>
              <a:defRPr/>
            </a:pPr>
            <a:r>
              <a:rPr lang="zh-CN" altLang="en-US"/>
              <a:t>Compilers Autumn 2002</a:t>
            </a:r>
            <a:endParaRPr lang="en-US" altLang="zh-CN"/>
          </a:p>
        </p:txBody>
      </p:sp>
    </p:spTree>
    <p:extLst>
      <p:ext uri="{BB962C8B-B14F-4D97-AF65-F5344CB8AC3E}">
        <p14:creationId xmlns:p14="http://schemas.microsoft.com/office/powerpoint/2010/main" val="3527544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
            <a:ext cx="8713092" cy="980728"/>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buFont typeface="Wingdings" pitchFamily="2" charset="2"/>
              <a:buChar char="Ø"/>
              <a:defRPr sz="3200"/>
            </a:lvl1pPr>
            <a:lvl2pPr>
              <a:buFont typeface="Wingdings" pitchFamily="2" charset="2"/>
              <a:buChar char="ü"/>
              <a:defRPr sz="2800" baseline="0">
                <a:solidFill>
                  <a:schemeClr val="tx1"/>
                </a:solidFill>
              </a:defRPr>
            </a:lvl2pPr>
            <a:lvl3pPr>
              <a:defRPr sz="2400"/>
            </a:lvl3pPr>
            <a:lvl4pPr>
              <a:defRPr sz="20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084681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05416C3-D423-F626-5A22-588DB1B3BA29}"/>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555539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908050"/>
            <a:ext cx="4114800" cy="534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908050"/>
            <a:ext cx="4114800" cy="534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90684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F0E60D3-8895-5E5D-37B8-175A58BB8570}"/>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58381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02787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7592093" cy="762000"/>
          </a:xfr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defRPr>
                <a:latin typeface="Times New Roman" panose="02020603050405020304" pitchFamily="18" charset="0"/>
                <a:ea typeface="宋体" panose="02010600030101010101" pitchFamily="2" charset="-122"/>
                <a:cs typeface="Times New Roman" panose="02020603050405020304" pitchFamily="18" charset="0"/>
              </a:defRPr>
            </a:lvl1pPr>
            <a:lvl2pPr>
              <a:defRPr>
                <a:latin typeface="Times New Roman" panose="02020603050405020304" pitchFamily="18" charset="0"/>
                <a:ea typeface="宋体" panose="02010600030101010101" pitchFamily="2" charset="-122"/>
                <a:cs typeface="Times New Roman" panose="02020603050405020304" pitchFamily="18" charset="0"/>
              </a:defRPr>
            </a:lvl2pPr>
            <a:lvl3pPr>
              <a:defRPr>
                <a:latin typeface="Times New Roman" panose="02020603050405020304" pitchFamily="18" charset="0"/>
                <a:ea typeface="宋体" panose="02010600030101010101" pitchFamily="2" charset="-122"/>
                <a:cs typeface="Times New Roman" panose="02020603050405020304" pitchFamily="18" charset="0"/>
              </a:defRPr>
            </a:lvl3pPr>
            <a:lvl4pPr>
              <a:defRPr>
                <a:latin typeface="Times New Roman" panose="02020603050405020304" pitchFamily="18" charset="0"/>
                <a:ea typeface="宋体" panose="02010600030101010101" pitchFamily="2" charset="-122"/>
                <a:cs typeface="Times New Roman" panose="02020603050405020304" pitchFamily="18" charset="0"/>
              </a:defRPr>
            </a:lvl4pPr>
            <a:lvl5pPr>
              <a:defRPr>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92126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793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DC86CA6-81E1-C9B7-EE8F-E8E2ABB51FA0}"/>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53005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E54F295-1897-5219-3AEE-F1D256C07C57}"/>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009333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D85726-F3F9-742F-9B76-EEB1F0830F69}"/>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305618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9E41BB-B26A-28BA-0A93-D822F8400AD8}"/>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竖排标题 1"/>
          <p:cNvSpPr>
            <a:spLocks noGrp="1"/>
          </p:cNvSpPr>
          <p:nvPr>
            <p:ph type="title" orient="vert"/>
          </p:nvPr>
        </p:nvSpPr>
        <p:spPr>
          <a:xfrm>
            <a:off x="6618288" y="0"/>
            <a:ext cx="2144712" cy="6248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0"/>
            <a:ext cx="6286500" cy="6248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4697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3" name="表格占位符 2"/>
          <p:cNvSpPr>
            <a:spLocks noGrp="1"/>
          </p:cNvSpPr>
          <p:nvPr>
            <p:ph type="tbl" idx="1"/>
          </p:nvPr>
        </p:nvSpPr>
        <p:spPr>
          <a:xfrm>
            <a:off x="381000" y="908050"/>
            <a:ext cx="8382000" cy="5340350"/>
          </a:xfrm>
        </p:spPr>
        <p:txBody>
          <a:bodyPr/>
          <a:lstStyle/>
          <a:p>
            <a:pPr lvl="0"/>
            <a:r>
              <a:rPr lang="zh-CN" altLang="en-US" noProof="0"/>
              <a:t>单击图标添加表格</a:t>
            </a:r>
          </a:p>
        </p:txBody>
      </p:sp>
    </p:spTree>
    <p:extLst>
      <p:ext uri="{BB962C8B-B14F-4D97-AF65-F5344CB8AC3E}">
        <p14:creationId xmlns:p14="http://schemas.microsoft.com/office/powerpoint/2010/main" val="2424629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3B102A7-F5F7-CBAE-73DE-EB83B1B35FAA}"/>
              </a:ext>
            </a:extLst>
          </p:cNvPr>
          <p:cNvSpPr>
            <a:spLocks noChangeArrowheads="1"/>
          </p:cNvSpPr>
          <p:nvPr/>
        </p:nvSpPr>
        <p:spPr bwMode="auto">
          <a:xfrm>
            <a:off x="5076825" y="6669088"/>
            <a:ext cx="3230563"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r>
              <a:rPr lang="zh-CN" altLang="en-US" sz="1100" b="0">
                <a:latin typeface="Arial" panose="020B0604020202020204" pitchFamily="34" charset="0"/>
              </a:rPr>
              <a:t>                                  首都师范大学信息工程学院      </a:t>
            </a:r>
          </a:p>
        </p:txBody>
      </p:sp>
      <p:sp>
        <p:nvSpPr>
          <p:cNvPr id="2"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381000" y="908050"/>
            <a:ext cx="4114800" cy="53403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908050"/>
            <a:ext cx="4114800" cy="53403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36962406"/>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F3C79E-79B0-421C-915C-DC1C70671E20}"/>
              </a:ext>
            </a:extLst>
          </p:cNvPr>
          <p:cNvSpPr>
            <a:spLocks noChangeArrowheads="1"/>
          </p:cNvSpPr>
          <p:nvPr/>
        </p:nvSpPr>
        <p:spPr bwMode="auto">
          <a:xfrm>
            <a:off x="5216525" y="6656388"/>
            <a:ext cx="3133725" cy="201612"/>
          </a:xfrm>
          <a:prstGeom prst="rect">
            <a:avLst/>
          </a:prstGeom>
          <a:solidFill>
            <a:schemeClr val="bg1"/>
          </a:solidFill>
          <a:ln w="25400" algn="ctr">
            <a:solidFill>
              <a:schemeClr val="bg1"/>
            </a:solidFill>
            <a:round/>
            <a:headEnd/>
            <a:tailEnd/>
          </a:ln>
        </p:spPr>
        <p:txBody>
          <a:bodyPr wrap="none" lIns="0" tIns="0" rIns="0" bIns="0" anchor="ct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a:defRPr/>
            </a:pPr>
            <a:endParaRPr lang="zh-CN" altLang="en-US" sz="1800">
              <a:solidFill>
                <a:schemeClr val="bg1"/>
              </a:solidFill>
              <a:ea typeface="宋体" charset="-122"/>
            </a:endParaRPr>
          </a:p>
        </p:txBody>
      </p:sp>
      <p:sp>
        <p:nvSpPr>
          <p:cNvPr id="3" name="矩形 2">
            <a:extLst>
              <a:ext uri="{FF2B5EF4-FFF2-40B4-BE49-F238E27FC236}">
                <a16:creationId xmlns:a16="http://schemas.microsoft.com/office/drawing/2014/main" id="{24EBC761-F037-6B60-D9C5-CB12BDF50102}"/>
              </a:ext>
            </a:extLst>
          </p:cNvPr>
          <p:cNvSpPr>
            <a:spLocks noChangeArrowheads="1"/>
          </p:cNvSpPr>
          <p:nvPr/>
        </p:nvSpPr>
        <p:spPr bwMode="auto">
          <a:xfrm>
            <a:off x="5148263" y="6669088"/>
            <a:ext cx="3232150" cy="169862"/>
          </a:xfrm>
          <a:prstGeom prst="rect">
            <a:avLst/>
          </a:prstGeom>
          <a:solidFill>
            <a:schemeClr val="bg1"/>
          </a:solidFill>
          <a:ln w="25400" algn="ctr">
            <a:solidFill>
              <a:schemeClr val="bg1"/>
            </a:solidFill>
            <a:round/>
            <a:headEnd/>
            <a:tailEnd/>
          </a:ln>
        </p:spPr>
        <p:txBody>
          <a:bodyPr wrap="none" lIns="0" tIns="0" rIns="0" bIns="0" anchor="ct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a:defRPr/>
            </a:pPr>
            <a:r>
              <a:rPr lang="zh-CN" altLang="en-US" sz="1100">
                <a:ea typeface="宋体" charset="-122"/>
              </a:rPr>
              <a:t>                                  首都师范大学信息工程学院      </a:t>
            </a:r>
          </a:p>
        </p:txBody>
      </p:sp>
      <p:sp>
        <p:nvSpPr>
          <p:cNvPr id="4" name="标题 1"/>
          <p:cNvSpPr>
            <a:spLocks noGrp="1"/>
          </p:cNvSpPr>
          <p:nvPr>
            <p:ph type="title"/>
          </p:nvPr>
        </p:nvSpPr>
        <p:spPr>
          <a:xfrm>
            <a:off x="179388" y="0"/>
            <a:ext cx="8458200" cy="685800"/>
          </a:xfrm>
        </p:spPr>
        <p:txBody>
          <a:bodyPr/>
          <a:lstStyle/>
          <a:p>
            <a:r>
              <a:rPr lang="zh-CN" altLang="en-US"/>
              <a:t>单击此处编辑母版标题样式</a:t>
            </a:r>
          </a:p>
        </p:txBody>
      </p:sp>
      <p:sp>
        <p:nvSpPr>
          <p:cNvPr id="5" name="表格占位符 2"/>
          <p:cNvSpPr>
            <a:spLocks noGrp="1"/>
          </p:cNvSpPr>
          <p:nvPr>
            <p:ph type="tbl" idx="1"/>
          </p:nvPr>
        </p:nvSpPr>
        <p:spPr>
          <a:xfrm>
            <a:off x="381000" y="908050"/>
            <a:ext cx="8382000" cy="5340350"/>
          </a:xfrm>
        </p:spPr>
        <p:txBody>
          <a:bodyPr/>
          <a:lstStyle/>
          <a:p>
            <a:pPr lvl="0"/>
            <a:r>
              <a:rPr lang="zh-CN" altLang="en-US" noProof="0"/>
              <a:t>单击图标添加表格</a:t>
            </a:r>
          </a:p>
        </p:txBody>
      </p:sp>
    </p:spTree>
    <p:extLst>
      <p:ext uri="{BB962C8B-B14F-4D97-AF65-F5344CB8AC3E}">
        <p14:creationId xmlns:p14="http://schemas.microsoft.com/office/powerpoint/2010/main" val="3994641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3" y="214313"/>
            <a:ext cx="8475662" cy="591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a:extLst>
              <a:ext uri="{FF2B5EF4-FFF2-40B4-BE49-F238E27FC236}">
                <a16:creationId xmlns:a16="http://schemas.microsoft.com/office/drawing/2014/main" id="{2CF658D1-831E-135C-27FC-86689F556396}"/>
              </a:ext>
            </a:extLst>
          </p:cNvPr>
          <p:cNvSpPr>
            <a:spLocks noGrp="1" noChangeArrowheads="1"/>
          </p:cNvSpPr>
          <p:nvPr>
            <p:ph type="dt" sz="half" idx="10"/>
          </p:nvPr>
        </p:nvSpPr>
        <p:spPr>
          <a:xfrm>
            <a:off x="0" y="0"/>
            <a:ext cx="0" cy="0"/>
          </a:xfrm>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B836328C-5A41-6611-73B5-30773E485E4B}"/>
              </a:ext>
            </a:extLst>
          </p:cNvPr>
          <p:cNvSpPr>
            <a:spLocks noGrp="1" noChangeArrowheads="1"/>
          </p:cNvSpPr>
          <p:nvPr>
            <p:ph type="ftr" sz="quarter" idx="11"/>
          </p:nvPr>
        </p:nvSpPr>
        <p:spPr>
          <a:xfrm>
            <a:off x="0" y="0"/>
            <a:ext cx="0" cy="0"/>
          </a:xfrm>
        </p:spPr>
        <p:txBody>
          <a:bodyPr/>
          <a:lstStyle>
            <a:lvl1pPr>
              <a:defRPr>
                <a:latin typeface="Times New Roman" charset="0"/>
                <a:ea typeface="宋体" charset="-122"/>
              </a:defRPr>
            </a:lvl1pPr>
          </a:lstStyle>
          <a:p>
            <a:pPr>
              <a:defRPr/>
            </a:pPr>
            <a:endParaRPr lang="en-US" altLang="zh-CN"/>
          </a:p>
        </p:txBody>
      </p:sp>
      <p:sp>
        <p:nvSpPr>
          <p:cNvPr id="5" name="Rectangle 13">
            <a:extLst>
              <a:ext uri="{FF2B5EF4-FFF2-40B4-BE49-F238E27FC236}">
                <a16:creationId xmlns:a16="http://schemas.microsoft.com/office/drawing/2014/main" id="{65795774-FDA5-63B2-85A3-D923FF46467C}"/>
              </a:ext>
            </a:extLst>
          </p:cNvPr>
          <p:cNvSpPr>
            <a:spLocks noGrp="1" noChangeArrowheads="1"/>
          </p:cNvSpPr>
          <p:nvPr>
            <p:ph type="sldNum" sz="quarter" idx="12"/>
          </p:nvPr>
        </p:nvSpPr>
        <p:spPr>
          <a:xfrm>
            <a:off x="0" y="0"/>
            <a:ext cx="0" cy="0"/>
          </a:xfrm>
        </p:spPr>
        <p:txBody>
          <a:bodyPr/>
          <a:lstStyle>
            <a:lvl1pPr>
              <a:defRPr/>
            </a:lvl1pPr>
          </a:lstStyle>
          <a:p>
            <a:pPr>
              <a:defRPr/>
            </a:pPr>
            <a:fld id="{7924CDF4-AAB4-4273-8E4F-AE8ABE95E92B}" type="slidenum">
              <a:rPr lang="en-US" altLang="zh-CN"/>
              <a:pPr>
                <a:defRPr/>
              </a:pPr>
              <a:t>‹#›</a:t>
            </a:fld>
            <a:endParaRPr lang="en-US" altLang="zh-CN"/>
          </a:p>
        </p:txBody>
      </p:sp>
    </p:spTree>
    <p:extLst>
      <p:ext uri="{BB962C8B-B14F-4D97-AF65-F5344CB8AC3E}">
        <p14:creationId xmlns:p14="http://schemas.microsoft.com/office/powerpoint/2010/main" val="351545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308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38175" y="1362075"/>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4662488" y="1362075"/>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19019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20222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p>
            <a:r>
              <a:rPr lang="zh-CN" altLang="en-US"/>
              <a:t>单击此处编辑母版标题样式</a:t>
            </a:r>
            <a:endParaRPr lang="en-US"/>
          </a:p>
        </p:txBody>
      </p:sp>
    </p:spTree>
    <p:extLst>
      <p:ext uri="{BB962C8B-B14F-4D97-AF65-F5344CB8AC3E}">
        <p14:creationId xmlns:p14="http://schemas.microsoft.com/office/powerpoint/2010/main" val="1730760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80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341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3089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090" y="371182"/>
            <a:ext cx="75914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dirty="0"/>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32" name="Rectangle 8"/>
          <p:cNvSpPr>
            <a:spLocks noChangeArrowheads="1"/>
          </p:cNvSpPr>
          <p:nvPr/>
        </p:nvSpPr>
        <p:spPr bwMode="auto">
          <a:xfrm>
            <a:off x="0" y="0"/>
            <a:ext cx="9144000" cy="228600"/>
          </a:xfrm>
          <a:prstGeom prst="rect">
            <a:avLst/>
          </a:prstGeom>
          <a:solidFill>
            <a:srgbClr val="990000"/>
          </a:solidFill>
          <a:ln w="9525">
            <a:noFill/>
            <a:miter lim="800000"/>
            <a:headEnd/>
            <a:tailEnd/>
          </a:ln>
          <a:effectLst/>
        </p:spPr>
        <p:txBody>
          <a:bodyPr wrap="none" anchor="ctr"/>
          <a:lstStyle/>
          <a:p>
            <a:pPr algn="ctr">
              <a:defRPr/>
            </a:pPr>
            <a:endParaRPr lang="en-US" b="0">
              <a:latin typeface="Times New Roman" pitchFamily="18" charset="0"/>
            </a:endParaRPr>
          </a:p>
        </p:txBody>
      </p:sp>
      <p:sp>
        <p:nvSpPr>
          <p:cNvPr id="7" name="Text Box 5"/>
          <p:cNvSpPr txBox="1">
            <a:spLocks noChangeArrowheads="1"/>
          </p:cNvSpPr>
          <p:nvPr/>
        </p:nvSpPr>
        <p:spPr bwMode="auto">
          <a:xfrm>
            <a:off x="5486400" y="-26988"/>
            <a:ext cx="3721101" cy="276999"/>
          </a:xfrm>
          <a:prstGeom prst="rect">
            <a:avLst/>
          </a:prstGeom>
          <a:noFill/>
          <a:ln w="25400">
            <a:noFill/>
            <a:miter lim="800000"/>
            <a:headEnd/>
            <a:tailEnd/>
          </a:ln>
          <a:effectLst/>
        </p:spPr>
        <p:txBody>
          <a:bodyPr wrap="square">
            <a:spAutoFit/>
          </a:bodyPr>
          <a:lstStyle/>
          <a:p>
            <a:pPr algn="r">
              <a:defRPr/>
            </a:pPr>
            <a:r>
              <a:rPr lang="en-US" altLang="zh-CN" sz="1200" dirty="0">
                <a:solidFill>
                  <a:schemeClr val="bg1"/>
                </a:solidFill>
                <a:latin typeface="Times New Roman" pitchFamily="18" charset="0"/>
              </a:rPr>
              <a:t>Introduction</a:t>
            </a:r>
            <a:r>
              <a:rPr lang="en-US" altLang="zh-CN" sz="1200" baseline="0" dirty="0">
                <a:solidFill>
                  <a:schemeClr val="bg1"/>
                </a:solidFill>
                <a:latin typeface="Times New Roman" pitchFamily="18" charset="0"/>
              </a:rPr>
              <a:t> </a:t>
            </a:r>
            <a:r>
              <a:rPr lang="en-US" altLang="zh-CN" sz="1200" dirty="0">
                <a:solidFill>
                  <a:schemeClr val="bg1"/>
                </a:solidFill>
                <a:latin typeface="Times New Roman" pitchFamily="18" charset="0"/>
              </a:rPr>
              <a:t>to Computer Systems</a:t>
            </a:r>
          </a:p>
        </p:txBody>
      </p:sp>
    </p:spTree>
    <p:extLst>
      <p:ext uri="{BB962C8B-B14F-4D97-AF65-F5344CB8AC3E}">
        <p14:creationId xmlns:p14="http://schemas.microsoft.com/office/powerpoint/2010/main" val="106334757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txStyles>
    <p:titleStyle>
      <a:lvl1pPr marL="119063" indent="-119063" algn="l" rtl="0" eaLnBrk="1" fontAlgn="base" hangingPunct="1">
        <a:spcBef>
          <a:spcPct val="0"/>
        </a:spcBef>
        <a:spcAft>
          <a:spcPct val="0"/>
        </a:spcAft>
        <a:defRPr sz="3600" b="1">
          <a:solidFill>
            <a:schemeClr val="tx1"/>
          </a:solidFill>
          <a:latin typeface="宋体" panose="02010600030101010101" pitchFamily="2" charset="-122"/>
          <a:ea typeface="宋体" panose="02010600030101010101" pitchFamily="2" charset="-122"/>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8F7A5C1F-A175-B5D4-2364-88E88F7975AC}"/>
              </a:ext>
            </a:extLst>
          </p:cNvPr>
          <p:cNvSpPr>
            <a:spLocks noChangeShapeType="1"/>
          </p:cNvSpPr>
          <p:nvPr/>
        </p:nvSpPr>
        <p:spPr bwMode="auto">
          <a:xfrm>
            <a:off x="0" y="836613"/>
            <a:ext cx="9144000" cy="0"/>
          </a:xfrm>
          <a:prstGeom prst="line">
            <a:avLst/>
          </a:prstGeom>
          <a:ln>
            <a:solidFill>
              <a:schemeClr val="tx2">
                <a:lumMod val="50000"/>
              </a:schemeClr>
            </a:solidFill>
            <a:headEnd/>
            <a:tailEnd/>
          </a:ln>
        </p:spPr>
        <p:style>
          <a:lnRef idx="3">
            <a:schemeClr val="accent1"/>
          </a:lnRef>
          <a:fillRef idx="0">
            <a:schemeClr val="accent1"/>
          </a:fillRef>
          <a:effectRef idx="2">
            <a:schemeClr val="accent1"/>
          </a:effectRef>
          <a:fontRef idx="minor">
            <a:schemeClr val="tx1"/>
          </a:fontRef>
        </p:style>
        <p:txBody>
          <a:bodyPr wrap="none" lIns="0" tIns="0" rIns="0" bIns="0" anchor="ctr"/>
          <a:lstStyle/>
          <a:p>
            <a:pPr algn="ctr">
              <a:defRPr/>
            </a:pPr>
            <a:endParaRPr lang="zh-CN" altLang="en-US"/>
          </a:p>
        </p:txBody>
      </p:sp>
      <p:sp>
        <p:nvSpPr>
          <p:cNvPr id="1027" name="Rectangle 5">
            <a:extLst>
              <a:ext uri="{FF2B5EF4-FFF2-40B4-BE49-F238E27FC236}">
                <a16:creationId xmlns:a16="http://schemas.microsoft.com/office/drawing/2014/main" id="{7AB13B3C-CCBB-1B26-2E50-FCA6D9FE94C6}"/>
              </a:ext>
            </a:extLst>
          </p:cNvPr>
          <p:cNvSpPr>
            <a:spLocks noGrp="1" noChangeArrowheads="1"/>
          </p:cNvSpPr>
          <p:nvPr>
            <p:ph type="title"/>
          </p:nvPr>
        </p:nvSpPr>
        <p:spPr bwMode="auto">
          <a:xfrm>
            <a:off x="179388" y="0"/>
            <a:ext cx="8713787"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nl-NL"/>
              <a:t>单击此处编辑母版标题样式</a:t>
            </a:r>
          </a:p>
        </p:txBody>
      </p:sp>
      <p:sp>
        <p:nvSpPr>
          <p:cNvPr id="1028" name="Rectangle 6">
            <a:extLst>
              <a:ext uri="{FF2B5EF4-FFF2-40B4-BE49-F238E27FC236}">
                <a16:creationId xmlns:a16="http://schemas.microsoft.com/office/drawing/2014/main" id="{91FA3FC3-213C-4167-F099-39D3954D1B52}"/>
              </a:ext>
            </a:extLst>
          </p:cNvPr>
          <p:cNvSpPr>
            <a:spLocks noGrp="1" noChangeArrowheads="1"/>
          </p:cNvSpPr>
          <p:nvPr>
            <p:ph type="body" idx="1"/>
          </p:nvPr>
        </p:nvSpPr>
        <p:spPr bwMode="auto">
          <a:xfrm>
            <a:off x="381000" y="1052513"/>
            <a:ext cx="83820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nl-NL"/>
              <a:t>单击此处编辑母版文本样式</a:t>
            </a:r>
          </a:p>
          <a:p>
            <a:pPr lvl="1"/>
            <a:r>
              <a:rPr lang="zh-CN" altLang="nl-NL"/>
              <a:t>第二级</a:t>
            </a:r>
          </a:p>
          <a:p>
            <a:pPr lvl="2"/>
            <a:r>
              <a:rPr lang="zh-CN" altLang="nl-NL"/>
              <a:t>第三级</a:t>
            </a:r>
          </a:p>
          <a:p>
            <a:pPr lvl="3"/>
            <a:r>
              <a:rPr lang="zh-CN" altLang="nl-NL"/>
              <a:t>第四级</a:t>
            </a:r>
          </a:p>
          <a:p>
            <a:pPr lvl="4"/>
            <a:r>
              <a:rPr lang="zh-CN" altLang="nl-NL"/>
              <a:t>第五级</a:t>
            </a:r>
          </a:p>
        </p:txBody>
      </p:sp>
      <p:sp>
        <p:nvSpPr>
          <p:cNvPr id="6150" name="Rectangle 8">
            <a:extLst>
              <a:ext uri="{FF2B5EF4-FFF2-40B4-BE49-F238E27FC236}">
                <a16:creationId xmlns:a16="http://schemas.microsoft.com/office/drawing/2014/main" id="{C95F3E74-CCBB-484E-32E8-C00C6291DEA3}"/>
              </a:ext>
            </a:extLst>
          </p:cNvPr>
          <p:cNvSpPr>
            <a:spLocks noChangeArrowheads="1"/>
          </p:cNvSpPr>
          <p:nvPr/>
        </p:nvSpPr>
        <p:spPr bwMode="auto">
          <a:xfrm>
            <a:off x="8548688" y="6699250"/>
            <a:ext cx="309562" cy="158750"/>
          </a:xfrm>
          <a:prstGeom prst="rect">
            <a:avLst/>
          </a:prstGeom>
          <a:noFill/>
          <a:ln>
            <a:noFill/>
          </a:ln>
        </p:spPr>
        <p:txBody>
          <a:bodyPr lIns="0" tIns="0" rIns="0" bIns="0"/>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defRPr/>
            </a:pPr>
            <a:fld id="{19C92243-6926-4874-BBD1-5D32036426D8}" type="slidenum">
              <a:rPr kumimoji="1" lang="en-GB" altLang="zh-CN" sz="1000" smtClean="0">
                <a:solidFill>
                  <a:srgbClr val="000000"/>
                </a:solidFill>
              </a:rPr>
              <a:pPr>
                <a:defRPr/>
              </a:pPr>
              <a:t>‹#›</a:t>
            </a:fld>
            <a:endParaRPr kumimoji="1" lang="en-GB" altLang="zh-CN" sz="1000">
              <a:solidFill>
                <a:srgbClr val="000000"/>
              </a:solidFill>
            </a:endParaRPr>
          </a:p>
        </p:txBody>
      </p:sp>
      <p:grpSp>
        <p:nvGrpSpPr>
          <p:cNvPr id="1030" name="Group 9">
            <a:extLst>
              <a:ext uri="{FF2B5EF4-FFF2-40B4-BE49-F238E27FC236}">
                <a16:creationId xmlns:a16="http://schemas.microsoft.com/office/drawing/2014/main" id="{7D3E6D1D-BCA0-4235-E6D4-3207C29DF3E0}"/>
              </a:ext>
            </a:extLst>
          </p:cNvPr>
          <p:cNvGrpSpPr>
            <a:grpSpLocks/>
          </p:cNvGrpSpPr>
          <p:nvPr/>
        </p:nvGrpSpPr>
        <p:grpSpPr bwMode="auto">
          <a:xfrm>
            <a:off x="-838200" y="-6350"/>
            <a:ext cx="10526713" cy="6864350"/>
            <a:chOff x="0" y="0"/>
            <a:chExt cx="6631" cy="4324"/>
          </a:xfrm>
        </p:grpSpPr>
        <p:sp>
          <p:nvSpPr>
            <p:cNvPr id="1032" name="Freeform 10">
              <a:extLst>
                <a:ext uri="{FF2B5EF4-FFF2-40B4-BE49-F238E27FC236}">
                  <a16:creationId xmlns:a16="http://schemas.microsoft.com/office/drawing/2014/main" id="{0A55CD47-3DEF-9C1E-DA11-91BBDFCE47BD}"/>
                </a:ext>
              </a:extLst>
            </p:cNvPr>
            <p:cNvSpPr>
              <a:spLocks/>
            </p:cNvSpPr>
            <p:nvPr userDrawn="1"/>
          </p:nvSpPr>
          <p:spPr bwMode="auto">
            <a:xfrm>
              <a:off x="469" y="176"/>
              <a:ext cx="1710" cy="176"/>
            </a:xfrm>
            <a:custGeom>
              <a:avLst/>
              <a:gdLst>
                <a:gd name="T0" fmla="*/ 0 w 1710"/>
                <a:gd name="T1" fmla="*/ 0 h 216"/>
                <a:gd name="T2" fmla="*/ 1710 w 1710"/>
                <a:gd name="T3" fmla="*/ 0 h 216"/>
                <a:gd name="T4" fmla="*/ 1710 w 1710"/>
                <a:gd name="T5" fmla="*/ 6 h 216"/>
                <a:gd name="T6" fmla="*/ 0 w 1710"/>
                <a:gd name="T7" fmla="*/ 6 h 2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0" h="216">
                  <a:moveTo>
                    <a:pt x="0" y="0"/>
                  </a:moveTo>
                  <a:lnTo>
                    <a:pt x="1710" y="0"/>
                  </a:lnTo>
                  <a:lnTo>
                    <a:pt x="1710" y="216"/>
                  </a:lnTo>
                  <a:lnTo>
                    <a:pt x="0"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ap="flat" cmpd="sng">
                  <a:solidFill>
                    <a:srgbClr val="000000"/>
                  </a:solidFill>
                  <a:prstDash val="solid"/>
                  <a:round/>
                  <a:headEnd/>
                  <a:tailEnd/>
                </a14:hiddenLine>
              </a:ext>
            </a:extLst>
          </p:spPr>
          <p:txBody>
            <a:bodyPr lIns="0" tIns="0" rIns="0" bIns="0">
              <a:spAutoFit/>
            </a:bodyPr>
            <a:lstStyle/>
            <a:p>
              <a:endParaRPr lang="zh-CN" altLang="en-US"/>
            </a:p>
          </p:txBody>
        </p:sp>
        <p:grpSp>
          <p:nvGrpSpPr>
            <p:cNvPr id="1033" name="Group 11">
              <a:extLst>
                <a:ext uri="{FF2B5EF4-FFF2-40B4-BE49-F238E27FC236}">
                  <a16:creationId xmlns:a16="http://schemas.microsoft.com/office/drawing/2014/main" id="{E07DB1F1-3F66-CCB8-415A-9F366DB6617A}"/>
                </a:ext>
              </a:extLst>
            </p:cNvPr>
            <p:cNvGrpSpPr>
              <a:grpSpLocks/>
            </p:cNvGrpSpPr>
            <p:nvPr userDrawn="1"/>
          </p:nvGrpSpPr>
          <p:grpSpPr bwMode="auto">
            <a:xfrm>
              <a:off x="0" y="0"/>
              <a:ext cx="6631" cy="4324"/>
              <a:chOff x="0" y="0"/>
              <a:chExt cx="6631" cy="4324"/>
            </a:xfrm>
          </p:grpSpPr>
          <p:sp>
            <p:nvSpPr>
              <p:cNvPr id="1034" name="Line 12">
                <a:extLst>
                  <a:ext uri="{FF2B5EF4-FFF2-40B4-BE49-F238E27FC236}">
                    <a16:creationId xmlns:a16="http://schemas.microsoft.com/office/drawing/2014/main" id="{C7155715-6D67-234A-A520-048196372839}"/>
                  </a:ext>
                </a:extLst>
              </p:cNvPr>
              <p:cNvSpPr>
                <a:spLocks noChangeShapeType="1"/>
              </p:cNvSpPr>
              <p:nvPr userDrawn="1"/>
            </p:nvSpPr>
            <p:spPr bwMode="auto">
              <a:xfrm>
                <a:off x="471" y="0"/>
                <a:ext cx="0" cy="432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prstDash val="sysDot"/>
                    <a:round/>
                    <a:headEnd/>
                    <a:tailEnd/>
                  </a14:hiddenLine>
                </a:ext>
              </a:extLst>
            </p:spPr>
            <p:txBody>
              <a:bodyPr wrap="none"/>
              <a:lstStyle/>
              <a:p>
                <a:endParaRPr lang="zh-CN" altLang="en-US"/>
              </a:p>
            </p:txBody>
          </p:sp>
          <p:sp>
            <p:nvSpPr>
              <p:cNvPr id="1035" name="Line 13">
                <a:extLst>
                  <a:ext uri="{FF2B5EF4-FFF2-40B4-BE49-F238E27FC236}">
                    <a16:creationId xmlns:a16="http://schemas.microsoft.com/office/drawing/2014/main" id="{7F7D2931-D06B-3AD7-299C-F70F7603B24D}"/>
                  </a:ext>
                </a:extLst>
              </p:cNvPr>
              <p:cNvSpPr>
                <a:spLocks noChangeShapeType="1"/>
              </p:cNvSpPr>
              <p:nvPr userDrawn="1"/>
            </p:nvSpPr>
            <p:spPr bwMode="auto">
              <a:xfrm flipH="1">
                <a:off x="0" y="4298"/>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1036" name="Line 14">
                <a:extLst>
                  <a:ext uri="{FF2B5EF4-FFF2-40B4-BE49-F238E27FC236}">
                    <a16:creationId xmlns:a16="http://schemas.microsoft.com/office/drawing/2014/main" id="{A2A8AC42-0A5C-55D5-BB6F-B033C865977A}"/>
                  </a:ext>
                </a:extLst>
              </p:cNvPr>
              <p:cNvSpPr>
                <a:spLocks noChangeShapeType="1"/>
              </p:cNvSpPr>
              <p:nvPr userDrawn="1"/>
            </p:nvSpPr>
            <p:spPr bwMode="auto">
              <a:xfrm>
                <a:off x="0" y="659"/>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round/>
                    <a:headEnd/>
                    <a:tailEnd/>
                  </a14:hiddenLine>
                </a:ext>
              </a:extLst>
            </p:spPr>
            <p:txBody>
              <a:bodyPr wrap="none" lIns="0" tIns="0" rIns="0" bIns="0">
                <a:spAutoFit/>
              </a:bodyPr>
              <a:lstStyle/>
              <a:p>
                <a:endParaRPr lang="zh-CN" altLang="en-US"/>
              </a:p>
            </p:txBody>
          </p:sp>
          <p:sp>
            <p:nvSpPr>
              <p:cNvPr id="1037" name="Line 15">
                <a:extLst>
                  <a:ext uri="{FF2B5EF4-FFF2-40B4-BE49-F238E27FC236}">
                    <a16:creationId xmlns:a16="http://schemas.microsoft.com/office/drawing/2014/main" id="{1CFD247A-C7C0-E064-5B55-5BEBA1B305CB}"/>
                  </a:ext>
                </a:extLst>
              </p:cNvPr>
              <p:cNvSpPr>
                <a:spLocks noChangeShapeType="1"/>
              </p:cNvSpPr>
              <p:nvPr userDrawn="1"/>
            </p:nvSpPr>
            <p:spPr bwMode="auto">
              <a:xfrm>
                <a:off x="0" y="1248"/>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round/>
                    <a:headEnd/>
                    <a:tailEnd/>
                  </a14:hiddenLine>
                </a:ext>
              </a:extLst>
            </p:spPr>
            <p:txBody>
              <a:bodyPr wrap="none" lIns="0" tIns="0" rIns="0" bIns="0">
                <a:spAutoFit/>
              </a:bodyPr>
              <a:lstStyle/>
              <a:p>
                <a:endParaRPr lang="zh-CN" altLang="en-US"/>
              </a:p>
            </p:txBody>
          </p:sp>
          <p:sp>
            <p:nvSpPr>
              <p:cNvPr id="1038" name="Line 16">
                <a:extLst>
                  <a:ext uri="{FF2B5EF4-FFF2-40B4-BE49-F238E27FC236}">
                    <a16:creationId xmlns:a16="http://schemas.microsoft.com/office/drawing/2014/main" id="{253D0ECB-403B-1E67-630A-3301952D2CCE}"/>
                  </a:ext>
                </a:extLst>
              </p:cNvPr>
              <p:cNvSpPr>
                <a:spLocks noChangeShapeType="1"/>
              </p:cNvSpPr>
              <p:nvPr userDrawn="1"/>
            </p:nvSpPr>
            <p:spPr bwMode="auto">
              <a:xfrm>
                <a:off x="0" y="4041"/>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wrap="none" lIns="0" tIns="0" rIns="0" bIns="0">
                <a:spAutoFit/>
              </a:bodyPr>
              <a:lstStyle/>
              <a:p>
                <a:endParaRPr lang="zh-CN" altLang="en-US"/>
              </a:p>
            </p:txBody>
          </p:sp>
          <p:sp>
            <p:nvSpPr>
              <p:cNvPr id="1039" name="Line 17">
                <a:extLst>
                  <a:ext uri="{FF2B5EF4-FFF2-40B4-BE49-F238E27FC236}">
                    <a16:creationId xmlns:a16="http://schemas.microsoft.com/office/drawing/2014/main" id="{70BD5049-C0B7-C36A-ACE1-9BA843C2A5AF}"/>
                  </a:ext>
                </a:extLst>
              </p:cNvPr>
              <p:cNvSpPr>
                <a:spLocks noChangeShapeType="1"/>
              </p:cNvSpPr>
              <p:nvPr userDrawn="1"/>
            </p:nvSpPr>
            <p:spPr bwMode="auto">
              <a:xfrm>
                <a:off x="5840" y="4"/>
                <a:ext cx="0" cy="432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wrap="none" lIns="0" tIns="0" rIns="0" bIns="0">
                <a:spAutoFit/>
              </a:bodyPr>
              <a:lstStyle/>
              <a:p>
                <a:endParaRPr lang="zh-CN" altLang="en-US"/>
              </a:p>
            </p:txBody>
          </p:sp>
          <p:sp>
            <p:nvSpPr>
              <p:cNvPr id="1040" name="Line 18">
                <a:extLst>
                  <a:ext uri="{FF2B5EF4-FFF2-40B4-BE49-F238E27FC236}">
                    <a16:creationId xmlns:a16="http://schemas.microsoft.com/office/drawing/2014/main" id="{6D0E6309-1068-9E42-568D-72AE83BD1B0A}"/>
                  </a:ext>
                </a:extLst>
              </p:cNvPr>
              <p:cNvSpPr>
                <a:spLocks noChangeShapeType="1"/>
              </p:cNvSpPr>
              <p:nvPr userDrawn="1"/>
            </p:nvSpPr>
            <p:spPr bwMode="auto">
              <a:xfrm>
                <a:off x="4888" y="4"/>
                <a:ext cx="0" cy="4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1041" name="Line 19">
                <a:extLst>
                  <a:ext uri="{FF2B5EF4-FFF2-40B4-BE49-F238E27FC236}">
                    <a16:creationId xmlns:a16="http://schemas.microsoft.com/office/drawing/2014/main" id="{8D283B82-66E8-FD3E-BC2A-E466D8A725EF}"/>
                  </a:ext>
                </a:extLst>
              </p:cNvPr>
              <p:cNvSpPr>
                <a:spLocks noChangeShapeType="1"/>
              </p:cNvSpPr>
              <p:nvPr userDrawn="1"/>
            </p:nvSpPr>
            <p:spPr bwMode="auto">
              <a:xfrm flipH="1">
                <a:off x="0" y="176"/>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1042" name="Line 20">
                <a:extLst>
                  <a:ext uri="{FF2B5EF4-FFF2-40B4-BE49-F238E27FC236}">
                    <a16:creationId xmlns:a16="http://schemas.microsoft.com/office/drawing/2014/main" id="{CCFAD6E2-1E75-BD4A-5651-7A94F001773C}"/>
                  </a:ext>
                </a:extLst>
              </p:cNvPr>
              <p:cNvSpPr>
                <a:spLocks noChangeShapeType="1"/>
              </p:cNvSpPr>
              <p:nvPr userDrawn="1"/>
            </p:nvSpPr>
            <p:spPr bwMode="auto">
              <a:xfrm flipH="1">
                <a:off x="0" y="348"/>
                <a:ext cx="62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1043" name="Line 21">
                <a:extLst>
                  <a:ext uri="{FF2B5EF4-FFF2-40B4-BE49-F238E27FC236}">
                    <a16:creationId xmlns:a16="http://schemas.microsoft.com/office/drawing/2014/main" id="{F5A55285-C94C-E4E6-C6F5-0C6DEE6D9B60}"/>
                  </a:ext>
                </a:extLst>
              </p:cNvPr>
              <p:cNvSpPr>
                <a:spLocks noChangeShapeType="1"/>
              </p:cNvSpPr>
              <p:nvPr userDrawn="1"/>
            </p:nvSpPr>
            <p:spPr bwMode="auto">
              <a:xfrm>
                <a:off x="5132" y="4"/>
                <a:ext cx="0" cy="4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spAutoFit/>
              </a:bodyPr>
              <a:lstStyle/>
              <a:p>
                <a:endParaRPr lang="zh-CN" altLang="en-US"/>
              </a:p>
            </p:txBody>
          </p:sp>
          <p:sp>
            <p:nvSpPr>
              <p:cNvPr id="6166" name="Rectangle 22">
                <a:extLst>
                  <a:ext uri="{FF2B5EF4-FFF2-40B4-BE49-F238E27FC236}">
                    <a16:creationId xmlns:a16="http://schemas.microsoft.com/office/drawing/2014/main" id="{A56349B7-DA0F-21E3-171C-0BCA6C4A2E4D}"/>
                  </a:ext>
                </a:extLst>
              </p:cNvPr>
              <p:cNvSpPr>
                <a:spLocks noChangeArrowheads="1"/>
              </p:cNvSpPr>
              <p:nvPr userDrawn="1"/>
            </p:nvSpPr>
            <p:spPr bwMode="auto">
              <a:xfrm>
                <a:off x="6382" y="0"/>
                <a:ext cx="249" cy="206"/>
              </a:xfrm>
              <a:prstGeom prst="rect">
                <a:avLst/>
              </a:prstGeom>
              <a:solidFill>
                <a:schemeClr val="bg1"/>
              </a:solidFill>
              <a:ln>
                <a:noFill/>
              </a:ln>
            </p:spPr>
            <p:txBody>
              <a:bodyPr lIns="0" tIns="0" rIns="0" bIns="0" anchor="ctr">
                <a:spAutoFit/>
              </a:bodyPr>
              <a:lstStyle>
                <a:lvl1pPr>
                  <a:defRPr sz="2000" b="1">
                    <a:solidFill>
                      <a:schemeClr val="tx1"/>
                    </a:solidFill>
                    <a:latin typeface="Comic Sans MS" panose="030F0702030302020204" pitchFamily="66" charset="0"/>
                    <a:ea typeface="宋体" panose="02010600030101010101" pitchFamily="2" charset="-122"/>
                  </a:defRPr>
                </a:lvl1pPr>
                <a:lvl2pPr marL="742950" indent="-285750">
                  <a:defRPr sz="2000" b="1">
                    <a:solidFill>
                      <a:schemeClr val="tx1"/>
                    </a:solidFill>
                    <a:latin typeface="Comic Sans MS" panose="030F0702030302020204" pitchFamily="66" charset="0"/>
                    <a:ea typeface="宋体" panose="02010600030101010101" pitchFamily="2" charset="-122"/>
                  </a:defRPr>
                </a:lvl2pPr>
                <a:lvl3pPr marL="1143000" indent="-228600">
                  <a:defRPr sz="2000" b="1">
                    <a:solidFill>
                      <a:schemeClr val="tx1"/>
                    </a:solidFill>
                    <a:latin typeface="Comic Sans MS" panose="030F0702030302020204" pitchFamily="66" charset="0"/>
                    <a:ea typeface="宋体" panose="02010600030101010101" pitchFamily="2" charset="-122"/>
                  </a:defRPr>
                </a:lvl3pPr>
                <a:lvl4pPr marL="1600200" indent="-228600">
                  <a:defRPr sz="2000" b="1">
                    <a:solidFill>
                      <a:schemeClr val="tx1"/>
                    </a:solidFill>
                    <a:latin typeface="Comic Sans MS" panose="030F0702030302020204" pitchFamily="66" charset="0"/>
                    <a:ea typeface="宋体" panose="02010600030101010101" pitchFamily="2" charset="-122"/>
                  </a:defRPr>
                </a:lvl4pPr>
                <a:lvl5pPr marL="2057400" indent="-228600">
                  <a:defRPr sz="2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Comic Sans MS" panose="030F0702030302020204" pitchFamily="66" charset="0"/>
                    <a:ea typeface="宋体" panose="02010600030101010101" pitchFamily="2" charset="-122"/>
                  </a:defRPr>
                </a:lvl9pPr>
              </a:lstStyle>
              <a:p>
                <a:pPr algn="ctr">
                  <a:defRPr/>
                </a:pPr>
                <a:endParaRPr lang="zh-CN" altLang="en-US"/>
              </a:p>
            </p:txBody>
          </p:sp>
          <p:sp>
            <p:nvSpPr>
              <p:cNvPr id="1045" name="Line 23">
                <a:extLst>
                  <a:ext uri="{FF2B5EF4-FFF2-40B4-BE49-F238E27FC236}">
                    <a16:creationId xmlns:a16="http://schemas.microsoft.com/office/drawing/2014/main" id="{4FF94670-58E3-5355-5E8B-7C65EBAAD776}"/>
                  </a:ext>
                </a:extLst>
              </p:cNvPr>
              <p:cNvSpPr>
                <a:spLocks noChangeShapeType="1"/>
              </p:cNvSpPr>
              <p:nvPr userDrawn="1"/>
            </p:nvSpPr>
            <p:spPr bwMode="auto">
              <a:xfrm>
                <a:off x="849" y="0"/>
                <a:ext cx="0" cy="47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prstDash val="dash"/>
                    <a:round/>
                    <a:headEnd/>
                    <a:tailEnd/>
                  </a14:hiddenLine>
                </a:ext>
              </a:extLst>
            </p:spPr>
            <p:txBody>
              <a:bodyPr lIns="0" tIns="0" rIns="0" bIns="0" anchor="ctr">
                <a:spAutoFit/>
              </a:bodyPr>
              <a:lstStyle/>
              <a:p>
                <a:endParaRPr lang="zh-CN" altLang="en-US"/>
              </a:p>
            </p:txBody>
          </p:sp>
        </p:grpSp>
      </p:grpSp>
      <p:sp>
        <p:nvSpPr>
          <p:cNvPr id="1031" name="Line 25">
            <a:extLst>
              <a:ext uri="{FF2B5EF4-FFF2-40B4-BE49-F238E27FC236}">
                <a16:creationId xmlns:a16="http://schemas.microsoft.com/office/drawing/2014/main" id="{5E208730-07A7-B9B4-1213-E82CADFA2550}"/>
              </a:ext>
            </a:extLst>
          </p:cNvPr>
          <p:cNvSpPr>
            <a:spLocks noChangeShapeType="1"/>
          </p:cNvSpPr>
          <p:nvPr/>
        </p:nvSpPr>
        <p:spPr bwMode="auto">
          <a:xfrm>
            <a:off x="8431213" y="6699250"/>
            <a:ext cx="0" cy="123825"/>
          </a:xfrm>
          <a:prstGeom prst="line">
            <a:avLst/>
          </a:prstGeom>
          <a:noFill/>
          <a:ln w="9525">
            <a:solidFill>
              <a:srgbClr val="172F3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spTree>
    <p:extLst>
      <p:ext uri="{BB962C8B-B14F-4D97-AF65-F5344CB8AC3E}">
        <p14:creationId xmlns:p14="http://schemas.microsoft.com/office/powerpoint/2010/main" val="276657028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hdr="0" ftr="0" dt="0"/>
  <p:txStyles>
    <p:titleStyle>
      <a:lvl1pPr algn="l" rtl="0" eaLnBrk="0" fontAlgn="base" hangingPunct="0">
        <a:spcBef>
          <a:spcPct val="0"/>
        </a:spcBef>
        <a:spcAft>
          <a:spcPct val="0"/>
        </a:spcAft>
        <a:defRPr kumimoji="1" sz="3600" b="1">
          <a:solidFill>
            <a:srgbClr val="002060"/>
          </a:solidFill>
          <a:latin typeface="+mn-lt"/>
          <a:ea typeface="黑体" pitchFamily="49" charset="-122"/>
          <a:cs typeface="+mj-cs"/>
        </a:defRPr>
      </a:lvl1pPr>
      <a:lvl2pPr algn="l" rtl="0" eaLnBrk="0" fontAlgn="base" hangingPunct="0">
        <a:spcBef>
          <a:spcPct val="0"/>
        </a:spcBef>
        <a:spcAft>
          <a:spcPct val="0"/>
        </a:spcAft>
        <a:defRPr kumimoji="1" sz="3600" b="1">
          <a:solidFill>
            <a:srgbClr val="002060"/>
          </a:solidFill>
          <a:latin typeface="Arial" pitchFamily="34" charset="0"/>
          <a:ea typeface="黑体" panose="02010609060101010101" pitchFamily="49" charset="-122"/>
        </a:defRPr>
      </a:lvl2pPr>
      <a:lvl3pPr algn="l" rtl="0" eaLnBrk="0" fontAlgn="base" hangingPunct="0">
        <a:spcBef>
          <a:spcPct val="0"/>
        </a:spcBef>
        <a:spcAft>
          <a:spcPct val="0"/>
        </a:spcAft>
        <a:defRPr kumimoji="1" sz="3600" b="1">
          <a:solidFill>
            <a:srgbClr val="002060"/>
          </a:solidFill>
          <a:latin typeface="Arial" pitchFamily="34" charset="0"/>
          <a:ea typeface="黑体" panose="02010609060101010101" pitchFamily="49" charset="-122"/>
        </a:defRPr>
      </a:lvl3pPr>
      <a:lvl4pPr algn="l" rtl="0" eaLnBrk="0" fontAlgn="base" hangingPunct="0">
        <a:spcBef>
          <a:spcPct val="0"/>
        </a:spcBef>
        <a:spcAft>
          <a:spcPct val="0"/>
        </a:spcAft>
        <a:defRPr kumimoji="1" sz="3600" b="1">
          <a:solidFill>
            <a:srgbClr val="002060"/>
          </a:solidFill>
          <a:latin typeface="Arial" pitchFamily="34" charset="0"/>
          <a:ea typeface="黑体" panose="02010609060101010101" pitchFamily="49" charset="-122"/>
        </a:defRPr>
      </a:lvl4pPr>
      <a:lvl5pPr algn="l" rtl="0" eaLnBrk="0" fontAlgn="base" hangingPunct="0">
        <a:spcBef>
          <a:spcPct val="0"/>
        </a:spcBef>
        <a:spcAft>
          <a:spcPct val="0"/>
        </a:spcAft>
        <a:defRPr kumimoji="1" sz="3600" b="1">
          <a:solidFill>
            <a:srgbClr val="002060"/>
          </a:solidFill>
          <a:latin typeface="Arial" pitchFamily="34" charset="0"/>
          <a:ea typeface="黑体" panose="02010609060101010101" pitchFamily="49" charset="-122"/>
        </a:defRPr>
      </a:lvl5pPr>
      <a:lvl6pPr marL="457200" algn="l" rtl="0" eaLnBrk="1" fontAlgn="base" hangingPunct="1">
        <a:spcBef>
          <a:spcPct val="0"/>
        </a:spcBef>
        <a:spcAft>
          <a:spcPct val="0"/>
        </a:spcAft>
        <a:defRPr kumimoji="1" sz="2400" b="1">
          <a:solidFill>
            <a:srgbClr val="000000"/>
          </a:solidFill>
          <a:latin typeface="Arial" pitchFamily="34" charset="0"/>
          <a:ea typeface="宋体" pitchFamily="2" charset="-122"/>
        </a:defRPr>
      </a:lvl6pPr>
      <a:lvl7pPr marL="914400" algn="l" rtl="0" eaLnBrk="1" fontAlgn="base" hangingPunct="1">
        <a:spcBef>
          <a:spcPct val="0"/>
        </a:spcBef>
        <a:spcAft>
          <a:spcPct val="0"/>
        </a:spcAft>
        <a:defRPr kumimoji="1" sz="2400" b="1">
          <a:solidFill>
            <a:srgbClr val="000000"/>
          </a:solidFill>
          <a:latin typeface="Arial" pitchFamily="34" charset="0"/>
          <a:ea typeface="宋体" pitchFamily="2" charset="-122"/>
        </a:defRPr>
      </a:lvl7pPr>
      <a:lvl8pPr marL="1371600" algn="l" rtl="0" eaLnBrk="1" fontAlgn="base" hangingPunct="1">
        <a:spcBef>
          <a:spcPct val="0"/>
        </a:spcBef>
        <a:spcAft>
          <a:spcPct val="0"/>
        </a:spcAft>
        <a:defRPr kumimoji="1" sz="2400" b="1">
          <a:solidFill>
            <a:srgbClr val="000000"/>
          </a:solidFill>
          <a:latin typeface="Arial" pitchFamily="34" charset="0"/>
          <a:ea typeface="宋体" pitchFamily="2" charset="-122"/>
        </a:defRPr>
      </a:lvl8pPr>
      <a:lvl9pPr marL="1828800" algn="l" rtl="0" eaLnBrk="1" fontAlgn="base" hangingPunct="1">
        <a:spcBef>
          <a:spcPct val="0"/>
        </a:spcBef>
        <a:spcAft>
          <a:spcPct val="0"/>
        </a:spcAft>
        <a:defRPr kumimoji="1" sz="2400" b="1">
          <a:solidFill>
            <a:srgbClr val="000000"/>
          </a:solidFill>
          <a:latin typeface="Arial" pitchFamily="34" charset="0"/>
          <a:ea typeface="宋体" pitchFamily="2" charset="-122"/>
        </a:defRPr>
      </a:lvl9pPr>
    </p:titleStyle>
    <p:bodyStyle>
      <a:lvl1pPr marL="342900" indent="-342900" algn="just" rtl="0" eaLnBrk="0" fontAlgn="base" hangingPunct="0">
        <a:spcBef>
          <a:spcPct val="20000"/>
        </a:spcBef>
        <a:spcAft>
          <a:spcPct val="0"/>
        </a:spcAft>
        <a:buChar char="•"/>
        <a:defRPr sz="2400">
          <a:solidFill>
            <a:schemeClr val="tx1"/>
          </a:solidFill>
          <a:latin typeface="Arial" pitchFamily="34" charset="0"/>
          <a:ea typeface="黑体" pitchFamily="49" charset="-122"/>
          <a:cs typeface="+mn-cs"/>
        </a:defRPr>
      </a:lvl1pPr>
      <a:lvl2pPr marL="742950" indent="-285750" algn="just" rtl="0" eaLnBrk="0" fontAlgn="base" hangingPunct="0">
        <a:spcBef>
          <a:spcPct val="20000"/>
        </a:spcBef>
        <a:spcAft>
          <a:spcPct val="0"/>
        </a:spcAft>
        <a:buChar char="–"/>
        <a:defRPr sz="2000">
          <a:solidFill>
            <a:schemeClr val="tx2"/>
          </a:solidFill>
          <a:latin typeface="Arial" pitchFamily="34" charset="0"/>
          <a:ea typeface="黑体" pitchFamily="49" charset="-122"/>
        </a:defRPr>
      </a:lvl2pPr>
      <a:lvl3pPr marL="1143000" indent="-228600" algn="just" rtl="0" eaLnBrk="0" fontAlgn="base" hangingPunct="0">
        <a:spcBef>
          <a:spcPct val="20000"/>
        </a:spcBef>
        <a:spcAft>
          <a:spcPct val="0"/>
        </a:spcAft>
        <a:buChar char="•"/>
        <a:defRPr>
          <a:solidFill>
            <a:schemeClr val="tx1"/>
          </a:solidFill>
          <a:latin typeface="Arial" pitchFamily="34" charset="0"/>
          <a:ea typeface="黑体" pitchFamily="49" charset="-122"/>
        </a:defRPr>
      </a:lvl3pPr>
      <a:lvl4pPr marL="1600200" indent="-228600" algn="just" rtl="0" eaLnBrk="0" fontAlgn="base" hangingPunct="0">
        <a:spcBef>
          <a:spcPct val="20000"/>
        </a:spcBef>
        <a:spcAft>
          <a:spcPct val="0"/>
        </a:spcAft>
        <a:buChar char="–"/>
        <a:defRPr sz="1600">
          <a:solidFill>
            <a:schemeClr val="tx1"/>
          </a:solidFill>
          <a:latin typeface="Arial" pitchFamily="34" charset="0"/>
          <a:ea typeface="黑体" pitchFamily="49" charset="-122"/>
        </a:defRPr>
      </a:lvl4pPr>
      <a:lvl5pPr marL="2057400" indent="-228600" algn="just" rtl="0" eaLnBrk="0" fontAlgn="base" hangingPunct="0">
        <a:spcBef>
          <a:spcPct val="20000"/>
        </a:spcBef>
        <a:spcAft>
          <a:spcPct val="0"/>
        </a:spcAft>
        <a:buChar char="»"/>
        <a:defRPr sz="140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4.tmp"/><Relationship Id="rId5" Type="http://schemas.openxmlformats.org/officeDocument/2006/relationships/tags" Target="../tags/tag6.xml"/><Relationship Id="rId10"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tags" Target="../tags/tag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hyperlink" Target="https://www.upmem.com/video-upmem-presenting-its-true-processing-in-memory-solution-hot-chips-2019/" TargetMode="External"/><Relationship Id="rId4" Type="http://schemas.openxmlformats.org/officeDocument/2006/relationships/hyperlink" Target="https://www.anandtech.com/show/14750/hot-chips-31-analysis-inmemory-processing-by-upmem"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12" Type="http://schemas.openxmlformats.org/officeDocument/2006/relationships/image" Target="../media/image47.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emf"/><Relationship Id="rId11" Type="http://schemas.openxmlformats.org/officeDocument/2006/relationships/image" Target="../media/image46.emf"/><Relationship Id="rId5" Type="http://schemas.openxmlformats.org/officeDocument/2006/relationships/image" Target="../media/image40.emf"/><Relationship Id="rId10" Type="http://schemas.openxmlformats.org/officeDocument/2006/relationships/image" Target="../media/image45.emf"/><Relationship Id="rId4" Type="http://schemas.openxmlformats.org/officeDocument/2006/relationships/image" Target="../media/image39.emf"/><Relationship Id="rId9" Type="http://schemas.openxmlformats.org/officeDocument/2006/relationships/image" Target="../media/image44.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hyperlink" Target="http://nz.fsjy.net/information/new_page_59.ht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JPEG"/></Relationships>
</file>

<file path=ppt/slides/_rels/slide76.xml.rels><?xml version="1.0" encoding="UTF-8" standalone="yes"?>
<Relationships xmlns="http://schemas.openxmlformats.org/package/2006/relationships"><Relationship Id="rId8" Type="http://schemas.openxmlformats.org/officeDocument/2006/relationships/image" Target="../media/image60.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61.png"/><Relationship Id="rId4" Type="http://schemas.openxmlformats.org/officeDocument/2006/relationships/image" Target="../media/image58.png"/><Relationship Id="rId9" Type="http://schemas.microsoft.com/office/2007/relationships/hdphoto" Target="../media/hdphoto5.wd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ssd.userbenchmark.com/SpeedTest/711305/Samsung-SSD-970-EVO-Plus-250GB"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4.tmp"/><Relationship Id="rId5" Type="http://schemas.openxmlformats.org/officeDocument/2006/relationships/tags" Target="../tags/tag15.xml"/><Relationship Id="rId10" Type="http://schemas.openxmlformats.org/officeDocument/2006/relationships/slideLayout" Target="../slideLayouts/slideLayout7.xml"/><Relationship Id="rId4" Type="http://schemas.openxmlformats.org/officeDocument/2006/relationships/tags" Target="../tags/tag14.xml"/><Relationship Id="rId9" Type="http://schemas.openxmlformats.org/officeDocument/2006/relationships/tags" Target="../tags/tag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jpeg"/><Relationship Id="rId18" Type="http://schemas.openxmlformats.org/officeDocument/2006/relationships/diagramLayout" Target="../diagrams/layout1.xml"/><Relationship Id="rId3" Type="http://schemas.openxmlformats.org/officeDocument/2006/relationships/image" Target="../media/image64.jpeg"/><Relationship Id="rId21" Type="http://schemas.microsoft.com/office/2007/relationships/diagramDrawing" Target="../diagrams/drawing1.xml"/><Relationship Id="rId7" Type="http://schemas.openxmlformats.org/officeDocument/2006/relationships/image" Target="../media/image68.jpeg"/><Relationship Id="rId12" Type="http://schemas.openxmlformats.org/officeDocument/2006/relationships/image" Target="../media/image73.jpeg"/><Relationship Id="rId17" Type="http://schemas.openxmlformats.org/officeDocument/2006/relationships/diagramData" Target="../diagrams/data1.xml"/><Relationship Id="rId2" Type="http://schemas.openxmlformats.org/officeDocument/2006/relationships/image" Target="../media/image63.jpeg"/><Relationship Id="rId16" Type="http://schemas.openxmlformats.org/officeDocument/2006/relationships/image" Target="../media/image77.png"/><Relationship Id="rId20" Type="http://schemas.openxmlformats.org/officeDocument/2006/relationships/diagramColors" Target="../diagrams/colors1.xml"/><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5" Type="http://schemas.openxmlformats.org/officeDocument/2006/relationships/image" Target="../media/image75.jpeg"/><Relationship Id="rId10" Type="http://schemas.openxmlformats.org/officeDocument/2006/relationships/image" Target="../media/image71.jpeg"/><Relationship Id="rId19" Type="http://schemas.openxmlformats.org/officeDocument/2006/relationships/diagramQuickStyle" Target="../diagrams/quickStyle1.xml"/><Relationship Id="rId4" Type="http://schemas.openxmlformats.org/officeDocument/2006/relationships/image" Target="../media/image65.jpeg"/><Relationship Id="rId9" Type="http://schemas.openxmlformats.org/officeDocument/2006/relationships/image" Target="../media/image70.jpeg"/><Relationship Id="rId14" Type="http://schemas.openxmlformats.org/officeDocument/2006/relationships/hyperlink" Target="http://img.evolife.cn/2011-06/176347997271cfc4.jpg"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0C09-F68E-D3E7-8381-FE76BBC57F71}"/>
              </a:ext>
            </a:extLst>
          </p:cNvPr>
          <p:cNvSpPr txBox="1">
            <a:spLocks noChangeArrowheads="1"/>
          </p:cNvSpPr>
          <p:nvPr/>
        </p:nvSpPr>
        <p:spPr bwMode="auto">
          <a:xfrm>
            <a:off x="533400" y="2286000"/>
            <a:ext cx="7772400" cy="1828800"/>
          </a:xfrm>
          <a:prstGeom prst="rect">
            <a:avLst/>
          </a:prstGeom>
          <a:noFill/>
          <a:ln>
            <a:noFill/>
          </a:ln>
        </p:spPr>
        <p:txBody>
          <a:bodyPr anchor="ctr"/>
          <a:lstStyle>
            <a:lvl1pPr algn="ctr"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5400" b="1" i="0" u="none" strike="noStrike" kern="0" cap="none" spc="0" normalizeH="0" baseline="0" noProof="0" dirty="0">
                <a:ln>
                  <a:noFill/>
                </a:ln>
                <a:solidFill>
                  <a:srgbClr val="1F497D"/>
                </a:solidFill>
                <a:effectLst/>
                <a:uLnTx/>
                <a:uFillTx/>
                <a:latin typeface="Arial"/>
                <a:ea typeface="宋体" panose="02010600030101010101" pitchFamily="2" charset="-122"/>
                <a:cs typeface="+mj-cs"/>
                <a:sym typeface="Gill Sans" charset="0"/>
              </a:rPr>
              <a:t>存储器层次结构</a:t>
            </a:r>
            <a:r>
              <a:rPr lang="zh-CN" altLang="en-US" sz="5400" kern="0" dirty="0">
                <a:solidFill>
                  <a:srgbClr val="1F497D"/>
                </a:solidFill>
                <a:latin typeface="Arial"/>
                <a:ea typeface="宋体" panose="02010600030101010101" pitchFamily="2" charset="-122"/>
                <a:sym typeface="Gill Sans" charset="0"/>
              </a:rPr>
              <a:t>（</a:t>
            </a:r>
            <a:r>
              <a:rPr lang="en-US" altLang="zh-CN" sz="5400" kern="0">
                <a:solidFill>
                  <a:srgbClr val="1F497D"/>
                </a:solidFill>
                <a:latin typeface="Arial"/>
                <a:ea typeface="宋体" panose="02010600030101010101" pitchFamily="2" charset="-122"/>
                <a:sym typeface="Gill Sans" charset="0"/>
              </a:rPr>
              <a:t>1</a:t>
            </a:r>
            <a:r>
              <a:rPr lang="zh-CN" altLang="en-US" sz="5400" kern="0">
                <a:solidFill>
                  <a:srgbClr val="1F497D"/>
                </a:solidFill>
                <a:latin typeface="Arial"/>
                <a:ea typeface="宋体" panose="02010600030101010101" pitchFamily="2" charset="-122"/>
                <a:sym typeface="Gill Sans" charset="0"/>
              </a:rPr>
              <a:t>）</a:t>
            </a:r>
            <a:endParaRPr kumimoji="0" lang="en-US" altLang="zh-CN" sz="5400" b="1" i="0" u="none" strike="noStrike" kern="0" cap="none" spc="0" normalizeH="0" baseline="0" noProof="0" dirty="0">
              <a:ln>
                <a:noFill/>
              </a:ln>
              <a:solidFill>
                <a:srgbClr val="1F497D"/>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Gill Sans" charset="0"/>
            </a:endParaRPr>
          </a:p>
        </p:txBody>
      </p:sp>
      <p:sp>
        <p:nvSpPr>
          <p:cNvPr id="19459" name="矩形 1">
            <a:extLst>
              <a:ext uri="{FF2B5EF4-FFF2-40B4-BE49-F238E27FC236}">
                <a16:creationId xmlns:a16="http://schemas.microsoft.com/office/drawing/2014/main" id="{8F81ED26-52EA-E540-B92C-13B391EC08E5}"/>
              </a:ext>
            </a:extLst>
          </p:cNvPr>
          <p:cNvSpPr>
            <a:spLocks noChangeArrowheads="1"/>
          </p:cNvSpPr>
          <p:nvPr/>
        </p:nvSpPr>
        <p:spPr bwMode="auto">
          <a:xfrm>
            <a:off x="2391756" y="3789363"/>
            <a:ext cx="4360489"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王晶</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jwang@ruc.edu.cn</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，信息楼</a:t>
            </a:r>
            <a:r>
              <a:rPr lang="en-US" altLang="zh-CN">
                <a:solidFill>
                  <a:prstClr val="black"/>
                </a:solidFill>
                <a:latin typeface="Times New Roman" panose="02020603050405020304" pitchFamily="18" charset="0"/>
                <a:cs typeface="Times New Roman" panose="02020603050405020304" pitchFamily="18" charset="0"/>
                <a:sym typeface="Gill Sans" charset="0"/>
              </a:rPr>
              <a:t>124</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endParaRPr>
          </a:p>
          <a:p>
            <a:pPr marL="0" marR="0" lvl="0" indent="0" algn="ctr" defTabSz="914400" rtl="0" eaLnBrk="0" fontAlgn="base" latinLnBrk="0" hangingPunct="0">
              <a:lnSpc>
                <a:spcPct val="15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2023</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年</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12</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Gill Sans" charset="0"/>
              </a:rPr>
              <a:t>月</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C9CD87-D6E2-3D4A-93BB-50DE1265B630}"/>
              </a:ext>
            </a:extLst>
          </p:cNvPr>
          <p:cNvSpPr>
            <a:spLocks noGrp="1"/>
          </p:cNvSpPr>
          <p:nvPr>
            <p:ph type="title"/>
          </p:nvPr>
        </p:nvSpPr>
        <p:spPr/>
        <p:txBody>
          <a:bodyPr/>
          <a:lstStyle/>
          <a:p>
            <a:r>
              <a:rPr lang="en-US" dirty="0"/>
              <a:t>RAM Technologies</a:t>
            </a:r>
          </a:p>
        </p:txBody>
      </p:sp>
      <p:sp>
        <p:nvSpPr>
          <p:cNvPr id="5" name="Content Placeholder 4">
            <a:extLst>
              <a:ext uri="{FF2B5EF4-FFF2-40B4-BE49-F238E27FC236}">
                <a16:creationId xmlns:a16="http://schemas.microsoft.com/office/drawing/2014/main" id="{8882556B-36EB-DD4B-BC94-1931022AB6F9}"/>
              </a:ext>
            </a:extLst>
          </p:cNvPr>
          <p:cNvSpPr>
            <a:spLocks noGrp="1"/>
          </p:cNvSpPr>
          <p:nvPr>
            <p:ph sz="half" idx="1"/>
          </p:nvPr>
        </p:nvSpPr>
        <p:spPr>
          <a:xfrm>
            <a:off x="638175" y="1362075"/>
            <a:ext cx="4571600" cy="4972050"/>
          </a:xfrm>
        </p:spPr>
        <p:txBody>
          <a:bodyPr/>
          <a:lstStyle/>
          <a:p>
            <a:r>
              <a:rPr lang="en-US" sz="2400" dirty="0"/>
              <a:t>DRAM</a:t>
            </a:r>
          </a:p>
          <a:p>
            <a:endParaRPr lang="en-US" sz="2400" dirty="0"/>
          </a:p>
          <a:p>
            <a:endParaRPr lang="en-US" sz="2400" dirty="0"/>
          </a:p>
          <a:p>
            <a:endParaRPr lang="en-US" sz="2400" dirty="0"/>
          </a:p>
          <a:p>
            <a:r>
              <a:rPr lang="en-US" sz="2400" dirty="0"/>
              <a:t>1 Transistor + 1 capacitor / bit</a:t>
            </a:r>
          </a:p>
          <a:p>
            <a:pPr lvl="1"/>
            <a:r>
              <a:rPr lang="en-US" sz="2000" dirty="0"/>
              <a:t>Capacitor oriented vertically</a:t>
            </a:r>
          </a:p>
          <a:p>
            <a:r>
              <a:rPr lang="en-US" sz="2400" dirty="0"/>
              <a:t>Must refresh state periodically</a:t>
            </a:r>
            <a:endParaRPr lang="en-US" sz="2000" dirty="0"/>
          </a:p>
        </p:txBody>
      </p:sp>
      <p:sp>
        <p:nvSpPr>
          <p:cNvPr id="6" name="Content Placeholder 5">
            <a:extLst>
              <a:ext uri="{FF2B5EF4-FFF2-40B4-BE49-F238E27FC236}">
                <a16:creationId xmlns:a16="http://schemas.microsoft.com/office/drawing/2014/main" id="{632A2A8C-7489-9143-B443-73A6A030B901}"/>
              </a:ext>
            </a:extLst>
          </p:cNvPr>
          <p:cNvSpPr>
            <a:spLocks noGrp="1"/>
          </p:cNvSpPr>
          <p:nvPr>
            <p:ph sz="half" idx="2"/>
          </p:nvPr>
        </p:nvSpPr>
        <p:spPr>
          <a:xfrm>
            <a:off x="5272088" y="1347526"/>
            <a:ext cx="3871912" cy="4972050"/>
          </a:xfrm>
        </p:spPr>
        <p:txBody>
          <a:bodyPr/>
          <a:lstStyle/>
          <a:p>
            <a:r>
              <a:rPr lang="en-US" sz="2400" dirty="0"/>
              <a:t>SRAM</a:t>
            </a:r>
          </a:p>
          <a:p>
            <a:endParaRPr lang="en-US" sz="2400" dirty="0"/>
          </a:p>
          <a:p>
            <a:endParaRPr lang="en-US" sz="2400" dirty="0"/>
          </a:p>
          <a:p>
            <a:endParaRPr lang="en-US" sz="2400" dirty="0"/>
          </a:p>
          <a:p>
            <a:r>
              <a:rPr lang="en-US" sz="2400" dirty="0"/>
              <a:t>6 transistors / bit</a:t>
            </a:r>
          </a:p>
          <a:p>
            <a:r>
              <a:rPr lang="en-US" sz="2400" dirty="0"/>
              <a:t>Holds state indefinitely</a:t>
            </a:r>
          </a:p>
        </p:txBody>
      </p:sp>
      <p:pic>
        <p:nvPicPr>
          <p:cNvPr id="1026" name="Picture 2" descr="http://4.bp.blogspot.com/-1awstTEgn8I/UvU79SAqrlI/AAAAAAAAAbw/tjXY0l4Vnnc/s1600/IBM+45nm_branded.png">
            <a:extLst>
              <a:ext uri="{FF2B5EF4-FFF2-40B4-BE49-F238E27FC236}">
                <a16:creationId xmlns:a16="http://schemas.microsoft.com/office/drawing/2014/main" id="{3B9D5E18-4CDB-5D40-8697-349234C6D9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9220" y="1727694"/>
            <a:ext cx="2092628" cy="1449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541F625-E79E-7B42-8C6E-99842488E6B3}"/>
              </a:ext>
            </a:extLst>
          </p:cNvPr>
          <p:cNvPicPr>
            <a:picLocks noChangeAspect="1"/>
          </p:cNvPicPr>
          <p:nvPr/>
        </p:nvPicPr>
        <p:blipFill>
          <a:blip r:embed="rId3"/>
          <a:stretch>
            <a:fillRect/>
          </a:stretch>
        </p:blipFill>
        <p:spPr>
          <a:xfrm>
            <a:off x="6537732" y="1727694"/>
            <a:ext cx="1722604" cy="1491604"/>
          </a:xfrm>
          <a:prstGeom prst="rect">
            <a:avLst/>
          </a:prstGeom>
        </p:spPr>
      </p:pic>
      <p:sp>
        <p:nvSpPr>
          <p:cNvPr id="2" name="内容占位符 2">
            <a:extLst>
              <a:ext uri="{FF2B5EF4-FFF2-40B4-BE49-F238E27FC236}">
                <a16:creationId xmlns:a16="http://schemas.microsoft.com/office/drawing/2014/main" id="{4004A313-7DDC-BE18-02A3-960F09BCBB0C}"/>
              </a:ext>
            </a:extLst>
          </p:cNvPr>
          <p:cNvSpPr txBox="1">
            <a:spLocks/>
          </p:cNvSpPr>
          <p:nvPr/>
        </p:nvSpPr>
        <p:spPr>
          <a:xfrm>
            <a:off x="640468" y="4490149"/>
            <a:ext cx="8626475" cy="2740164"/>
          </a:xfrm>
          <a:prstGeom prst="rect">
            <a:avLst/>
          </a:prstGeom>
        </p:spPr>
        <p:txBody>
          <a:bodyPr vert="horz" lIns="91440" tIns="45720" rIns="91440" bIns="45720" rtlCol="0">
            <a:noAutofit/>
          </a:bodyPr>
          <a:lstStyle>
            <a:lvl1pPr marL="257108" indent="-257108" algn="l" defTabSz="685622" rtl="0" eaLnBrk="1" latinLnBrk="0" hangingPunct="1">
              <a:spcBef>
                <a:spcPct val="20000"/>
              </a:spcBef>
              <a:buFont typeface="Arial" panose="020B0604020202020204" pitchFamily="34" charset="0"/>
              <a:buChar char="•"/>
              <a:defRPr sz="2399" kern="1200">
                <a:solidFill>
                  <a:schemeClr val="tx1"/>
                </a:solidFill>
                <a:latin typeface="Times New Roman" panose="02020603050405020304" pitchFamily="18" charset="0"/>
                <a:ea typeface="+mn-ea"/>
                <a:cs typeface="Times New Roman" panose="02020603050405020304" pitchFamily="18" charset="0"/>
              </a:defRPr>
            </a:lvl1pPr>
            <a:lvl2pPr marL="557068" indent="-214257" algn="l" defTabSz="685622" rtl="0" eaLnBrk="1" latinLnBrk="0" hangingPunct="1">
              <a:spcBef>
                <a:spcPct val="20000"/>
              </a:spcBef>
              <a:buFont typeface="Arial" panose="020B0604020202020204" pitchFamily="34" charset="0"/>
              <a:buChar char="–"/>
              <a:defRPr sz="2099" kern="1200">
                <a:solidFill>
                  <a:schemeClr val="tx1"/>
                </a:solidFill>
                <a:latin typeface="Times New Roman" panose="02020603050405020304" pitchFamily="18" charset="0"/>
                <a:ea typeface="+mn-ea"/>
                <a:cs typeface="Times New Roman" panose="02020603050405020304" pitchFamily="18" charset="0"/>
              </a:defRPr>
            </a:lvl2pPr>
            <a:lvl3pPr marL="857028" indent="-171406" algn="l" defTabSz="685622"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199840"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652"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463"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74"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085"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897"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900" indent="-342900">
              <a:buClr>
                <a:srgbClr val="990000"/>
              </a:buClr>
              <a:buSzPct val="60000"/>
              <a:buFont typeface="Wingdings 2" pitchFamily="18" charset="2"/>
              <a:buChar char="¢"/>
            </a:pPr>
            <a:r>
              <a:rPr lang="zh-CN" altLang="en-US" sz="2400" dirty="0">
                <a:latin typeface="Calibri" pitchFamily="34" charset="0"/>
                <a:cs typeface="+mn-cs"/>
              </a:rPr>
              <a:t>静态</a:t>
            </a:r>
            <a:r>
              <a:rPr lang="en-US" altLang="zh-CN" sz="2400" dirty="0">
                <a:latin typeface="Calibri" pitchFamily="34" charset="0"/>
                <a:cs typeface="+mn-cs"/>
              </a:rPr>
              <a:t>RAM(SRAM)</a:t>
            </a:r>
            <a:r>
              <a:rPr lang="zh-CN" altLang="en-US" sz="2400" dirty="0">
                <a:latin typeface="Calibri" pitchFamily="34" charset="0"/>
                <a:cs typeface="+mn-cs"/>
              </a:rPr>
              <a:t>：更快，更贵，主要用作高速缓存存储器，可以在</a:t>
            </a:r>
            <a:r>
              <a:rPr lang="en-US" altLang="zh-CN" sz="2400" dirty="0">
                <a:latin typeface="Calibri" pitchFamily="34" charset="0"/>
                <a:cs typeface="+mn-cs"/>
              </a:rPr>
              <a:t>CPU</a:t>
            </a:r>
            <a:r>
              <a:rPr lang="zh-CN" altLang="en-US" sz="2400" dirty="0">
                <a:latin typeface="Calibri" pitchFamily="34" charset="0"/>
                <a:cs typeface="+mn-cs"/>
              </a:rPr>
              <a:t>芯片上，也可以在片下，容量从几</a:t>
            </a:r>
            <a:r>
              <a:rPr lang="en-US" altLang="zh-CN" sz="2400" dirty="0">
                <a:latin typeface="Calibri" pitchFamily="34" charset="0"/>
                <a:cs typeface="+mn-cs"/>
              </a:rPr>
              <a:t>MB</a:t>
            </a:r>
            <a:r>
              <a:rPr lang="zh-CN" altLang="en-US" sz="2400" dirty="0">
                <a:latin typeface="Calibri" pitchFamily="34" charset="0"/>
                <a:cs typeface="+mn-cs"/>
              </a:rPr>
              <a:t>到几十</a:t>
            </a:r>
            <a:r>
              <a:rPr lang="en-US" altLang="zh-CN" sz="2400" dirty="0">
                <a:latin typeface="Calibri" pitchFamily="34" charset="0"/>
                <a:cs typeface="+mn-cs"/>
              </a:rPr>
              <a:t>MB</a:t>
            </a:r>
          </a:p>
          <a:p>
            <a:pPr marL="342900" indent="-342900">
              <a:buClr>
                <a:srgbClr val="990000"/>
              </a:buClr>
              <a:buSzPct val="60000"/>
              <a:buFont typeface="Wingdings 2" pitchFamily="18" charset="2"/>
              <a:buChar char="¢"/>
            </a:pPr>
            <a:r>
              <a:rPr lang="zh-CN" altLang="en-US" sz="2400" dirty="0">
                <a:latin typeface="Calibri" pitchFamily="34" charset="0"/>
                <a:cs typeface="+mn-cs"/>
              </a:rPr>
              <a:t>动态</a:t>
            </a:r>
            <a:r>
              <a:rPr lang="en-US" altLang="zh-CN" sz="2400" dirty="0">
                <a:latin typeface="Calibri" pitchFamily="34" charset="0"/>
                <a:cs typeface="+mn-cs"/>
              </a:rPr>
              <a:t>RAM(DRAM)</a:t>
            </a:r>
            <a:r>
              <a:rPr lang="zh-CN" altLang="en-US" sz="2400" dirty="0">
                <a:latin typeface="Calibri" pitchFamily="34" charset="0"/>
                <a:cs typeface="+mn-cs"/>
              </a:rPr>
              <a:t>：用作主存及外部存储设备缓存，相对</a:t>
            </a:r>
            <a:r>
              <a:rPr lang="en-US" altLang="zh-CN" sz="2400" dirty="0">
                <a:latin typeface="Calibri" pitchFamily="34" charset="0"/>
                <a:cs typeface="+mn-cs"/>
              </a:rPr>
              <a:t>SRAM</a:t>
            </a:r>
            <a:r>
              <a:rPr lang="zh-CN" altLang="en-US" sz="2400" dirty="0">
                <a:latin typeface="Calibri" pitchFamily="34" charset="0"/>
                <a:cs typeface="+mn-cs"/>
              </a:rPr>
              <a:t>较慢，价值相对更低，容量达到</a:t>
            </a:r>
            <a:r>
              <a:rPr lang="en-US" altLang="zh-CN" sz="2400" dirty="0">
                <a:latin typeface="Calibri" pitchFamily="34" charset="0"/>
                <a:cs typeface="+mn-cs"/>
              </a:rPr>
              <a:t>GB</a:t>
            </a:r>
            <a:r>
              <a:rPr lang="zh-CN" altLang="en-US" sz="2400" dirty="0">
                <a:latin typeface="Calibri" pitchFamily="34" charset="0"/>
                <a:cs typeface="+mn-cs"/>
              </a:rPr>
              <a:t>甚至</a:t>
            </a:r>
            <a:r>
              <a:rPr lang="en-US" altLang="zh-CN" sz="2400" dirty="0">
                <a:latin typeface="Calibri" pitchFamily="34" charset="0"/>
                <a:cs typeface="+mn-cs"/>
              </a:rPr>
              <a:t>TB</a:t>
            </a:r>
            <a:r>
              <a:rPr lang="zh-CN" altLang="en-US" sz="2400" dirty="0">
                <a:latin typeface="Calibri" pitchFamily="34" charset="0"/>
                <a:cs typeface="+mn-cs"/>
              </a:rPr>
              <a:t>级</a:t>
            </a:r>
            <a:endParaRPr lang="en-US" altLang="zh-CN" sz="2400" dirty="0">
              <a:latin typeface="Calibri" pitchFamily="34" charset="0"/>
              <a:cs typeface="+mn-cs"/>
            </a:endParaRPr>
          </a:p>
          <a:p>
            <a:pPr marL="342900" indent="-342900">
              <a:buClr>
                <a:srgbClr val="990000"/>
              </a:buClr>
              <a:buSzPct val="60000"/>
              <a:buFont typeface="Wingdings 2" pitchFamily="18" charset="2"/>
              <a:buChar char="¢"/>
            </a:pPr>
            <a:r>
              <a:rPr lang="en-US" altLang="zh-CN" sz="2400" dirty="0">
                <a:latin typeface="Calibri" pitchFamily="34" charset="0"/>
                <a:cs typeface="+mn-cs"/>
              </a:rPr>
              <a:t>SRAM</a:t>
            </a:r>
            <a:r>
              <a:rPr lang="zh-CN" altLang="en-US" sz="2400" dirty="0">
                <a:latin typeface="Calibri" pitchFamily="34" charset="0"/>
                <a:cs typeface="+mn-cs"/>
              </a:rPr>
              <a:t>与</a:t>
            </a:r>
            <a:r>
              <a:rPr lang="en-US" altLang="zh-CN" sz="2400" dirty="0">
                <a:latin typeface="Calibri" pitchFamily="34" charset="0"/>
                <a:cs typeface="+mn-cs"/>
              </a:rPr>
              <a:t>DRAM</a:t>
            </a:r>
            <a:r>
              <a:rPr lang="zh-CN" altLang="en-US" sz="2400" dirty="0">
                <a:latin typeface="Calibri" pitchFamily="34" charset="0"/>
                <a:cs typeface="+mn-cs"/>
              </a:rPr>
              <a:t>共同的缺点：易失性存储，断电后数据丢失</a:t>
            </a:r>
            <a:endParaRPr lang="en-US" altLang="zh-CN" sz="2400" dirty="0">
              <a:latin typeface="Calibri" pitchFamily="34" charset="0"/>
              <a:cs typeface="+mn-cs"/>
            </a:endParaRPr>
          </a:p>
        </p:txBody>
      </p:sp>
    </p:spTree>
    <p:extLst>
      <p:ext uri="{BB962C8B-B14F-4D97-AF65-F5344CB8AC3E}">
        <p14:creationId xmlns:p14="http://schemas.microsoft.com/office/powerpoint/2010/main" val="3690194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3352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lstStyle/>
          <a:p>
            <a:r>
              <a:rPr lang="en-US" dirty="0"/>
              <a:t>General Cache Concepts</a:t>
            </a:r>
          </a:p>
        </p:txBody>
      </p:sp>
      <p:sp>
        <p:nvSpPr>
          <p:cNvPr id="3" name="Rectangle 2"/>
          <p:cNvSpPr/>
          <p:nvPr/>
        </p:nvSpPr>
        <p:spPr bwMode="auto">
          <a:xfrm>
            <a:off x="1905000" y="426720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4" name="Rectangle 3"/>
          <p:cNvSpPr/>
          <p:nvPr/>
        </p:nvSpPr>
        <p:spPr bwMode="auto">
          <a:xfrm>
            <a:off x="1905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 name="Rectangle 4"/>
          <p:cNvSpPr/>
          <p:nvPr/>
        </p:nvSpPr>
        <p:spPr bwMode="auto">
          <a:xfrm>
            <a:off x="2057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0</a:t>
            </a:r>
          </a:p>
        </p:txBody>
      </p:sp>
      <p:sp>
        <p:nvSpPr>
          <p:cNvPr id="6" name="Rectangle 5"/>
          <p:cNvSpPr/>
          <p:nvPr/>
        </p:nvSpPr>
        <p:spPr bwMode="auto">
          <a:xfrm>
            <a:off x="2895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a:t>
            </a:r>
          </a:p>
        </p:txBody>
      </p:sp>
      <p:sp>
        <p:nvSpPr>
          <p:cNvPr id="7" name="Rectangle 6"/>
          <p:cNvSpPr/>
          <p:nvPr/>
        </p:nvSpPr>
        <p:spPr bwMode="auto">
          <a:xfrm>
            <a:off x="3733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2</a:t>
            </a:r>
          </a:p>
        </p:txBody>
      </p:sp>
      <p:sp>
        <p:nvSpPr>
          <p:cNvPr id="8" name="Rectangle 7"/>
          <p:cNvSpPr/>
          <p:nvPr/>
        </p:nvSpPr>
        <p:spPr bwMode="auto">
          <a:xfrm>
            <a:off x="4572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9" name="Rectangle 8"/>
          <p:cNvSpPr/>
          <p:nvPr/>
        </p:nvSpPr>
        <p:spPr bwMode="auto">
          <a:xfrm>
            <a:off x="2057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10" name="Rectangle 9"/>
          <p:cNvSpPr/>
          <p:nvPr/>
        </p:nvSpPr>
        <p:spPr bwMode="auto">
          <a:xfrm>
            <a:off x="2895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5</a:t>
            </a:r>
          </a:p>
        </p:txBody>
      </p:sp>
      <p:sp>
        <p:nvSpPr>
          <p:cNvPr id="11" name="Rectangle 10"/>
          <p:cNvSpPr/>
          <p:nvPr/>
        </p:nvSpPr>
        <p:spPr bwMode="auto">
          <a:xfrm>
            <a:off x="3733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6</a:t>
            </a:r>
          </a:p>
        </p:txBody>
      </p:sp>
      <p:sp>
        <p:nvSpPr>
          <p:cNvPr id="12" name="Rectangle 11"/>
          <p:cNvSpPr/>
          <p:nvPr/>
        </p:nvSpPr>
        <p:spPr bwMode="auto">
          <a:xfrm>
            <a:off x="4572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7</a:t>
            </a:r>
          </a:p>
        </p:txBody>
      </p:sp>
      <p:sp>
        <p:nvSpPr>
          <p:cNvPr id="13" name="Rectangle 12"/>
          <p:cNvSpPr/>
          <p:nvPr/>
        </p:nvSpPr>
        <p:spPr bwMode="auto">
          <a:xfrm>
            <a:off x="2057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14" name="Rectangle 13"/>
          <p:cNvSpPr/>
          <p:nvPr/>
        </p:nvSpPr>
        <p:spPr bwMode="auto">
          <a:xfrm>
            <a:off x="2895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15" name="Rectangle 14"/>
          <p:cNvSpPr/>
          <p:nvPr/>
        </p:nvSpPr>
        <p:spPr bwMode="auto">
          <a:xfrm>
            <a:off x="3733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16" name="Rectangle 15"/>
          <p:cNvSpPr/>
          <p:nvPr/>
        </p:nvSpPr>
        <p:spPr bwMode="auto">
          <a:xfrm>
            <a:off x="4572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11</a:t>
            </a:r>
          </a:p>
        </p:txBody>
      </p:sp>
      <p:sp>
        <p:nvSpPr>
          <p:cNvPr id="17" name="Rectangle 16"/>
          <p:cNvSpPr/>
          <p:nvPr/>
        </p:nvSpPr>
        <p:spPr bwMode="auto">
          <a:xfrm>
            <a:off x="2057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18" name="Rectangle 17"/>
          <p:cNvSpPr/>
          <p:nvPr/>
        </p:nvSpPr>
        <p:spPr bwMode="auto">
          <a:xfrm>
            <a:off x="2895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13</a:t>
            </a:r>
          </a:p>
        </p:txBody>
      </p:sp>
      <p:sp>
        <p:nvSpPr>
          <p:cNvPr id="19" name="Rectangle 18"/>
          <p:cNvSpPr/>
          <p:nvPr/>
        </p:nvSpPr>
        <p:spPr bwMode="auto">
          <a:xfrm>
            <a:off x="3733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0" name="Rectangle 19"/>
          <p:cNvSpPr/>
          <p:nvPr/>
        </p:nvSpPr>
        <p:spPr bwMode="auto">
          <a:xfrm>
            <a:off x="4572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15</a:t>
            </a:r>
          </a:p>
        </p:txBody>
      </p:sp>
      <p:cxnSp>
        <p:nvCxnSpPr>
          <p:cNvPr id="22" name="Straight Connector 21"/>
          <p:cNvCxnSpPr/>
          <p:nvPr/>
        </p:nvCxnSpPr>
        <p:spPr bwMode="auto">
          <a:xfrm>
            <a:off x="2286000" y="6096000"/>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2057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27" name="Rectangle 26"/>
          <p:cNvSpPr/>
          <p:nvPr/>
        </p:nvSpPr>
        <p:spPr bwMode="auto">
          <a:xfrm>
            <a:off x="2895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28" name="Rectangle 27"/>
          <p:cNvSpPr/>
          <p:nvPr/>
        </p:nvSpPr>
        <p:spPr bwMode="auto">
          <a:xfrm>
            <a:off x="3733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9" name="Rectangle 28"/>
          <p:cNvSpPr/>
          <p:nvPr/>
        </p:nvSpPr>
        <p:spPr bwMode="auto">
          <a:xfrm>
            <a:off x="4572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30" name="TextBox 29"/>
          <p:cNvSpPr txBox="1"/>
          <p:nvPr/>
        </p:nvSpPr>
        <p:spPr>
          <a:xfrm>
            <a:off x="788764" y="2348591"/>
            <a:ext cx="949299" cy="461665"/>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457200" y="4343400"/>
            <a:ext cx="1280863" cy="461665"/>
          </a:xfrm>
          <a:prstGeom prst="rect">
            <a:avLst/>
          </a:prstGeom>
          <a:noFill/>
        </p:spPr>
        <p:txBody>
          <a:bodyPr wrap="none" rtlCol="0">
            <a:spAutoFit/>
          </a:bodyPr>
          <a:lstStyle/>
          <a:p>
            <a:r>
              <a:rPr lang="en-US" dirty="0">
                <a:latin typeface="Calibri" pitchFamily="34" charset="0"/>
              </a:rPr>
              <a:t>Memory</a:t>
            </a:r>
          </a:p>
        </p:txBody>
      </p:sp>
      <p:sp>
        <p:nvSpPr>
          <p:cNvPr id="32" name="Text Box 19"/>
          <p:cNvSpPr txBox="1">
            <a:spLocks noChangeArrowheads="1"/>
          </p:cNvSpPr>
          <p:nvPr/>
        </p:nvSpPr>
        <p:spPr bwMode="auto">
          <a:xfrm>
            <a:off x="5635242" y="4147318"/>
            <a:ext cx="3199956" cy="577082"/>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Larger, slower, cheaper memory</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itchFamily="34" charset="0"/>
              </a:rPr>
              <a:t>v</a:t>
            </a:r>
            <a:r>
              <a:rPr lang="en-GB" sz="1600" b="1" dirty="0">
                <a:latin typeface="Calibri" pitchFamily="34" charset="0"/>
              </a:rPr>
              <a:t>iewed as partitioned into “blocks”</a:t>
            </a:r>
          </a:p>
        </p:txBody>
      </p:sp>
      <p:sp>
        <p:nvSpPr>
          <p:cNvPr id="33" name="Text Box 22"/>
          <p:cNvSpPr txBox="1">
            <a:spLocks noChangeArrowheads="1"/>
          </p:cNvSpPr>
          <p:nvPr/>
        </p:nvSpPr>
        <p:spPr bwMode="auto">
          <a:xfrm>
            <a:off x="3942800" y="3232918"/>
            <a:ext cx="2839000" cy="577082"/>
          </a:xfrm>
          <a:prstGeom prst="rect">
            <a:avLst/>
          </a:prstGeom>
          <a:noFill/>
          <a:ln w="9525">
            <a:noFill/>
            <a:round/>
            <a:headEnd/>
            <a:tailEnd/>
          </a:ln>
        </p:spPr>
        <p:txBody>
          <a:bodyPr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Data is copied in block-sized transfer units</a:t>
            </a:r>
          </a:p>
        </p:txBody>
      </p:sp>
      <p:sp>
        <p:nvSpPr>
          <p:cNvPr id="34" name="Text Box 29"/>
          <p:cNvSpPr txBox="1">
            <a:spLocks noChangeArrowheads="1"/>
          </p:cNvSpPr>
          <p:nvPr/>
        </p:nvSpPr>
        <p:spPr bwMode="auto">
          <a:xfrm>
            <a:off x="5562600" y="2166311"/>
            <a:ext cx="2930908" cy="818367"/>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Smaller, faster, more expensive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memory caches a  subset of</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the blocks</a:t>
            </a:r>
          </a:p>
        </p:txBody>
      </p:sp>
      <p:sp>
        <p:nvSpPr>
          <p:cNvPr id="37" name="Rectangle 36"/>
          <p:cNvSpPr/>
          <p:nvPr/>
        </p:nvSpPr>
        <p:spPr bwMode="auto">
          <a:xfrm>
            <a:off x="2057400" y="4800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38" name="Rectangle 37"/>
          <p:cNvSpPr/>
          <p:nvPr/>
        </p:nvSpPr>
        <p:spPr bwMode="auto">
          <a:xfrm>
            <a:off x="2590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39" name="Rectangle 38"/>
          <p:cNvSpPr/>
          <p:nvPr/>
        </p:nvSpPr>
        <p:spPr bwMode="auto">
          <a:xfrm>
            <a:off x="2057400" y="242479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40" name="Rectangle 39"/>
          <p:cNvSpPr/>
          <p:nvPr/>
        </p:nvSpPr>
        <p:spPr bwMode="auto">
          <a:xfrm>
            <a:off x="3733800" y="518160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41" name="Rectangle 40"/>
          <p:cNvSpPr/>
          <p:nvPr/>
        </p:nvSpPr>
        <p:spPr bwMode="auto">
          <a:xfrm>
            <a:off x="2590800" y="342900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42" name="Rectangle 41"/>
          <p:cNvSpPr/>
          <p:nvPr/>
        </p:nvSpPr>
        <p:spPr bwMode="auto">
          <a:xfrm>
            <a:off x="3733800" y="242479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animBg="1"/>
      <p:bldP spid="38" grpId="0" animBg="1"/>
      <p:bldP spid="38" grpId="1" animBg="1"/>
      <p:bldP spid="39" grpId="0" animBg="1"/>
      <p:bldP spid="40" grpId="0" animBg="1"/>
      <p:bldP spid="41" grpId="0" animBg="1"/>
      <p:bldP spid="41" grpId="1" animBg="1"/>
      <p:bldP spid="4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3352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35" name="Up-Down Arrow 34"/>
          <p:cNvSpPr/>
          <p:nvPr/>
        </p:nvSpPr>
        <p:spPr bwMode="auto">
          <a:xfrm>
            <a:off x="3352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lstStyle/>
          <a:p>
            <a:r>
              <a:rPr lang="en-US" dirty="0"/>
              <a:t>General Cache Concepts: Hit</a:t>
            </a:r>
          </a:p>
        </p:txBody>
      </p:sp>
      <p:sp>
        <p:nvSpPr>
          <p:cNvPr id="3" name="Rectangle 2"/>
          <p:cNvSpPr/>
          <p:nvPr/>
        </p:nvSpPr>
        <p:spPr bwMode="auto">
          <a:xfrm>
            <a:off x="1905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4" name="Rectangle 3"/>
          <p:cNvSpPr/>
          <p:nvPr/>
        </p:nvSpPr>
        <p:spPr bwMode="auto">
          <a:xfrm>
            <a:off x="1905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 name="Rectangle 4"/>
          <p:cNvSpPr/>
          <p:nvPr/>
        </p:nvSpPr>
        <p:spPr bwMode="auto">
          <a:xfrm>
            <a:off x="2057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0</a:t>
            </a:r>
          </a:p>
        </p:txBody>
      </p:sp>
      <p:sp>
        <p:nvSpPr>
          <p:cNvPr id="6" name="Rectangle 5"/>
          <p:cNvSpPr/>
          <p:nvPr/>
        </p:nvSpPr>
        <p:spPr bwMode="auto">
          <a:xfrm>
            <a:off x="2895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a:t>
            </a:r>
          </a:p>
        </p:txBody>
      </p:sp>
      <p:sp>
        <p:nvSpPr>
          <p:cNvPr id="7" name="Rectangle 6"/>
          <p:cNvSpPr/>
          <p:nvPr/>
        </p:nvSpPr>
        <p:spPr bwMode="auto">
          <a:xfrm>
            <a:off x="3733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2</a:t>
            </a:r>
          </a:p>
        </p:txBody>
      </p:sp>
      <p:sp>
        <p:nvSpPr>
          <p:cNvPr id="8" name="Rectangle 7"/>
          <p:cNvSpPr/>
          <p:nvPr/>
        </p:nvSpPr>
        <p:spPr bwMode="auto">
          <a:xfrm>
            <a:off x="4572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9" name="Rectangle 8"/>
          <p:cNvSpPr/>
          <p:nvPr/>
        </p:nvSpPr>
        <p:spPr bwMode="auto">
          <a:xfrm>
            <a:off x="2057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10" name="Rectangle 9"/>
          <p:cNvSpPr/>
          <p:nvPr/>
        </p:nvSpPr>
        <p:spPr bwMode="auto">
          <a:xfrm>
            <a:off x="2895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5</a:t>
            </a:r>
          </a:p>
        </p:txBody>
      </p:sp>
      <p:sp>
        <p:nvSpPr>
          <p:cNvPr id="11" name="Rectangle 10"/>
          <p:cNvSpPr/>
          <p:nvPr/>
        </p:nvSpPr>
        <p:spPr bwMode="auto">
          <a:xfrm>
            <a:off x="3733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6</a:t>
            </a:r>
          </a:p>
        </p:txBody>
      </p:sp>
      <p:sp>
        <p:nvSpPr>
          <p:cNvPr id="12" name="Rectangle 11"/>
          <p:cNvSpPr/>
          <p:nvPr/>
        </p:nvSpPr>
        <p:spPr bwMode="auto">
          <a:xfrm>
            <a:off x="4572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7</a:t>
            </a:r>
          </a:p>
        </p:txBody>
      </p:sp>
      <p:sp>
        <p:nvSpPr>
          <p:cNvPr id="13" name="Rectangle 12"/>
          <p:cNvSpPr/>
          <p:nvPr/>
        </p:nvSpPr>
        <p:spPr bwMode="auto">
          <a:xfrm>
            <a:off x="2057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14" name="Rectangle 13"/>
          <p:cNvSpPr/>
          <p:nvPr/>
        </p:nvSpPr>
        <p:spPr bwMode="auto">
          <a:xfrm>
            <a:off x="2895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15" name="Rectangle 14"/>
          <p:cNvSpPr/>
          <p:nvPr/>
        </p:nvSpPr>
        <p:spPr bwMode="auto">
          <a:xfrm>
            <a:off x="3733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16" name="Rectangle 15"/>
          <p:cNvSpPr/>
          <p:nvPr/>
        </p:nvSpPr>
        <p:spPr bwMode="auto">
          <a:xfrm>
            <a:off x="4572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11</a:t>
            </a:r>
          </a:p>
        </p:txBody>
      </p:sp>
      <p:sp>
        <p:nvSpPr>
          <p:cNvPr id="17" name="Rectangle 16"/>
          <p:cNvSpPr/>
          <p:nvPr/>
        </p:nvSpPr>
        <p:spPr bwMode="auto">
          <a:xfrm>
            <a:off x="2057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18" name="Rectangle 17"/>
          <p:cNvSpPr/>
          <p:nvPr/>
        </p:nvSpPr>
        <p:spPr bwMode="auto">
          <a:xfrm>
            <a:off x="2895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13</a:t>
            </a:r>
          </a:p>
        </p:txBody>
      </p:sp>
      <p:sp>
        <p:nvSpPr>
          <p:cNvPr id="19" name="Rectangle 18"/>
          <p:cNvSpPr/>
          <p:nvPr/>
        </p:nvSpPr>
        <p:spPr bwMode="auto">
          <a:xfrm>
            <a:off x="3733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0" name="Rectangle 19"/>
          <p:cNvSpPr/>
          <p:nvPr/>
        </p:nvSpPr>
        <p:spPr bwMode="auto">
          <a:xfrm>
            <a:off x="4572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15</a:t>
            </a:r>
          </a:p>
        </p:txBody>
      </p:sp>
      <p:cxnSp>
        <p:nvCxnSpPr>
          <p:cNvPr id="22" name="Straight Connector 21"/>
          <p:cNvCxnSpPr/>
          <p:nvPr/>
        </p:nvCxnSpPr>
        <p:spPr bwMode="auto">
          <a:xfrm>
            <a:off x="2286000" y="6096000"/>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2057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27" name="Rectangle 26"/>
          <p:cNvSpPr/>
          <p:nvPr/>
        </p:nvSpPr>
        <p:spPr bwMode="auto">
          <a:xfrm>
            <a:off x="2895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28" name="Rectangle 27"/>
          <p:cNvSpPr/>
          <p:nvPr/>
        </p:nvSpPr>
        <p:spPr bwMode="auto">
          <a:xfrm>
            <a:off x="3733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9" name="Rectangle 28"/>
          <p:cNvSpPr/>
          <p:nvPr/>
        </p:nvSpPr>
        <p:spPr bwMode="auto">
          <a:xfrm>
            <a:off x="4572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30" name="TextBox 29"/>
          <p:cNvSpPr txBox="1"/>
          <p:nvPr/>
        </p:nvSpPr>
        <p:spPr>
          <a:xfrm>
            <a:off x="788764" y="2348591"/>
            <a:ext cx="949299" cy="461665"/>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457200" y="4343400"/>
            <a:ext cx="1280863" cy="461665"/>
          </a:xfrm>
          <a:prstGeom prst="rect">
            <a:avLst/>
          </a:prstGeom>
          <a:noFill/>
        </p:spPr>
        <p:txBody>
          <a:bodyPr wrap="none" rtlCol="0">
            <a:spAutoFit/>
          </a:bodyPr>
          <a:lstStyle/>
          <a:p>
            <a:r>
              <a:rPr lang="en-US" dirty="0">
                <a:latin typeface="Calibri" pitchFamily="34" charset="0"/>
              </a:rPr>
              <a:t>Memory</a:t>
            </a:r>
          </a:p>
        </p:txBody>
      </p:sp>
      <p:sp>
        <p:nvSpPr>
          <p:cNvPr id="44" name="Text Box 29"/>
          <p:cNvSpPr txBox="1">
            <a:spLocks noChangeArrowheads="1"/>
          </p:cNvSpPr>
          <p:nvPr/>
        </p:nvSpPr>
        <p:spPr bwMode="auto">
          <a:xfrm>
            <a:off x="5919759" y="1580883"/>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46" name="Rectangle 45"/>
          <p:cNvSpPr/>
          <p:nvPr/>
        </p:nvSpPr>
        <p:spPr>
          <a:xfrm>
            <a:off x="3997173" y="1619517"/>
            <a:ext cx="1184427" cy="338554"/>
          </a:xfrm>
          <a:prstGeom prst="rect">
            <a:avLst/>
          </a:prstGeom>
        </p:spPr>
        <p:txBody>
          <a:bodyPr wrap="none">
            <a:spAutoFit/>
          </a:bodyPr>
          <a:lstStyle/>
          <a:p>
            <a:pPr algn="ctr"/>
            <a:r>
              <a:rPr lang="en-US" sz="1600" dirty="0">
                <a:latin typeface="Calibri" pitchFamily="34" charset="0"/>
              </a:rPr>
              <a:t>Request: 14</a:t>
            </a:r>
          </a:p>
        </p:txBody>
      </p:sp>
      <p:sp>
        <p:nvSpPr>
          <p:cNvPr id="47" name="Rectangle 46"/>
          <p:cNvSpPr/>
          <p:nvPr/>
        </p:nvSpPr>
        <p:spPr bwMode="auto">
          <a:xfrm>
            <a:off x="373380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48" name="Text Box 29"/>
          <p:cNvSpPr txBox="1">
            <a:spLocks noChangeArrowheads="1"/>
          </p:cNvSpPr>
          <p:nvPr/>
        </p:nvSpPr>
        <p:spPr bwMode="auto">
          <a:xfrm>
            <a:off x="5936094" y="2209800"/>
            <a:ext cx="2154670"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animBg="1"/>
      <p:bldP spid="4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3352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35" name="Up-Down Arrow 34"/>
          <p:cNvSpPr/>
          <p:nvPr/>
        </p:nvSpPr>
        <p:spPr bwMode="auto">
          <a:xfrm>
            <a:off x="3352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lstStyle/>
          <a:p>
            <a:r>
              <a:rPr lang="en-US" dirty="0"/>
              <a:t>General Cache Concepts: Miss</a:t>
            </a:r>
          </a:p>
        </p:txBody>
      </p:sp>
      <p:sp>
        <p:nvSpPr>
          <p:cNvPr id="3" name="Rectangle 2"/>
          <p:cNvSpPr/>
          <p:nvPr/>
        </p:nvSpPr>
        <p:spPr bwMode="auto">
          <a:xfrm>
            <a:off x="1905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4" name="Rectangle 3"/>
          <p:cNvSpPr/>
          <p:nvPr/>
        </p:nvSpPr>
        <p:spPr bwMode="auto">
          <a:xfrm>
            <a:off x="1905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5" name="Rectangle 4"/>
          <p:cNvSpPr/>
          <p:nvPr/>
        </p:nvSpPr>
        <p:spPr bwMode="auto">
          <a:xfrm>
            <a:off x="2057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0</a:t>
            </a:r>
          </a:p>
        </p:txBody>
      </p:sp>
      <p:sp>
        <p:nvSpPr>
          <p:cNvPr id="6" name="Rectangle 5"/>
          <p:cNvSpPr/>
          <p:nvPr/>
        </p:nvSpPr>
        <p:spPr bwMode="auto">
          <a:xfrm>
            <a:off x="2895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a:t>
            </a:r>
          </a:p>
        </p:txBody>
      </p:sp>
      <p:sp>
        <p:nvSpPr>
          <p:cNvPr id="7" name="Rectangle 6"/>
          <p:cNvSpPr/>
          <p:nvPr/>
        </p:nvSpPr>
        <p:spPr bwMode="auto">
          <a:xfrm>
            <a:off x="3733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2</a:t>
            </a:r>
          </a:p>
        </p:txBody>
      </p:sp>
      <p:sp>
        <p:nvSpPr>
          <p:cNvPr id="8" name="Rectangle 7"/>
          <p:cNvSpPr/>
          <p:nvPr/>
        </p:nvSpPr>
        <p:spPr bwMode="auto">
          <a:xfrm>
            <a:off x="4572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9" name="Rectangle 8"/>
          <p:cNvSpPr/>
          <p:nvPr/>
        </p:nvSpPr>
        <p:spPr bwMode="auto">
          <a:xfrm>
            <a:off x="2057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10" name="Rectangle 9"/>
          <p:cNvSpPr/>
          <p:nvPr/>
        </p:nvSpPr>
        <p:spPr bwMode="auto">
          <a:xfrm>
            <a:off x="2895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5</a:t>
            </a:r>
          </a:p>
        </p:txBody>
      </p:sp>
      <p:sp>
        <p:nvSpPr>
          <p:cNvPr id="11" name="Rectangle 10"/>
          <p:cNvSpPr/>
          <p:nvPr/>
        </p:nvSpPr>
        <p:spPr bwMode="auto">
          <a:xfrm>
            <a:off x="3733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6</a:t>
            </a:r>
          </a:p>
        </p:txBody>
      </p:sp>
      <p:sp>
        <p:nvSpPr>
          <p:cNvPr id="12" name="Rectangle 11"/>
          <p:cNvSpPr/>
          <p:nvPr/>
        </p:nvSpPr>
        <p:spPr bwMode="auto">
          <a:xfrm>
            <a:off x="4572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7</a:t>
            </a:r>
          </a:p>
        </p:txBody>
      </p:sp>
      <p:sp>
        <p:nvSpPr>
          <p:cNvPr id="13" name="Rectangle 12"/>
          <p:cNvSpPr/>
          <p:nvPr/>
        </p:nvSpPr>
        <p:spPr bwMode="auto">
          <a:xfrm>
            <a:off x="2057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14" name="Rectangle 13"/>
          <p:cNvSpPr/>
          <p:nvPr/>
        </p:nvSpPr>
        <p:spPr bwMode="auto">
          <a:xfrm>
            <a:off x="2895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15" name="Rectangle 14"/>
          <p:cNvSpPr/>
          <p:nvPr/>
        </p:nvSpPr>
        <p:spPr bwMode="auto">
          <a:xfrm>
            <a:off x="3733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16" name="Rectangle 15"/>
          <p:cNvSpPr/>
          <p:nvPr/>
        </p:nvSpPr>
        <p:spPr bwMode="auto">
          <a:xfrm>
            <a:off x="4572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11</a:t>
            </a:r>
          </a:p>
        </p:txBody>
      </p:sp>
      <p:sp>
        <p:nvSpPr>
          <p:cNvPr id="17" name="Rectangle 16"/>
          <p:cNvSpPr/>
          <p:nvPr/>
        </p:nvSpPr>
        <p:spPr bwMode="auto">
          <a:xfrm>
            <a:off x="2057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18" name="Rectangle 17"/>
          <p:cNvSpPr/>
          <p:nvPr/>
        </p:nvSpPr>
        <p:spPr bwMode="auto">
          <a:xfrm>
            <a:off x="2895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13</a:t>
            </a:r>
          </a:p>
        </p:txBody>
      </p:sp>
      <p:sp>
        <p:nvSpPr>
          <p:cNvPr id="19" name="Rectangle 18"/>
          <p:cNvSpPr/>
          <p:nvPr/>
        </p:nvSpPr>
        <p:spPr bwMode="auto">
          <a:xfrm>
            <a:off x="3733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0" name="Rectangle 19"/>
          <p:cNvSpPr/>
          <p:nvPr/>
        </p:nvSpPr>
        <p:spPr bwMode="auto">
          <a:xfrm>
            <a:off x="4572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15</a:t>
            </a:r>
          </a:p>
        </p:txBody>
      </p:sp>
      <p:cxnSp>
        <p:nvCxnSpPr>
          <p:cNvPr id="22" name="Straight Connector 21"/>
          <p:cNvCxnSpPr/>
          <p:nvPr/>
        </p:nvCxnSpPr>
        <p:spPr bwMode="auto">
          <a:xfrm>
            <a:off x="2286000" y="6096000"/>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2057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27" name="Rectangle 26"/>
          <p:cNvSpPr/>
          <p:nvPr/>
        </p:nvSpPr>
        <p:spPr bwMode="auto">
          <a:xfrm>
            <a:off x="2895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28" name="Rectangle 27"/>
          <p:cNvSpPr/>
          <p:nvPr/>
        </p:nvSpPr>
        <p:spPr bwMode="auto">
          <a:xfrm>
            <a:off x="3733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9" name="Rectangle 28"/>
          <p:cNvSpPr/>
          <p:nvPr/>
        </p:nvSpPr>
        <p:spPr bwMode="auto">
          <a:xfrm>
            <a:off x="4572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30" name="TextBox 29"/>
          <p:cNvSpPr txBox="1"/>
          <p:nvPr/>
        </p:nvSpPr>
        <p:spPr>
          <a:xfrm>
            <a:off x="788764" y="2348591"/>
            <a:ext cx="949299" cy="461665"/>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457200" y="4343400"/>
            <a:ext cx="1280863" cy="461665"/>
          </a:xfrm>
          <a:prstGeom prst="rect">
            <a:avLst/>
          </a:prstGeom>
          <a:noFill/>
        </p:spPr>
        <p:txBody>
          <a:bodyPr wrap="none" rtlCol="0">
            <a:spAutoFit/>
          </a:bodyPr>
          <a:lstStyle/>
          <a:p>
            <a:r>
              <a:rPr lang="en-US" dirty="0">
                <a:latin typeface="Calibri" pitchFamily="34" charset="0"/>
              </a:rPr>
              <a:t>Memory</a:t>
            </a:r>
          </a:p>
        </p:txBody>
      </p:sp>
      <p:sp>
        <p:nvSpPr>
          <p:cNvPr id="44" name="Text Box 29"/>
          <p:cNvSpPr txBox="1">
            <a:spLocks noChangeArrowheads="1"/>
          </p:cNvSpPr>
          <p:nvPr/>
        </p:nvSpPr>
        <p:spPr bwMode="auto">
          <a:xfrm>
            <a:off x="5919759" y="1580883"/>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46" name="Rectangle 45"/>
          <p:cNvSpPr/>
          <p:nvPr/>
        </p:nvSpPr>
        <p:spPr>
          <a:xfrm>
            <a:off x="3997173" y="1619517"/>
            <a:ext cx="1184428" cy="338554"/>
          </a:xfrm>
          <a:prstGeom prst="rect">
            <a:avLst/>
          </a:prstGeom>
        </p:spPr>
        <p:txBody>
          <a:bodyPr wrap="none">
            <a:spAutoFit/>
          </a:bodyPr>
          <a:lstStyle/>
          <a:p>
            <a:pPr algn="ctr"/>
            <a:r>
              <a:rPr lang="en-US" sz="1600" dirty="0">
                <a:latin typeface="Calibri" pitchFamily="34" charset="0"/>
              </a:rPr>
              <a:t>Request: 12</a:t>
            </a:r>
          </a:p>
        </p:txBody>
      </p:sp>
      <p:sp>
        <p:nvSpPr>
          <p:cNvPr id="48" name="Text Box 29"/>
          <p:cNvSpPr txBox="1">
            <a:spLocks noChangeArrowheads="1"/>
          </p:cNvSpPr>
          <p:nvPr/>
        </p:nvSpPr>
        <p:spPr bwMode="auto">
          <a:xfrm>
            <a:off x="5936094" y="2209800"/>
            <a:ext cx="256984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4" name="Text Box 29"/>
          <p:cNvSpPr txBox="1">
            <a:spLocks noChangeArrowheads="1"/>
          </p:cNvSpPr>
          <p:nvPr/>
        </p:nvSpPr>
        <p:spPr bwMode="auto">
          <a:xfrm>
            <a:off x="5943600" y="3200400"/>
            <a:ext cx="2585173"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6" name="Rectangle 35"/>
          <p:cNvSpPr/>
          <p:nvPr/>
        </p:nvSpPr>
        <p:spPr>
          <a:xfrm>
            <a:off x="3997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7" name="Rectangle 36"/>
          <p:cNvSpPr/>
          <p:nvPr/>
        </p:nvSpPr>
        <p:spPr bwMode="auto">
          <a:xfrm>
            <a:off x="2057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38" name="Rectangle 37"/>
          <p:cNvSpPr/>
          <p:nvPr/>
        </p:nvSpPr>
        <p:spPr bwMode="auto">
          <a:xfrm>
            <a:off x="2590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39" name="Rectangle 38"/>
          <p:cNvSpPr/>
          <p:nvPr/>
        </p:nvSpPr>
        <p:spPr bwMode="auto">
          <a:xfrm>
            <a:off x="289560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42" name="Text Box 29"/>
          <p:cNvSpPr txBox="1">
            <a:spLocks noChangeArrowheads="1"/>
          </p:cNvSpPr>
          <p:nvPr/>
        </p:nvSpPr>
        <p:spPr bwMode="auto">
          <a:xfrm>
            <a:off x="5943600" y="4191000"/>
            <a:ext cx="2810939"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solidFill>
                  <a:srgbClr val="C00000"/>
                </a:solidFill>
                <a:latin typeface="Calibri" pitchFamily="34" charset="0"/>
              </a:rPr>
              <a:t>Placement policy:</a:t>
            </a:r>
            <a:br>
              <a:rPr lang="en-GB" sz="1800" b="0" dirty="0">
                <a:latin typeface="Calibri" pitchFamily="34" charset="0"/>
              </a:rPr>
            </a:br>
            <a:r>
              <a:rPr lang="en-GB" sz="1800" b="0" dirty="0">
                <a:latin typeface="Calibri" pitchFamily="34" charset="0"/>
              </a:rPr>
              <a:t>determines where b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solidFill>
                  <a:srgbClr val="C00000"/>
                </a:solidFill>
                <a:latin typeface="Calibri" pitchFamily="34" charset="0"/>
              </a:rPr>
              <a:t>Replacement policy:</a:t>
            </a:r>
            <a:br>
              <a:rPr lang="en-GB" sz="1800" b="0" dirty="0">
                <a:solidFill>
                  <a:srgbClr val="C00000"/>
                </a:solidFill>
                <a:latin typeface="Calibri" pitchFamily="34" charset="0"/>
              </a:rPr>
            </a:br>
            <a:r>
              <a:rPr lang="en-GB" sz="1800" b="0" dirty="0">
                <a:latin typeface="Calibri" pitchFamily="34" charset="0"/>
              </a:rPr>
              <a:t>determines which block</a:t>
            </a:r>
            <a:br>
              <a:rPr lang="en-GB" sz="1800" b="0" dirty="0">
                <a:latin typeface="Calibri" pitchFamily="34" charset="0"/>
              </a:rPr>
            </a:br>
            <a:r>
              <a:rPr lang="en-GB" sz="1800" b="0" dirty="0">
                <a:latin typeface="Calibri" pitchFamily="34" charset="0"/>
              </a:rPr>
              <a:t>gets evicted (victim)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8" grpId="0"/>
      <p:bldP spid="34" grpId="0"/>
      <p:bldP spid="36" grpId="0"/>
      <p:bldP spid="37" grpId="0" animBg="1"/>
      <p:bldP spid="38" grpId="0" animBg="1"/>
      <p:bldP spid="38" grpId="1" animBg="1"/>
      <p:bldP spid="39" grpId="0" animBg="1"/>
      <p:bldP spid="42" grpId="0" build="allAtOnce"/>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lstStyle/>
          <a:p>
            <a:r>
              <a:rPr lang="en-US" dirty="0"/>
              <a:t>General Caching Concepts: </a:t>
            </a:r>
            <a:br>
              <a:rPr lang="en-US" dirty="0"/>
            </a:br>
            <a:r>
              <a:rPr lang="en-US" dirty="0"/>
              <a:t>Types of Cache Misses</a:t>
            </a:r>
          </a:p>
        </p:txBody>
      </p:sp>
      <p:sp>
        <p:nvSpPr>
          <p:cNvPr id="4" name="内容占位符 2">
            <a:extLst>
              <a:ext uri="{FF2B5EF4-FFF2-40B4-BE49-F238E27FC236}">
                <a16:creationId xmlns:a16="http://schemas.microsoft.com/office/drawing/2014/main" id="{13191D9E-2572-47D2-2A97-8E8976048FBC}"/>
              </a:ext>
            </a:extLst>
          </p:cNvPr>
          <p:cNvSpPr txBox="1">
            <a:spLocks/>
          </p:cNvSpPr>
          <p:nvPr/>
        </p:nvSpPr>
        <p:spPr bwMode="auto">
          <a:xfrm>
            <a:off x="549275" y="15144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a:solidFill>
                  <a:srgbClr val="FF0000"/>
                </a:solidFill>
              </a:rPr>
              <a:t>强制不命中</a:t>
            </a:r>
            <a:r>
              <a:rPr lang="en-US" altLang="zh-CN" kern="0">
                <a:solidFill>
                  <a:srgbClr val="FF0000"/>
                </a:solidFill>
              </a:rPr>
              <a:t>(compulsory miss)</a:t>
            </a:r>
            <a:r>
              <a:rPr lang="zh-CN" altLang="en-US" kern="0">
                <a:solidFill>
                  <a:srgbClr val="FF0000"/>
                </a:solidFill>
              </a:rPr>
              <a:t>或冷不命中</a:t>
            </a:r>
            <a:r>
              <a:rPr lang="en-US" altLang="zh-CN" kern="0">
                <a:solidFill>
                  <a:srgbClr val="FF0000"/>
                </a:solidFill>
              </a:rPr>
              <a:t>(cold miss)</a:t>
            </a:r>
          </a:p>
          <a:p>
            <a:pPr lvl="1"/>
            <a:r>
              <a:rPr lang="zh-CN" altLang="en-US" b="0" kern="0"/>
              <a:t>缓存为空时产生的不命中，是暂时事件，缓存暖身</a:t>
            </a:r>
            <a:r>
              <a:rPr lang="en-US" altLang="zh-CN" b="0" kern="0"/>
              <a:t>(warm up)</a:t>
            </a:r>
            <a:r>
              <a:rPr lang="zh-CN" altLang="en-US" b="0" kern="0"/>
              <a:t>之后消失</a:t>
            </a:r>
            <a:endParaRPr lang="en-US" altLang="zh-CN" b="0" kern="0"/>
          </a:p>
          <a:p>
            <a:r>
              <a:rPr lang="zh-CN" altLang="en-US" kern="0">
                <a:solidFill>
                  <a:srgbClr val="FF0000"/>
                </a:solidFill>
              </a:rPr>
              <a:t>冲突不命中</a:t>
            </a:r>
            <a:r>
              <a:rPr lang="en-US" altLang="zh-CN" kern="0">
                <a:solidFill>
                  <a:srgbClr val="FF0000"/>
                </a:solidFill>
              </a:rPr>
              <a:t>(Conflict miss)</a:t>
            </a:r>
          </a:p>
          <a:p>
            <a:pPr lvl="1"/>
            <a:r>
              <a:rPr lang="zh-CN" altLang="en-US" b="0" kern="0"/>
              <a:t>缓存放置策略</a:t>
            </a:r>
            <a:r>
              <a:rPr lang="en-US" altLang="zh-CN" b="0" kern="0"/>
              <a:t>(placement policy)</a:t>
            </a:r>
            <a:r>
              <a:rPr lang="zh-CN" altLang="en-US" b="0" kern="0"/>
              <a:t>：通常将第</a:t>
            </a:r>
            <a:r>
              <a:rPr lang="en-US" altLang="zh-CN" b="0" kern="0"/>
              <a:t>k+1</a:t>
            </a:r>
            <a:r>
              <a:rPr lang="zh-CN" altLang="en-US" b="0" kern="0"/>
              <a:t>层的某个块限制放在第</a:t>
            </a:r>
            <a:r>
              <a:rPr lang="en-US" altLang="zh-CN" b="0" kern="0"/>
              <a:t>k</a:t>
            </a:r>
            <a:r>
              <a:rPr lang="zh-CN" altLang="en-US" b="0" kern="0"/>
              <a:t>层块的一个小的子集中</a:t>
            </a:r>
            <a:r>
              <a:rPr lang="en-US" altLang="zh-CN" b="0" kern="0"/>
              <a:t>(</a:t>
            </a:r>
            <a:r>
              <a:rPr lang="zh-CN" altLang="en-US" b="0" kern="0"/>
              <a:t>有时是一个块</a:t>
            </a:r>
            <a:r>
              <a:rPr lang="en-US" altLang="zh-CN" b="0" kern="0"/>
              <a:t>)</a:t>
            </a:r>
          </a:p>
          <a:p>
            <a:pPr lvl="2"/>
            <a:r>
              <a:rPr lang="zh-CN" altLang="en-US" b="0" kern="0"/>
              <a:t>例：第</a:t>
            </a:r>
            <a:r>
              <a:rPr lang="en-US" altLang="zh-CN" b="0" kern="0"/>
              <a:t>k+1</a:t>
            </a:r>
            <a:r>
              <a:rPr lang="zh-CN" altLang="en-US" b="0" kern="0"/>
              <a:t>层的块</a:t>
            </a:r>
            <a:r>
              <a:rPr lang="en-US" altLang="zh-CN" b="0" kern="0"/>
              <a:t>i</a:t>
            </a:r>
            <a:r>
              <a:rPr lang="zh-CN" altLang="en-US" b="0" kern="0"/>
              <a:t>必须放置在第</a:t>
            </a:r>
            <a:r>
              <a:rPr lang="en-US" altLang="zh-CN" b="0" kern="0"/>
              <a:t>k</a:t>
            </a:r>
            <a:r>
              <a:rPr lang="zh-CN" altLang="en-US" b="0" kern="0"/>
              <a:t>层的块</a:t>
            </a:r>
            <a:r>
              <a:rPr lang="en-US" altLang="zh-CN" b="0" kern="0"/>
              <a:t>(i mod 4)</a:t>
            </a:r>
            <a:r>
              <a:rPr lang="zh-CN" altLang="en-US" b="0" kern="0"/>
              <a:t>中</a:t>
            </a:r>
            <a:endParaRPr lang="en-US" altLang="zh-CN" b="0" kern="0"/>
          </a:p>
          <a:p>
            <a:pPr lvl="1"/>
            <a:r>
              <a:rPr lang="zh-CN" altLang="en-US" b="0" kern="0"/>
              <a:t>冲突不命中</a:t>
            </a:r>
            <a:r>
              <a:rPr lang="en-US" altLang="zh-CN" b="0" kern="0"/>
              <a:t>(Conflict misses)</a:t>
            </a:r>
            <a:r>
              <a:rPr lang="zh-CN" altLang="en-US" b="0" kern="0"/>
              <a:t>指在限制性的放置策略中缓存足够 大，能够保存被引用的数据对象，但因为这些对象会映射到同一个缓存块，缓存会一直不命中</a:t>
            </a:r>
            <a:endParaRPr lang="en-US" altLang="zh-CN" b="0" kern="0"/>
          </a:p>
          <a:p>
            <a:pPr lvl="2"/>
            <a:r>
              <a:rPr lang="zh-CN" altLang="en-US" b="0" kern="0"/>
              <a:t>例：程序请求块</a:t>
            </a:r>
            <a:r>
              <a:rPr lang="en-US" altLang="zh-CN" b="0" kern="0"/>
              <a:t>0, 8, 0, 8, 0, 8, ... </a:t>
            </a:r>
            <a:r>
              <a:rPr lang="zh-CN" altLang="en-US" b="0" kern="0"/>
              <a:t>，在第</a:t>
            </a:r>
            <a:r>
              <a:rPr lang="en-US" altLang="zh-CN" b="0" kern="0"/>
              <a:t>k</a:t>
            </a:r>
            <a:r>
              <a:rPr lang="zh-CN" altLang="en-US" b="0" kern="0"/>
              <a:t>层的缓存中，对这两个块的每次引用都会不命中</a:t>
            </a:r>
            <a:endParaRPr lang="en-US" altLang="zh-CN" b="0" kern="0"/>
          </a:p>
          <a:p>
            <a:r>
              <a:rPr lang="zh-CN" altLang="en-US" kern="0">
                <a:solidFill>
                  <a:srgbClr val="FF0000"/>
                </a:solidFill>
              </a:rPr>
              <a:t>容量</a:t>
            </a:r>
            <a:r>
              <a:rPr lang="en-US" altLang="zh-CN" kern="0">
                <a:solidFill>
                  <a:srgbClr val="FF0000"/>
                </a:solidFill>
              </a:rPr>
              <a:t>(Capacity miss)</a:t>
            </a:r>
          </a:p>
          <a:p>
            <a:pPr lvl="1"/>
            <a:r>
              <a:rPr lang="zh-CN" altLang="en-US" b="0" kern="0"/>
              <a:t>当工作集大小超过缓存大小时产生的不命中</a:t>
            </a:r>
            <a:endParaRPr lang="zh-CN" altLang="en-US" b="0" kern="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357018" y="435678"/>
            <a:ext cx="8659982" cy="762000"/>
          </a:xfrm>
        </p:spPr>
        <p:txBody>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Examples of Caching in the </a:t>
            </a:r>
            <a:r>
              <a:rPr lang="en-GB" dirty="0" err="1"/>
              <a:t>Mem</a:t>
            </a:r>
            <a:r>
              <a:rPr lang="en-GB" dirty="0"/>
              <a:t>. Hierarchy</a:t>
            </a:r>
          </a:p>
        </p:txBody>
      </p:sp>
      <p:sp>
        <p:nvSpPr>
          <p:cNvPr id="37893" name="Rectangle 3"/>
          <p:cNvSpPr>
            <a:spLocks noChangeArrowheads="1"/>
          </p:cNvSpPr>
          <p:nvPr/>
        </p:nvSpPr>
        <p:spPr bwMode="auto">
          <a:xfrm>
            <a:off x="7658100" y="2428875"/>
            <a:ext cx="1447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chemeClr val="accent6">
                    <a:lumMod val="75000"/>
                  </a:schemeClr>
                </a:solidFill>
                <a:latin typeface="Calibri" pitchFamily="34" charset="0"/>
              </a:rPr>
              <a:t>Hardware MMU</a:t>
            </a:r>
          </a:p>
        </p:txBody>
      </p:sp>
      <p:sp>
        <p:nvSpPr>
          <p:cNvPr id="37894" name="Rectangle 4"/>
          <p:cNvSpPr>
            <a:spLocks noChangeArrowheads="1"/>
          </p:cNvSpPr>
          <p:nvPr/>
        </p:nvSpPr>
        <p:spPr bwMode="auto">
          <a:xfrm>
            <a:off x="5905500" y="2428875"/>
            <a:ext cx="1752600" cy="58578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0</a:t>
            </a:r>
          </a:p>
        </p:txBody>
      </p:sp>
      <p:sp>
        <p:nvSpPr>
          <p:cNvPr id="37895" name="Rectangle 5"/>
          <p:cNvSpPr>
            <a:spLocks noChangeArrowheads="1"/>
          </p:cNvSpPr>
          <p:nvPr/>
        </p:nvSpPr>
        <p:spPr bwMode="auto">
          <a:xfrm>
            <a:off x="3848100" y="2428875"/>
            <a:ext cx="20574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On-Chip TLB</a:t>
            </a:r>
          </a:p>
        </p:txBody>
      </p:sp>
      <p:sp>
        <p:nvSpPr>
          <p:cNvPr id="37896" name="Rectangle 6"/>
          <p:cNvSpPr>
            <a:spLocks noChangeArrowheads="1"/>
          </p:cNvSpPr>
          <p:nvPr/>
        </p:nvSpPr>
        <p:spPr bwMode="auto">
          <a:xfrm>
            <a:off x="1943100" y="2428875"/>
            <a:ext cx="19050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Address translations</a:t>
            </a:r>
          </a:p>
        </p:txBody>
      </p:sp>
      <p:sp>
        <p:nvSpPr>
          <p:cNvPr id="37897" name="Rectangle 7"/>
          <p:cNvSpPr>
            <a:spLocks noChangeArrowheads="1"/>
          </p:cNvSpPr>
          <p:nvPr/>
        </p:nvSpPr>
        <p:spPr bwMode="auto">
          <a:xfrm>
            <a:off x="114300" y="2428875"/>
            <a:ext cx="1828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TLB</a:t>
            </a:r>
          </a:p>
        </p:txBody>
      </p:sp>
      <p:sp>
        <p:nvSpPr>
          <p:cNvPr id="37898" name="Rectangle 8"/>
          <p:cNvSpPr>
            <a:spLocks noChangeArrowheads="1"/>
          </p:cNvSpPr>
          <p:nvPr/>
        </p:nvSpPr>
        <p:spPr bwMode="auto">
          <a:xfrm>
            <a:off x="7658100" y="5338763"/>
            <a:ext cx="1447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browser</a:t>
            </a:r>
          </a:p>
        </p:txBody>
      </p:sp>
      <p:sp>
        <p:nvSpPr>
          <p:cNvPr id="37899" name="Rectangle 9"/>
          <p:cNvSpPr>
            <a:spLocks noChangeArrowheads="1"/>
          </p:cNvSpPr>
          <p:nvPr/>
        </p:nvSpPr>
        <p:spPr bwMode="auto">
          <a:xfrm>
            <a:off x="5905500" y="5338763"/>
            <a:ext cx="1752600" cy="58578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10,000,000</a:t>
            </a:r>
          </a:p>
        </p:txBody>
      </p:sp>
      <p:sp>
        <p:nvSpPr>
          <p:cNvPr id="37900" name="Rectangle 10"/>
          <p:cNvSpPr>
            <a:spLocks noChangeArrowheads="1"/>
          </p:cNvSpPr>
          <p:nvPr/>
        </p:nvSpPr>
        <p:spPr bwMode="auto">
          <a:xfrm>
            <a:off x="3848100" y="5338763"/>
            <a:ext cx="20574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Local disk</a:t>
            </a:r>
          </a:p>
        </p:txBody>
      </p:sp>
      <p:sp>
        <p:nvSpPr>
          <p:cNvPr id="37901" name="Rectangle 11"/>
          <p:cNvSpPr>
            <a:spLocks noChangeArrowheads="1"/>
          </p:cNvSpPr>
          <p:nvPr/>
        </p:nvSpPr>
        <p:spPr bwMode="auto">
          <a:xfrm>
            <a:off x="1943100" y="5338763"/>
            <a:ext cx="19050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pages</a:t>
            </a:r>
          </a:p>
        </p:txBody>
      </p:sp>
      <p:sp>
        <p:nvSpPr>
          <p:cNvPr id="37902" name="Rectangle 12"/>
          <p:cNvSpPr>
            <a:spLocks noChangeArrowheads="1"/>
          </p:cNvSpPr>
          <p:nvPr/>
        </p:nvSpPr>
        <p:spPr bwMode="auto">
          <a:xfrm>
            <a:off x="114300" y="5338763"/>
            <a:ext cx="1828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Browser cache</a:t>
            </a:r>
          </a:p>
        </p:txBody>
      </p:sp>
      <p:sp>
        <p:nvSpPr>
          <p:cNvPr id="37903" name="Rectangle 13"/>
          <p:cNvSpPr>
            <a:spLocks noChangeArrowheads="1"/>
          </p:cNvSpPr>
          <p:nvPr/>
        </p:nvSpPr>
        <p:spPr bwMode="auto">
          <a:xfrm>
            <a:off x="114300" y="5924550"/>
            <a:ext cx="1828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cache</a:t>
            </a:r>
          </a:p>
        </p:txBody>
      </p:sp>
      <p:sp>
        <p:nvSpPr>
          <p:cNvPr id="37904" name="Rectangle 14"/>
          <p:cNvSpPr>
            <a:spLocks noChangeArrowheads="1"/>
          </p:cNvSpPr>
          <p:nvPr/>
        </p:nvSpPr>
        <p:spPr bwMode="auto">
          <a:xfrm>
            <a:off x="114300" y="4752975"/>
            <a:ext cx="1828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Network buffer cache</a:t>
            </a:r>
          </a:p>
        </p:txBody>
      </p:sp>
      <p:sp>
        <p:nvSpPr>
          <p:cNvPr id="37905" name="Rectangle 15"/>
          <p:cNvSpPr>
            <a:spLocks noChangeArrowheads="1"/>
          </p:cNvSpPr>
          <p:nvPr/>
        </p:nvSpPr>
        <p:spPr bwMode="auto">
          <a:xfrm>
            <a:off x="114300" y="4029075"/>
            <a:ext cx="18288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Buffer cache</a:t>
            </a:r>
          </a:p>
        </p:txBody>
      </p:sp>
      <p:sp>
        <p:nvSpPr>
          <p:cNvPr id="37906" name="Rectangle 16"/>
          <p:cNvSpPr>
            <a:spLocks noChangeArrowheads="1"/>
          </p:cNvSpPr>
          <p:nvPr/>
        </p:nvSpPr>
        <p:spPr bwMode="auto">
          <a:xfrm>
            <a:off x="114300" y="3690938"/>
            <a:ext cx="18288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Virtual Memory</a:t>
            </a:r>
          </a:p>
        </p:txBody>
      </p:sp>
      <p:sp>
        <p:nvSpPr>
          <p:cNvPr id="37907" name="Rectangle 17"/>
          <p:cNvSpPr>
            <a:spLocks noChangeArrowheads="1"/>
          </p:cNvSpPr>
          <p:nvPr/>
        </p:nvSpPr>
        <p:spPr bwMode="auto">
          <a:xfrm>
            <a:off x="114300" y="3352800"/>
            <a:ext cx="18288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L2 cache</a:t>
            </a:r>
          </a:p>
        </p:txBody>
      </p:sp>
      <p:sp>
        <p:nvSpPr>
          <p:cNvPr id="37908" name="Rectangle 18"/>
          <p:cNvSpPr>
            <a:spLocks noChangeArrowheads="1"/>
          </p:cNvSpPr>
          <p:nvPr/>
        </p:nvSpPr>
        <p:spPr bwMode="auto">
          <a:xfrm>
            <a:off x="114300" y="3014663"/>
            <a:ext cx="18288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L1 cache</a:t>
            </a:r>
          </a:p>
        </p:txBody>
      </p:sp>
      <p:sp>
        <p:nvSpPr>
          <p:cNvPr id="37909" name="Rectangle 19"/>
          <p:cNvSpPr>
            <a:spLocks noChangeArrowheads="1"/>
          </p:cNvSpPr>
          <p:nvPr/>
        </p:nvSpPr>
        <p:spPr bwMode="auto">
          <a:xfrm>
            <a:off x="114300" y="2078038"/>
            <a:ext cx="18288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Registers</a:t>
            </a:r>
          </a:p>
        </p:txBody>
      </p:sp>
      <p:sp>
        <p:nvSpPr>
          <p:cNvPr id="37910" name="Rectangle 20"/>
          <p:cNvSpPr>
            <a:spLocks noChangeArrowheads="1"/>
          </p:cNvSpPr>
          <p:nvPr/>
        </p:nvSpPr>
        <p:spPr bwMode="auto">
          <a:xfrm>
            <a:off x="114300" y="1438275"/>
            <a:ext cx="18288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Cache Type</a:t>
            </a:r>
          </a:p>
        </p:txBody>
      </p:sp>
      <p:sp>
        <p:nvSpPr>
          <p:cNvPr id="37911" name="Rectangle 21"/>
          <p:cNvSpPr>
            <a:spLocks noChangeArrowheads="1"/>
          </p:cNvSpPr>
          <p:nvPr/>
        </p:nvSpPr>
        <p:spPr bwMode="auto">
          <a:xfrm>
            <a:off x="1943100" y="5924550"/>
            <a:ext cx="19050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pages</a:t>
            </a:r>
          </a:p>
        </p:txBody>
      </p:sp>
      <p:sp>
        <p:nvSpPr>
          <p:cNvPr id="37912" name="Rectangle 22"/>
          <p:cNvSpPr>
            <a:spLocks noChangeArrowheads="1"/>
          </p:cNvSpPr>
          <p:nvPr/>
        </p:nvSpPr>
        <p:spPr bwMode="auto">
          <a:xfrm>
            <a:off x="1943100" y="4752975"/>
            <a:ext cx="19050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Parts of files</a:t>
            </a:r>
          </a:p>
        </p:txBody>
      </p:sp>
      <p:sp>
        <p:nvSpPr>
          <p:cNvPr id="37913" name="Rectangle 23"/>
          <p:cNvSpPr>
            <a:spLocks noChangeArrowheads="1"/>
          </p:cNvSpPr>
          <p:nvPr/>
        </p:nvSpPr>
        <p:spPr bwMode="auto">
          <a:xfrm>
            <a:off x="1943100" y="4029075"/>
            <a:ext cx="19050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Parts of files</a:t>
            </a:r>
          </a:p>
        </p:txBody>
      </p:sp>
      <p:sp>
        <p:nvSpPr>
          <p:cNvPr id="37914" name="Rectangle 24"/>
          <p:cNvSpPr>
            <a:spLocks noChangeArrowheads="1"/>
          </p:cNvSpPr>
          <p:nvPr/>
        </p:nvSpPr>
        <p:spPr bwMode="auto">
          <a:xfrm>
            <a:off x="1943100" y="3690938"/>
            <a:ext cx="19050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4-KB pages</a:t>
            </a:r>
          </a:p>
        </p:txBody>
      </p:sp>
      <p:sp>
        <p:nvSpPr>
          <p:cNvPr id="37915" name="Rectangle 25"/>
          <p:cNvSpPr>
            <a:spLocks noChangeArrowheads="1"/>
          </p:cNvSpPr>
          <p:nvPr/>
        </p:nvSpPr>
        <p:spPr bwMode="auto">
          <a:xfrm>
            <a:off x="1943100" y="3352800"/>
            <a:ext cx="19050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64-byte blocks</a:t>
            </a:r>
          </a:p>
        </p:txBody>
      </p:sp>
      <p:sp>
        <p:nvSpPr>
          <p:cNvPr id="37916" name="Rectangle 26"/>
          <p:cNvSpPr>
            <a:spLocks noChangeArrowheads="1"/>
          </p:cNvSpPr>
          <p:nvPr/>
        </p:nvSpPr>
        <p:spPr bwMode="auto">
          <a:xfrm>
            <a:off x="1943100" y="3014663"/>
            <a:ext cx="19050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64-byte blocks</a:t>
            </a:r>
          </a:p>
        </p:txBody>
      </p:sp>
      <p:sp>
        <p:nvSpPr>
          <p:cNvPr id="37917" name="Rectangle 27"/>
          <p:cNvSpPr>
            <a:spLocks noChangeArrowheads="1"/>
          </p:cNvSpPr>
          <p:nvPr/>
        </p:nvSpPr>
        <p:spPr bwMode="auto">
          <a:xfrm>
            <a:off x="1943100" y="2078038"/>
            <a:ext cx="19050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4-8 bytes words</a:t>
            </a:r>
          </a:p>
        </p:txBody>
      </p:sp>
      <p:sp>
        <p:nvSpPr>
          <p:cNvPr id="37918" name="Rectangle 28"/>
          <p:cNvSpPr>
            <a:spLocks noChangeArrowheads="1"/>
          </p:cNvSpPr>
          <p:nvPr/>
        </p:nvSpPr>
        <p:spPr bwMode="auto">
          <a:xfrm>
            <a:off x="1943100" y="1438275"/>
            <a:ext cx="19050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What is Cached?</a:t>
            </a:r>
          </a:p>
        </p:txBody>
      </p:sp>
      <p:sp>
        <p:nvSpPr>
          <p:cNvPr id="37919" name="Rectangle 29"/>
          <p:cNvSpPr>
            <a:spLocks noChangeArrowheads="1"/>
          </p:cNvSpPr>
          <p:nvPr/>
        </p:nvSpPr>
        <p:spPr bwMode="auto">
          <a:xfrm>
            <a:off x="7658100" y="5924550"/>
            <a:ext cx="1447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proxy server</a:t>
            </a:r>
          </a:p>
        </p:txBody>
      </p:sp>
      <p:sp>
        <p:nvSpPr>
          <p:cNvPr id="37920" name="Rectangle 30"/>
          <p:cNvSpPr>
            <a:spLocks noChangeArrowheads="1"/>
          </p:cNvSpPr>
          <p:nvPr/>
        </p:nvSpPr>
        <p:spPr bwMode="auto">
          <a:xfrm>
            <a:off x="5905500" y="5924550"/>
            <a:ext cx="1752600" cy="58578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1,000,000,000</a:t>
            </a:r>
          </a:p>
        </p:txBody>
      </p:sp>
      <p:sp>
        <p:nvSpPr>
          <p:cNvPr id="37921" name="Rectangle 31"/>
          <p:cNvSpPr>
            <a:spLocks noChangeArrowheads="1"/>
          </p:cNvSpPr>
          <p:nvPr/>
        </p:nvSpPr>
        <p:spPr bwMode="auto">
          <a:xfrm>
            <a:off x="3848100" y="5924550"/>
            <a:ext cx="20574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Remote server disks</a:t>
            </a:r>
          </a:p>
        </p:txBody>
      </p:sp>
      <p:sp>
        <p:nvSpPr>
          <p:cNvPr id="37922" name="Rectangle 32"/>
          <p:cNvSpPr>
            <a:spLocks noChangeArrowheads="1"/>
          </p:cNvSpPr>
          <p:nvPr/>
        </p:nvSpPr>
        <p:spPr bwMode="auto">
          <a:xfrm>
            <a:off x="7658100" y="4029075"/>
            <a:ext cx="14478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OS</a:t>
            </a:r>
          </a:p>
        </p:txBody>
      </p:sp>
      <p:sp>
        <p:nvSpPr>
          <p:cNvPr id="37923" name="Rectangle 33"/>
          <p:cNvSpPr>
            <a:spLocks noChangeArrowheads="1"/>
          </p:cNvSpPr>
          <p:nvPr/>
        </p:nvSpPr>
        <p:spPr bwMode="auto">
          <a:xfrm>
            <a:off x="5905500" y="4029075"/>
            <a:ext cx="1752600" cy="361950"/>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a:t>
            </a:r>
          </a:p>
        </p:txBody>
      </p:sp>
      <p:sp>
        <p:nvSpPr>
          <p:cNvPr id="37924" name="Rectangle 34"/>
          <p:cNvSpPr>
            <a:spLocks noChangeArrowheads="1"/>
          </p:cNvSpPr>
          <p:nvPr/>
        </p:nvSpPr>
        <p:spPr bwMode="auto">
          <a:xfrm>
            <a:off x="3848100" y="4029075"/>
            <a:ext cx="20574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Main memory</a:t>
            </a:r>
          </a:p>
        </p:txBody>
      </p:sp>
      <p:sp>
        <p:nvSpPr>
          <p:cNvPr id="37925" name="Rectangle 35"/>
          <p:cNvSpPr>
            <a:spLocks noChangeArrowheads="1"/>
          </p:cNvSpPr>
          <p:nvPr/>
        </p:nvSpPr>
        <p:spPr bwMode="auto">
          <a:xfrm>
            <a:off x="7658100" y="3014663"/>
            <a:ext cx="14478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a:t>
            </a:r>
          </a:p>
        </p:txBody>
      </p:sp>
      <p:sp>
        <p:nvSpPr>
          <p:cNvPr id="37926" name="Rectangle 36"/>
          <p:cNvSpPr>
            <a:spLocks noChangeArrowheads="1"/>
          </p:cNvSpPr>
          <p:nvPr/>
        </p:nvSpPr>
        <p:spPr bwMode="auto">
          <a:xfrm>
            <a:off x="5905500" y="3014663"/>
            <a:ext cx="1752600" cy="3381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4</a:t>
            </a:r>
          </a:p>
        </p:txBody>
      </p:sp>
      <p:sp>
        <p:nvSpPr>
          <p:cNvPr id="37927" name="Rectangle 37"/>
          <p:cNvSpPr>
            <a:spLocks noChangeArrowheads="1"/>
          </p:cNvSpPr>
          <p:nvPr/>
        </p:nvSpPr>
        <p:spPr bwMode="auto">
          <a:xfrm>
            <a:off x="3848100" y="3014663"/>
            <a:ext cx="20574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On-Chip L1</a:t>
            </a:r>
          </a:p>
        </p:txBody>
      </p:sp>
      <p:sp>
        <p:nvSpPr>
          <p:cNvPr id="37928" name="Rectangle 38"/>
          <p:cNvSpPr>
            <a:spLocks noChangeArrowheads="1"/>
          </p:cNvSpPr>
          <p:nvPr/>
        </p:nvSpPr>
        <p:spPr bwMode="auto">
          <a:xfrm>
            <a:off x="7658100" y="3352800"/>
            <a:ext cx="14478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a:t>
            </a:r>
          </a:p>
        </p:txBody>
      </p:sp>
      <p:sp>
        <p:nvSpPr>
          <p:cNvPr id="37929" name="Rectangle 39"/>
          <p:cNvSpPr>
            <a:spLocks noChangeArrowheads="1"/>
          </p:cNvSpPr>
          <p:nvPr/>
        </p:nvSpPr>
        <p:spPr bwMode="auto">
          <a:xfrm>
            <a:off x="5905500" y="3352800"/>
            <a:ext cx="1752600" cy="3381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a:t>
            </a:r>
          </a:p>
        </p:txBody>
      </p:sp>
      <p:sp>
        <p:nvSpPr>
          <p:cNvPr id="37930" name="Rectangle 40"/>
          <p:cNvSpPr>
            <a:spLocks noChangeArrowheads="1"/>
          </p:cNvSpPr>
          <p:nvPr/>
        </p:nvSpPr>
        <p:spPr bwMode="auto">
          <a:xfrm>
            <a:off x="3848100" y="3352800"/>
            <a:ext cx="20574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On-Chip L2</a:t>
            </a:r>
          </a:p>
        </p:txBody>
      </p:sp>
      <p:sp>
        <p:nvSpPr>
          <p:cNvPr id="37931" name="Rectangle 41"/>
          <p:cNvSpPr>
            <a:spLocks noChangeArrowheads="1"/>
          </p:cNvSpPr>
          <p:nvPr/>
        </p:nvSpPr>
        <p:spPr bwMode="auto">
          <a:xfrm>
            <a:off x="7658100" y="4752975"/>
            <a:ext cx="14478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NFS client</a:t>
            </a:r>
          </a:p>
        </p:txBody>
      </p:sp>
      <p:sp>
        <p:nvSpPr>
          <p:cNvPr id="37932" name="Rectangle 42"/>
          <p:cNvSpPr>
            <a:spLocks noChangeArrowheads="1"/>
          </p:cNvSpPr>
          <p:nvPr/>
        </p:nvSpPr>
        <p:spPr bwMode="auto">
          <a:xfrm>
            <a:off x="5905500" y="4752975"/>
            <a:ext cx="1752600" cy="58578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10,000,000</a:t>
            </a:r>
          </a:p>
        </p:txBody>
      </p:sp>
      <p:sp>
        <p:nvSpPr>
          <p:cNvPr id="37933" name="Rectangle 43"/>
          <p:cNvSpPr>
            <a:spLocks noChangeArrowheads="1"/>
          </p:cNvSpPr>
          <p:nvPr/>
        </p:nvSpPr>
        <p:spPr bwMode="auto">
          <a:xfrm>
            <a:off x="3848100" y="4752975"/>
            <a:ext cx="2057400" cy="58578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Local disk</a:t>
            </a:r>
          </a:p>
        </p:txBody>
      </p:sp>
      <p:sp>
        <p:nvSpPr>
          <p:cNvPr id="37934" name="Rectangle 44"/>
          <p:cNvSpPr>
            <a:spLocks noChangeArrowheads="1"/>
          </p:cNvSpPr>
          <p:nvPr/>
        </p:nvSpPr>
        <p:spPr bwMode="auto">
          <a:xfrm>
            <a:off x="7658100" y="3690938"/>
            <a:ext cx="14478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 + OS</a:t>
            </a:r>
          </a:p>
        </p:txBody>
      </p:sp>
      <p:sp>
        <p:nvSpPr>
          <p:cNvPr id="37935" name="Rectangle 45"/>
          <p:cNvSpPr>
            <a:spLocks noChangeArrowheads="1"/>
          </p:cNvSpPr>
          <p:nvPr/>
        </p:nvSpPr>
        <p:spPr bwMode="auto">
          <a:xfrm>
            <a:off x="5905500" y="3690938"/>
            <a:ext cx="1752600" cy="338137"/>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a:t>
            </a:r>
          </a:p>
        </p:txBody>
      </p:sp>
      <p:sp>
        <p:nvSpPr>
          <p:cNvPr id="37936" name="Rectangle 46"/>
          <p:cNvSpPr>
            <a:spLocks noChangeArrowheads="1"/>
          </p:cNvSpPr>
          <p:nvPr/>
        </p:nvSpPr>
        <p:spPr bwMode="auto">
          <a:xfrm>
            <a:off x="3848100" y="3690938"/>
            <a:ext cx="20574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Main memory</a:t>
            </a:r>
          </a:p>
        </p:txBody>
      </p:sp>
      <p:sp>
        <p:nvSpPr>
          <p:cNvPr id="37937" name="Rectangle 47"/>
          <p:cNvSpPr>
            <a:spLocks noChangeArrowheads="1"/>
          </p:cNvSpPr>
          <p:nvPr/>
        </p:nvSpPr>
        <p:spPr bwMode="auto">
          <a:xfrm>
            <a:off x="7658100" y="2078038"/>
            <a:ext cx="14478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Compiler</a:t>
            </a:r>
          </a:p>
        </p:txBody>
      </p:sp>
      <p:sp>
        <p:nvSpPr>
          <p:cNvPr id="37938" name="Rectangle 48"/>
          <p:cNvSpPr>
            <a:spLocks noChangeArrowheads="1"/>
          </p:cNvSpPr>
          <p:nvPr/>
        </p:nvSpPr>
        <p:spPr bwMode="auto">
          <a:xfrm>
            <a:off x="5905500" y="2078038"/>
            <a:ext cx="1752600" cy="3508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0</a:t>
            </a:r>
          </a:p>
        </p:txBody>
      </p:sp>
      <p:sp>
        <p:nvSpPr>
          <p:cNvPr id="37939" name="Rectangle 49"/>
          <p:cNvSpPr>
            <a:spLocks noChangeArrowheads="1"/>
          </p:cNvSpPr>
          <p:nvPr/>
        </p:nvSpPr>
        <p:spPr bwMode="auto">
          <a:xfrm>
            <a:off x="3848100" y="2078038"/>
            <a:ext cx="20574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 CPU core</a:t>
            </a:r>
          </a:p>
        </p:txBody>
      </p:sp>
      <p:sp>
        <p:nvSpPr>
          <p:cNvPr id="37940" name="Rectangle 50"/>
          <p:cNvSpPr>
            <a:spLocks noChangeArrowheads="1"/>
          </p:cNvSpPr>
          <p:nvPr/>
        </p:nvSpPr>
        <p:spPr bwMode="auto">
          <a:xfrm>
            <a:off x="7658100" y="1438275"/>
            <a:ext cx="14478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Managed By</a:t>
            </a:r>
          </a:p>
        </p:txBody>
      </p:sp>
      <p:sp>
        <p:nvSpPr>
          <p:cNvPr id="37941" name="Rectangle 51"/>
          <p:cNvSpPr>
            <a:spLocks noChangeArrowheads="1"/>
          </p:cNvSpPr>
          <p:nvPr/>
        </p:nvSpPr>
        <p:spPr bwMode="auto">
          <a:xfrm>
            <a:off x="5905500" y="1438275"/>
            <a:ext cx="1752600" cy="639763"/>
          </a:xfrm>
          <a:prstGeom prst="rect">
            <a:avLst/>
          </a:prstGeom>
          <a:solidFill>
            <a:schemeClr val="bg1">
              <a:lumMod val="85000"/>
            </a:schemeClr>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Latency (cycles)</a:t>
            </a:r>
          </a:p>
        </p:txBody>
      </p:sp>
      <p:sp>
        <p:nvSpPr>
          <p:cNvPr id="37942" name="Rectangle 52"/>
          <p:cNvSpPr>
            <a:spLocks noChangeArrowheads="1"/>
          </p:cNvSpPr>
          <p:nvPr/>
        </p:nvSpPr>
        <p:spPr bwMode="auto">
          <a:xfrm>
            <a:off x="3848100" y="1438275"/>
            <a:ext cx="20574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itchFamily="34" charset="0"/>
              </a:rPr>
              <a:t>Where is it Cached?</a:t>
            </a:r>
          </a:p>
        </p:txBody>
      </p:sp>
      <p:sp>
        <p:nvSpPr>
          <p:cNvPr id="37948" name="Line 58"/>
          <p:cNvSpPr>
            <a:spLocks noChangeShapeType="1"/>
          </p:cNvSpPr>
          <p:nvPr/>
        </p:nvSpPr>
        <p:spPr bwMode="auto">
          <a:xfrm>
            <a:off x="114300" y="1438275"/>
            <a:ext cx="1588" cy="639763"/>
          </a:xfrm>
          <a:prstGeom prst="line">
            <a:avLst/>
          </a:prstGeom>
          <a:noFill/>
          <a:ln w="9525">
            <a:solidFill>
              <a:srgbClr val="000066"/>
            </a:solidFill>
            <a:miter lim="800000"/>
            <a:headEnd/>
            <a:tailEnd/>
          </a:ln>
        </p:spPr>
        <p:txBody>
          <a:bodyPr anchor="ctr" anchorCtr="0"/>
          <a:lstStyle/>
          <a:p>
            <a:endParaRPr lang="en-US"/>
          </a:p>
        </p:txBody>
      </p:sp>
      <p:sp>
        <p:nvSpPr>
          <p:cNvPr id="55" name="Rectangle 15"/>
          <p:cNvSpPr>
            <a:spLocks noChangeArrowheads="1"/>
          </p:cNvSpPr>
          <p:nvPr/>
        </p:nvSpPr>
        <p:spPr bwMode="auto">
          <a:xfrm>
            <a:off x="114300" y="4391025"/>
            <a:ext cx="18288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cache	</a:t>
            </a:r>
          </a:p>
        </p:txBody>
      </p:sp>
      <p:sp>
        <p:nvSpPr>
          <p:cNvPr id="57" name="Rectangle 23"/>
          <p:cNvSpPr>
            <a:spLocks noChangeArrowheads="1"/>
          </p:cNvSpPr>
          <p:nvPr/>
        </p:nvSpPr>
        <p:spPr bwMode="auto">
          <a:xfrm>
            <a:off x="1943100" y="4391025"/>
            <a:ext cx="19050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sectors</a:t>
            </a:r>
          </a:p>
        </p:txBody>
      </p:sp>
      <p:sp>
        <p:nvSpPr>
          <p:cNvPr id="58" name="Rectangle 34"/>
          <p:cNvSpPr>
            <a:spLocks noChangeArrowheads="1"/>
          </p:cNvSpPr>
          <p:nvPr/>
        </p:nvSpPr>
        <p:spPr bwMode="auto">
          <a:xfrm>
            <a:off x="3848100" y="4391025"/>
            <a:ext cx="20574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controller</a:t>
            </a:r>
          </a:p>
        </p:txBody>
      </p:sp>
      <p:sp>
        <p:nvSpPr>
          <p:cNvPr id="59" name="Rectangle 33"/>
          <p:cNvSpPr>
            <a:spLocks noChangeArrowheads="1"/>
          </p:cNvSpPr>
          <p:nvPr/>
        </p:nvSpPr>
        <p:spPr bwMode="auto">
          <a:xfrm>
            <a:off x="5905500" y="4391025"/>
            <a:ext cx="1752600" cy="361950"/>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a:t>
            </a:r>
          </a:p>
        </p:txBody>
      </p:sp>
      <p:sp>
        <p:nvSpPr>
          <p:cNvPr id="60" name="Rectangle 32"/>
          <p:cNvSpPr>
            <a:spLocks noChangeArrowheads="1"/>
          </p:cNvSpPr>
          <p:nvPr/>
        </p:nvSpPr>
        <p:spPr bwMode="auto">
          <a:xfrm>
            <a:off x="7658100" y="4391025"/>
            <a:ext cx="14478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firmware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B56C6-88B8-439D-9B80-A13DD8377A3D}"/>
              </a:ext>
            </a:extLst>
          </p:cNvPr>
          <p:cNvSpPr>
            <a:spLocks noGrp="1"/>
          </p:cNvSpPr>
          <p:nvPr>
            <p:ph type="title"/>
          </p:nvPr>
        </p:nvSpPr>
        <p:spPr>
          <a:xfrm>
            <a:off x="0" y="142875"/>
            <a:ext cx="7592093" cy="762000"/>
          </a:xfrm>
        </p:spPr>
        <p:txBody>
          <a:bodyPr>
            <a:normAutofit/>
          </a:bodyPr>
          <a:lstStyle/>
          <a:p>
            <a:r>
              <a:rPr lang="zh-CN" altLang="en-US" dirty="0"/>
              <a:t>练习题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0BEBE87-0CD7-4EB7-892F-6846FB216BAD}"/>
                  </a:ext>
                </a:extLst>
              </p:cNvPr>
              <p:cNvSpPr>
                <a:spLocks noGrp="1"/>
              </p:cNvSpPr>
              <p:nvPr>
                <p:ph idx="1"/>
              </p:nvPr>
            </p:nvSpPr>
            <p:spPr>
              <a:xfrm>
                <a:off x="76841" y="791455"/>
                <a:ext cx="8951898" cy="5803020"/>
              </a:xfrm>
            </p:spPr>
            <p:txBody>
              <a:bodyPr>
                <a:normAutofit/>
              </a:bodyPr>
              <a:lstStyle/>
              <a:p>
                <a:r>
                  <a:rPr lang="zh-CN" altLang="en-US" sz="1800" dirty="0"/>
                  <a:t>假设</a:t>
                </a:r>
                <a:r>
                  <a:rPr lang="en-US" altLang="zh-CN" sz="1800" dirty="0"/>
                  <a:t>1MB</a:t>
                </a:r>
                <a:r>
                  <a:rPr lang="zh-CN" altLang="en-US" sz="1800" dirty="0"/>
                  <a:t>文件由</a:t>
                </a:r>
                <a:r>
                  <a:rPr lang="en-US" altLang="zh-CN" sz="1800" dirty="0"/>
                  <a:t>512</a:t>
                </a:r>
                <a:r>
                  <a:rPr lang="zh-CN" altLang="en-US" sz="1800" dirty="0"/>
                  <a:t>字节的逻辑块组成，存储在具有如下特性的磁盘驱动器上：</a:t>
                </a:r>
                <a:endParaRPr lang="en-US" altLang="zh-CN" sz="1800" dirty="0"/>
              </a:p>
              <a:p>
                <a:pPr lvl="1"/>
                <a:r>
                  <a:rPr lang="zh-CN" altLang="en-US" sz="1600" dirty="0"/>
                  <a:t>旋转速率：</a:t>
                </a:r>
                <a:r>
                  <a:rPr lang="en-US" altLang="zh-CN" sz="1600" dirty="0"/>
                  <a:t>10,000RPM,   </a:t>
                </a:r>
                <a:r>
                  <a:rPr lang="zh-CN" altLang="en-US" sz="1600" dirty="0"/>
                  <a:t>平均寻道时间：</a:t>
                </a:r>
                <a:r>
                  <a:rPr lang="en-US" altLang="zh-CN" sz="1600" dirty="0"/>
                  <a:t>5ms</a:t>
                </a:r>
              </a:p>
              <a:p>
                <a:pPr lvl="1"/>
                <a:r>
                  <a:rPr lang="zh-CN" altLang="en-US" sz="1600" dirty="0"/>
                  <a:t>每条磁道的平均扇区数：</a:t>
                </a:r>
                <a:r>
                  <a:rPr lang="en-US" altLang="zh-CN" sz="1600" dirty="0"/>
                  <a:t>1000,   </a:t>
                </a:r>
                <a:r>
                  <a:rPr lang="zh-CN" altLang="en-US" sz="1600" dirty="0"/>
                  <a:t>表面：</a:t>
                </a:r>
                <a:r>
                  <a:rPr lang="en-US" altLang="zh-CN" sz="1600" dirty="0"/>
                  <a:t>4</a:t>
                </a:r>
              </a:p>
              <a:p>
                <a:pPr lvl="1"/>
                <a:r>
                  <a:rPr lang="zh-CN" altLang="en-US" sz="1600" dirty="0"/>
                  <a:t>扇区大小：</a:t>
                </a:r>
                <a:r>
                  <a:rPr lang="en-US" altLang="zh-CN" sz="1600" dirty="0"/>
                  <a:t>512</a:t>
                </a:r>
                <a:r>
                  <a:rPr lang="zh-CN" altLang="en-US" sz="1600" dirty="0"/>
                  <a:t>字节</a:t>
                </a:r>
                <a:endParaRPr lang="en-US" altLang="zh-CN" sz="1600" dirty="0"/>
              </a:p>
              <a:p>
                <a:pPr lvl="1"/>
                <a:r>
                  <a:rPr lang="zh-CN" altLang="en-US" sz="1600" dirty="0"/>
                  <a:t>假设程序顺序地读文件的逻辑块，一个接一个，将读</a:t>
                </a:r>
                <a:r>
                  <a:rPr lang="en-US" altLang="zh-CN" sz="1600" dirty="0"/>
                  <a:t>/</a:t>
                </a:r>
                <a:r>
                  <a:rPr lang="zh-CN" altLang="en-US" sz="1600" dirty="0"/>
                  <a:t>写头定位到第一块上的时间是</a:t>
                </a:r>
                <a14:m>
                  <m:oMath xmlns:m="http://schemas.openxmlformats.org/officeDocument/2006/math">
                    <m:sSub>
                      <m:sSubPr>
                        <m:ctrlPr>
                          <a:rPr lang="en-US" altLang="zh-CN" sz="1600" i="1">
                            <a:latin typeface="Cambria Math" panose="02040503050406030204" pitchFamily="18" charset="0"/>
                          </a:rPr>
                        </m:ctrlPr>
                      </m:sSubPr>
                      <m:e>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𝐴𝑣𝑔𝑆𝑒𝑒𝑘</m:t>
                            </m:r>
                          </m:sub>
                        </m:sSub>
                        <m:r>
                          <a:rPr lang="en-US" altLang="zh-CN" sz="1600" i="1">
                            <a:latin typeface="Cambria Math" panose="02040503050406030204" pitchFamily="18" charset="0"/>
                          </a:rPr>
                          <m:t>+</m:t>
                        </m:r>
                        <m:r>
                          <a:rPr lang="en-US" altLang="zh-CN" sz="1600" i="1">
                            <a:latin typeface="Cambria Math" panose="02040503050406030204" pitchFamily="18" charset="0"/>
                          </a:rPr>
                          <m:t>𝑇</m:t>
                        </m:r>
                      </m:e>
                      <m:sub>
                        <m:r>
                          <a:rPr lang="en-US" altLang="zh-CN" sz="1600" i="1">
                            <a:latin typeface="Cambria Math" panose="02040503050406030204" pitchFamily="18" charset="0"/>
                          </a:rPr>
                          <m:t>𝐴𝑣𝑔𝑅𝑜𝑡𝑎𝑡𝑖𝑜𝑛</m:t>
                        </m:r>
                      </m:sub>
                    </m:sSub>
                  </m:oMath>
                </a14:m>
                <a:endParaRPr lang="en-US" altLang="zh-CN" sz="1600" dirty="0"/>
              </a:p>
              <a:p>
                <a:pPr marL="1028522" lvl="2" indent="-342900">
                  <a:buFont typeface="+mj-lt"/>
                  <a:buAutoNum type="alphaUcPeriod"/>
                </a:pPr>
                <a:r>
                  <a:rPr lang="zh-CN" altLang="en-US" sz="1600" dirty="0"/>
                  <a:t>最好的情况：给定逻辑块到磁盘扇区的最好的可能映射，估计读文件需要的最优时间</a:t>
                </a:r>
                <a:r>
                  <a:rPr lang="en-US" altLang="zh-CN" sz="1600" dirty="0"/>
                  <a:t>(</a:t>
                </a:r>
                <a:r>
                  <a:rPr lang="en-US" altLang="zh-CN" sz="1600" dirty="0" err="1"/>
                  <a:t>ms</a:t>
                </a:r>
                <a:r>
                  <a:rPr lang="en-US" altLang="zh-CN" sz="1600" dirty="0"/>
                  <a:t>)</a:t>
                </a:r>
              </a:p>
              <a:p>
                <a:pPr marL="1028522" lvl="2" indent="-342900">
                  <a:buFont typeface="+mj-lt"/>
                  <a:buAutoNum type="alphaUcPeriod"/>
                </a:pPr>
                <a:r>
                  <a:rPr lang="zh-CN" altLang="en-US" sz="1600" dirty="0"/>
                  <a:t>随机的情况：如果块是随机地映射到磁盘扇区的，估计读文件需要的时间</a:t>
                </a:r>
                <a:endParaRPr lang="en-US" altLang="zh-CN" sz="1600" dirty="0"/>
              </a:p>
              <a:p>
                <a:pPr marL="171272" indent="-285750">
                  <a:buFont typeface="Wingdings" panose="05000000000000000000" pitchFamily="2" charset="2"/>
                  <a:buChar char="n"/>
                </a:pPr>
                <a:r>
                  <a:rPr lang="zh-CN" altLang="en-US" sz="1800" dirty="0"/>
                  <a:t>答：</a:t>
                </a:r>
                <a:endParaRPr lang="en-US" altLang="zh-CN" sz="1800" dirty="0"/>
              </a:p>
              <a:p>
                <a:pPr marL="285572" lvl="1" indent="0">
                  <a:buNone/>
                </a:pPr>
                <a:r>
                  <a:rPr lang="en-US" altLang="zh-CN" sz="1400" dirty="0"/>
                  <a:t>	</a:t>
                </a:r>
                <a:r>
                  <a:rPr lang="en-US" altLang="zh-CN" sz="1600" dirty="0"/>
                  <a:t>1MB/512B=2000</a:t>
                </a:r>
                <a:r>
                  <a:rPr lang="zh-CN" altLang="en-US" sz="1600" dirty="0"/>
                  <a:t>块，</a:t>
                </a:r>
                <a:r>
                  <a:rPr lang="en-US" altLang="zh-CN" sz="1600" dirty="0"/>
                  <a:t>2000</a:t>
                </a:r>
                <a:r>
                  <a:rPr lang="zh-CN" altLang="en-US" sz="1600" dirty="0"/>
                  <a:t>块</a:t>
                </a:r>
                <a:r>
                  <a:rPr lang="en-US" altLang="zh-CN" sz="1600" dirty="0"/>
                  <a:t>/1000=2</a:t>
                </a:r>
                <a:r>
                  <a:rPr lang="zh-CN" altLang="en-US" sz="1600" dirty="0"/>
                  <a:t>圈</a:t>
                </a:r>
                <a:endParaRPr lang="en-US" altLang="zh-CN" sz="1600" dirty="0"/>
              </a:p>
              <a:p>
                <a:pPr marL="842862" lvl="1" indent="-457200">
                  <a:buFont typeface="+mj-lt"/>
                  <a:buAutoNum type="alphaUcPeriod"/>
                </a:pPr>
                <a:r>
                  <a:rPr lang="zh-CN" altLang="en-US" sz="1600" dirty="0"/>
                  <a:t>连接读取不用移动读</a:t>
                </a:r>
                <a:r>
                  <a:rPr lang="en-US" altLang="zh-CN" sz="1600" dirty="0"/>
                  <a:t>/</a:t>
                </a:r>
                <a:r>
                  <a:rPr lang="zh-CN" altLang="en-US" sz="1600" dirty="0"/>
                  <a:t>写头，定位到第一个扇区后，需要磁盘旋转</a:t>
                </a:r>
                <a:r>
                  <a:rPr lang="en-US" altLang="zh-CN" sz="1600" dirty="0"/>
                  <a:t>2</a:t>
                </a:r>
                <a:r>
                  <a:rPr lang="zh-CN" altLang="en-US" sz="1600" dirty="0"/>
                  <a:t>圈读取所有</a:t>
                </a:r>
                <a:r>
                  <a:rPr lang="en-US" altLang="zh-CN" sz="1600" dirty="0"/>
                  <a:t>2000</a:t>
                </a:r>
                <a:r>
                  <a:rPr lang="zh-CN" altLang="en-US" sz="1600" dirty="0"/>
                  <a:t>个块，总时间为：</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𝐴𝑣𝑔𝑆𝑒𝑒𝑘</m:t>
                            </m:r>
                          </m:sub>
                        </m:sSub>
                        <m:r>
                          <a:rPr lang="en-US" altLang="zh-CN" sz="1600" i="1">
                            <a:latin typeface="Cambria Math" panose="02040503050406030204" pitchFamily="18" charset="0"/>
                          </a:rPr>
                          <m:t>+</m:t>
                        </m:r>
                        <m:r>
                          <a:rPr lang="en-US" altLang="zh-CN" sz="1600" i="1">
                            <a:latin typeface="Cambria Math" panose="02040503050406030204" pitchFamily="18" charset="0"/>
                          </a:rPr>
                          <m:t>𝑇</m:t>
                        </m:r>
                      </m:e>
                      <m:sub>
                        <m:r>
                          <a:rPr lang="en-US" altLang="zh-CN" sz="1600" i="1">
                            <a:latin typeface="Cambria Math" panose="02040503050406030204" pitchFamily="18" charset="0"/>
                          </a:rPr>
                          <m:t>𝐴𝑣𝑔𝑅𝑜𝑡𝑎𝑡𝑖𝑜𝑛</m:t>
                        </m:r>
                      </m:sub>
                    </m:sSub>
                    <m:r>
                      <a:rPr lang="en-US" altLang="zh-CN" sz="1600" b="0" i="1" smtClean="0">
                        <a:latin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𝑇</m:t>
                        </m:r>
                      </m:e>
                      <m:sub>
                        <m:r>
                          <a:rPr lang="en-US" altLang="zh-CN" sz="1600" b="0" i="1" smtClean="0">
                            <a:latin typeface="Cambria Math" panose="02040503050406030204" pitchFamily="18" charset="0"/>
                            <a:ea typeface="Cambria Math" panose="02040503050406030204" pitchFamily="18" charset="0"/>
                          </a:rPr>
                          <m:t>𝑀𝑎𝑥𝑅𝑜𝑡𝑎𝑡𝑖𝑜𝑛</m:t>
                        </m:r>
                      </m:sub>
                    </m:sSub>
                    <m:r>
                      <a:rPr lang="en-US" altLang="zh-CN" sz="1600" b="0" i="1" smtClean="0">
                        <a:latin typeface="Cambria Math" panose="02040503050406030204" pitchFamily="18" charset="0"/>
                        <a:ea typeface="Cambria Math" panose="02040503050406030204" pitchFamily="18" charset="0"/>
                      </a:rPr>
                      <m:t>=5+</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2</m:t>
                        </m:r>
                      </m:den>
                    </m:f>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10000</m:t>
                        </m:r>
                      </m:den>
                    </m:f>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60</m:t>
                        </m:r>
                        <m:r>
                          <a:rPr lang="en-US" altLang="zh-CN" sz="1600" i="1">
                            <a:latin typeface="Cambria Math" panose="02040503050406030204" pitchFamily="18" charset="0"/>
                            <a:ea typeface="Cambria Math" panose="02040503050406030204" pitchFamily="18" charset="0"/>
                          </a:rPr>
                          <m:t>𝑠</m:t>
                        </m:r>
                      </m:num>
                      <m:den>
                        <m:r>
                          <a:rPr lang="en-US" altLang="zh-CN" sz="1600" i="1">
                            <a:latin typeface="Cambria Math" panose="02040503050406030204" pitchFamily="18" charset="0"/>
                            <a:ea typeface="Cambria Math" panose="02040503050406030204" pitchFamily="18" charset="0"/>
                          </a:rPr>
                          <m:t>1</m:t>
                        </m:r>
                        <m:r>
                          <a:rPr lang="en-US" altLang="zh-CN" sz="1600" i="1">
                            <a:latin typeface="Cambria Math" panose="02040503050406030204" pitchFamily="18" charset="0"/>
                            <a:ea typeface="Cambria Math" panose="02040503050406030204" pitchFamily="18" charset="0"/>
                          </a:rPr>
                          <m:t>𝑚𝑖𝑛</m:t>
                        </m:r>
                      </m:den>
                    </m:f>
                    <m:r>
                      <a:rPr lang="en-US" altLang="zh-CN" sz="1600" b="0" i="1" smtClean="0">
                        <a:latin typeface="Cambria Math" panose="02040503050406030204" pitchFamily="18" charset="0"/>
                        <a:ea typeface="Cambria Math" panose="02040503050406030204" pitchFamily="18" charset="0"/>
                      </a:rPr>
                      <m:t>+12</m:t>
                    </m:r>
                  </m:oMath>
                </a14:m>
                <a:endParaRPr lang="en-US" altLang="zh-CN" sz="1600" b="0" i="1" dirty="0">
                  <a:latin typeface="Cambria Math" panose="02040503050406030204" pitchFamily="18" charset="0"/>
                  <a:ea typeface="Cambria Math" panose="02040503050406030204" pitchFamily="18" charset="0"/>
                </a:endParaRPr>
              </a:p>
              <a:p>
                <a:pPr marL="385662" lvl="1" indent="0">
                  <a:buNone/>
                </a:pPr>
                <a:r>
                  <a:rPr lang="en-US" altLang="zh-CN" sz="1600" b="0" dirty="0">
                    <a:ea typeface="Cambria Math" panose="02040503050406030204" pitchFamily="18" charset="0"/>
                  </a:rPr>
                  <a:t>                                                                                                                  </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=5+3+12=20</m:t>
                    </m:r>
                    <m:r>
                      <a:rPr lang="en-US" altLang="zh-CN" sz="1600" b="0" i="1" smtClean="0">
                        <a:latin typeface="Cambria Math" panose="02040503050406030204" pitchFamily="18" charset="0"/>
                        <a:ea typeface="Cambria Math" panose="02040503050406030204" pitchFamily="18" charset="0"/>
                      </a:rPr>
                      <m:t>𝑚𝑠</m:t>
                    </m:r>
                  </m:oMath>
                </a14:m>
                <a:endParaRPr lang="en-US" altLang="zh-CN" sz="1600" dirty="0"/>
              </a:p>
              <a:p>
                <a:pPr marL="842862" lvl="1" indent="-457200">
                  <a:buFont typeface="+mj-lt"/>
                  <a:buAutoNum type="alphaUcPeriod"/>
                </a:pPr>
                <a:r>
                  <a:rPr lang="zh-CN" altLang="en-US" sz="1600" dirty="0"/>
                  <a:t>随机情况：块被随机映射到扇区上，读</a:t>
                </a:r>
                <a:r>
                  <a:rPr lang="en-US" altLang="zh-CN" sz="1600" dirty="0"/>
                  <a:t>2000</a:t>
                </a:r>
                <a:r>
                  <a:rPr lang="zh-CN" altLang="en-US" sz="1600" dirty="0"/>
                  <a:t>个块中的每一块都需要</a:t>
                </a:r>
                <a14:m>
                  <m:oMath xmlns:m="http://schemas.openxmlformats.org/officeDocument/2006/math">
                    <m:sSub>
                      <m:sSubPr>
                        <m:ctrlPr>
                          <a:rPr lang="en-US" altLang="zh-CN" sz="1600" i="1">
                            <a:latin typeface="Cambria Math" panose="02040503050406030204" pitchFamily="18" charset="0"/>
                          </a:rPr>
                        </m:ctrlPr>
                      </m:sSub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𝐴𝑣𝑔𝑆𝑒𝑒𝑘</m:t>
                            </m:r>
                          </m:sub>
                        </m:sSub>
                        <m:r>
                          <a:rPr lang="en-US" altLang="zh-CN" sz="1600" i="1">
                            <a:latin typeface="Cambria Math" panose="02040503050406030204" pitchFamily="18" charset="0"/>
                          </a:rPr>
                          <m:t>+</m:t>
                        </m:r>
                        <m:r>
                          <a:rPr lang="en-US" altLang="zh-CN" sz="1600" i="1">
                            <a:latin typeface="Cambria Math" panose="02040503050406030204" pitchFamily="18" charset="0"/>
                          </a:rPr>
                          <m:t>𝑇</m:t>
                        </m:r>
                      </m:e>
                      <m:sub>
                        <m:r>
                          <a:rPr lang="en-US" altLang="zh-CN" sz="1600" i="1">
                            <a:latin typeface="Cambria Math" panose="02040503050406030204" pitchFamily="18" charset="0"/>
                          </a:rPr>
                          <m:t>𝐴𝑣𝑔𝑅𝑜𝑡𝑎𝑡𝑖𝑜𝑛</m:t>
                        </m:r>
                      </m:sub>
                    </m:sSub>
                  </m:oMath>
                </a14:m>
                <a:r>
                  <a:rPr lang="en-US" altLang="zh-CN" sz="1600" dirty="0" err="1"/>
                  <a:t>ms</a:t>
                </a:r>
                <a:r>
                  <a:rPr lang="zh-CN" altLang="en-US" sz="1600" dirty="0"/>
                  <a:t>，读文件总时间为：</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i="1">
                                <a:latin typeface="Cambria Math" panose="02040503050406030204" pitchFamily="18" charset="0"/>
                              </a:rPr>
                              <m:t>𝑇</m:t>
                            </m:r>
                          </m:e>
                          <m:sub>
                            <m:r>
                              <a:rPr lang="en-US" altLang="zh-CN" sz="1600" i="1">
                                <a:latin typeface="Cambria Math" panose="02040503050406030204" pitchFamily="18" charset="0"/>
                              </a:rPr>
                              <m:t>𝐴𝑣𝑔𝑆𝑒𝑒𝑘</m:t>
                            </m:r>
                          </m:sub>
                        </m:sSub>
                        <m:r>
                          <a:rPr lang="en-US" altLang="zh-CN" sz="1600" i="1">
                            <a:latin typeface="Cambria Math" panose="02040503050406030204" pitchFamily="18" charset="0"/>
                          </a:rPr>
                          <m:t>+</m:t>
                        </m:r>
                        <m:r>
                          <a:rPr lang="en-US" altLang="zh-CN" sz="1600" i="1">
                            <a:latin typeface="Cambria Math" panose="02040503050406030204" pitchFamily="18" charset="0"/>
                          </a:rPr>
                          <m:t>𝑇</m:t>
                        </m:r>
                      </m:e>
                      <m:sub>
                        <m:r>
                          <a:rPr lang="en-US" altLang="zh-CN" sz="1600" i="1">
                            <a:latin typeface="Cambria Math" panose="02040503050406030204" pitchFamily="18" charset="0"/>
                          </a:rPr>
                          <m:t>𝐴𝑣𝑔𝑅𝑜𝑡𝑎𝑡𝑖𝑜𝑛</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×2000=16000</m:t>
                    </m:r>
                    <m:r>
                      <a:rPr lang="en-US" altLang="zh-CN" sz="1600" b="0" i="1" smtClean="0">
                        <a:latin typeface="Cambria Math" panose="02040503050406030204" pitchFamily="18" charset="0"/>
                        <a:ea typeface="Cambria Math" panose="02040503050406030204" pitchFamily="18" charset="0"/>
                      </a:rPr>
                      <m:t>𝑚𝑠</m:t>
                    </m:r>
                  </m:oMath>
                </a14:m>
                <a:endParaRPr lang="en-US" altLang="zh-CN" sz="1600" dirty="0"/>
              </a:p>
              <a:p>
                <a:pPr marL="728562" lvl="1" indent="-342900"/>
                <a:r>
                  <a:rPr lang="zh-CN" altLang="en-US" sz="1600" dirty="0"/>
                  <a:t>随机与最好情况总时间比为：</a:t>
                </a:r>
                <a:r>
                  <a:rPr lang="en-US" altLang="zh-CN" sz="1600" dirty="0"/>
                  <a:t>16000</a:t>
                </a:r>
                <a:r>
                  <a:rPr lang="zh-CN" altLang="en-US" sz="1600" dirty="0"/>
                  <a:t>：</a:t>
                </a:r>
                <a:r>
                  <a:rPr lang="en-US" altLang="zh-CN" sz="1600" dirty="0"/>
                  <a:t>20=800</a:t>
                </a:r>
                <a:r>
                  <a:rPr lang="zh-CN" altLang="en-US" sz="1600" dirty="0"/>
                  <a:t>：</a:t>
                </a:r>
                <a:r>
                  <a:rPr lang="en-US" altLang="zh-CN" sz="1600" dirty="0"/>
                  <a:t>1</a:t>
                </a:r>
              </a:p>
              <a:p>
                <a:endParaRPr lang="zh-CN" altLang="en-US" sz="1800" dirty="0"/>
              </a:p>
            </p:txBody>
          </p:sp>
        </mc:Choice>
        <mc:Fallback xmlns="">
          <p:sp>
            <p:nvSpPr>
              <p:cNvPr id="3" name="内容占位符 2">
                <a:extLst>
                  <a:ext uri="{FF2B5EF4-FFF2-40B4-BE49-F238E27FC236}">
                    <a16:creationId xmlns:a16="http://schemas.microsoft.com/office/drawing/2014/main" id="{10BEBE87-0CD7-4EB7-892F-6846FB216BAD}"/>
                  </a:ext>
                </a:extLst>
              </p:cNvPr>
              <p:cNvSpPr>
                <a:spLocks noGrp="1" noRot="1" noChangeAspect="1" noMove="1" noResize="1" noEditPoints="1" noAdjustHandles="1" noChangeArrowheads="1" noChangeShapeType="1" noTextEdit="1"/>
              </p:cNvSpPr>
              <p:nvPr>
                <p:ph idx="1"/>
              </p:nvPr>
            </p:nvSpPr>
            <p:spPr>
              <a:xfrm>
                <a:off x="76841" y="791455"/>
                <a:ext cx="8951898" cy="5803020"/>
              </a:xfrm>
              <a:blipFill>
                <a:blip r:embed="rId2"/>
                <a:stretch>
                  <a:fillRect t="-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80448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t>Summary</a:t>
            </a:r>
          </a:p>
        </p:txBody>
      </p:sp>
      <p:sp>
        <p:nvSpPr>
          <p:cNvPr id="146435" name="Rectangle 3"/>
          <p:cNvSpPr>
            <a:spLocks noGrp="1" noChangeArrowheads="1"/>
          </p:cNvSpPr>
          <p:nvPr>
            <p:ph idx="1"/>
          </p:nvPr>
        </p:nvSpPr>
        <p:spPr/>
        <p:txBody>
          <a:bodyPr/>
          <a:lstStyle/>
          <a:p>
            <a:r>
              <a:rPr lang="en-US" dirty="0"/>
              <a:t>The speed gap between CPU, memory and mass storage continues to widen.</a:t>
            </a:r>
          </a:p>
          <a:p>
            <a:endParaRPr lang="en-US" dirty="0"/>
          </a:p>
          <a:p>
            <a:r>
              <a:rPr lang="en-US" dirty="0"/>
              <a:t>Well-written programs exhibit a property called </a:t>
            </a:r>
            <a:r>
              <a:rPr lang="en-US" i="1" dirty="0"/>
              <a:t>locality</a:t>
            </a:r>
            <a:r>
              <a:rPr lang="en-US" dirty="0"/>
              <a:t>.</a:t>
            </a:r>
          </a:p>
          <a:p>
            <a:endParaRPr lang="en-US" dirty="0"/>
          </a:p>
          <a:p>
            <a:r>
              <a:rPr lang="en-US" dirty="0"/>
              <a:t>Memory hierarchies based on </a:t>
            </a:r>
            <a:r>
              <a:rPr lang="en-US" i="1" dirty="0"/>
              <a:t>caching</a:t>
            </a:r>
            <a:r>
              <a:rPr lang="en-US" dirty="0"/>
              <a:t> close the gap by exploiting locality.</a:t>
            </a:r>
          </a:p>
          <a:p>
            <a:endParaRPr lang="en-US" dirty="0"/>
          </a:p>
          <a:p>
            <a:endParaRPr 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Rectangle 1030"/>
          <p:cNvSpPr>
            <a:spLocks noGrp="1" noChangeArrowheads="1"/>
          </p:cNvSpPr>
          <p:nvPr>
            <p:ph type="title"/>
          </p:nvPr>
        </p:nvSpPr>
        <p:spPr/>
        <p:txBody>
          <a:bodyPr/>
          <a:lstStyle/>
          <a:p>
            <a:r>
              <a:rPr lang="en-US" dirty="0"/>
              <a:t>SRAM </a:t>
            </a:r>
            <a:r>
              <a:rPr lang="en-US" dirty="0" err="1"/>
              <a:t>vs</a:t>
            </a:r>
            <a:r>
              <a:rPr lang="en-US" dirty="0"/>
              <a:t> DRAM Summary</a:t>
            </a:r>
          </a:p>
        </p:txBody>
      </p:sp>
      <p:sp>
        <p:nvSpPr>
          <p:cNvPr id="3" name="Content Placeholder 2">
            <a:extLst>
              <a:ext uri="{FF2B5EF4-FFF2-40B4-BE49-F238E27FC236}">
                <a16:creationId xmlns:a16="http://schemas.microsoft.com/office/drawing/2014/main" id="{90122E43-4F6F-3945-B365-A9A98F41B79B}"/>
              </a:ext>
            </a:extLst>
          </p:cNvPr>
          <p:cNvSpPr>
            <a:spLocks noGrp="1"/>
          </p:cNvSpPr>
          <p:nvPr>
            <p:ph idx="1"/>
          </p:nvPr>
        </p:nvSpPr>
        <p:spPr>
          <a:xfrm>
            <a:off x="396875" y="3891595"/>
            <a:ext cx="7896225" cy="2321418"/>
          </a:xfrm>
        </p:spPr>
        <p:txBody>
          <a:bodyPr/>
          <a:lstStyle/>
          <a:p>
            <a:r>
              <a:rPr lang="en-US" dirty="0"/>
              <a:t>Trends</a:t>
            </a:r>
          </a:p>
          <a:p>
            <a:pPr lvl="1"/>
            <a:r>
              <a:rPr lang="en-US" dirty="0"/>
              <a:t>SRAM scales with semiconductor technology</a:t>
            </a:r>
          </a:p>
          <a:p>
            <a:pPr lvl="2"/>
            <a:r>
              <a:rPr lang="en-US" dirty="0"/>
              <a:t>Reaching its limits</a:t>
            </a:r>
          </a:p>
          <a:p>
            <a:pPr lvl="1"/>
            <a:r>
              <a:rPr lang="en-US" dirty="0"/>
              <a:t>DRAM scaling limited by need for minimum capacitance</a:t>
            </a:r>
          </a:p>
          <a:p>
            <a:pPr lvl="2"/>
            <a:r>
              <a:rPr lang="en-US" dirty="0"/>
              <a:t>Aspect ratio limits how deep can make capacitor</a:t>
            </a:r>
          </a:p>
          <a:p>
            <a:pPr lvl="2"/>
            <a:r>
              <a:rPr lang="en-US" dirty="0"/>
              <a:t>Also reaching its limits</a:t>
            </a:r>
          </a:p>
        </p:txBody>
      </p:sp>
      <p:sp>
        <p:nvSpPr>
          <p:cNvPr id="120836" name="Text Box 1028"/>
          <p:cNvSpPr txBox="1">
            <a:spLocks noChangeArrowheads="1"/>
          </p:cNvSpPr>
          <p:nvPr/>
        </p:nvSpPr>
        <p:spPr bwMode="auto">
          <a:xfrm>
            <a:off x="747127" y="1197678"/>
            <a:ext cx="7649745" cy="2246769"/>
          </a:xfrm>
          <a:prstGeom prst="rect">
            <a:avLst/>
          </a:prstGeom>
          <a:noFill/>
          <a:ln w="25400">
            <a:solidFill>
              <a:schemeClr val="tx1"/>
            </a:solidFill>
            <a:miter lim="800000"/>
            <a:headEnd/>
            <a:tailEnd/>
          </a:ln>
          <a:effectLst/>
        </p:spPr>
        <p:txBody>
          <a:bodyPr wrap="square">
            <a:prstTxWarp prst="textNoShape">
              <a:avLst/>
            </a:prstTxWarp>
            <a:spAutoFit/>
          </a:bodyPr>
          <a:lstStyle/>
          <a:p>
            <a:pPr algn="l">
              <a:lnSpc>
                <a:spcPct val="100000"/>
              </a:lnSpc>
            </a:pPr>
            <a:r>
              <a:rPr lang="en-US" sz="2000" b="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Trans.	Access	Needs	Needs		</a:t>
            </a:r>
          </a:p>
          <a:p>
            <a:pPr algn="l">
              <a:lnSpc>
                <a:spcPct val="100000"/>
              </a:lnSpc>
            </a:pPr>
            <a:r>
              <a:rPr lang="en-US" sz="2000" dirty="0">
                <a:latin typeface="Calibri" panose="020F0502020204030204" pitchFamily="34" charset="0"/>
                <a:cs typeface="Calibri" panose="020F0502020204030204" pitchFamily="34" charset="0"/>
              </a:rPr>
              <a:t>	per bit	 time	refresh?	EDC?	Cost	Applications</a:t>
            </a:r>
          </a:p>
          <a:p>
            <a:pPr algn="l">
              <a:lnSpc>
                <a:spcPct val="100000"/>
              </a:lnSpc>
            </a:pPr>
            <a:endParaRPr lang="en-US" sz="2000" b="0" dirty="0">
              <a:latin typeface="Calibri" panose="020F0502020204030204" pitchFamily="34" charset="0"/>
              <a:cs typeface="Calibri" panose="020F0502020204030204" pitchFamily="34" charset="0"/>
            </a:endParaRPr>
          </a:p>
          <a:p>
            <a:pPr algn="l">
              <a:lnSpc>
                <a:spcPct val="100000"/>
              </a:lnSpc>
            </a:pPr>
            <a:r>
              <a:rPr lang="en-US" sz="2000" b="0" dirty="0">
                <a:latin typeface="Calibri" panose="020F0502020204030204" pitchFamily="34" charset="0"/>
                <a:cs typeface="Calibri" panose="020F0502020204030204" pitchFamily="34" charset="0"/>
              </a:rPr>
              <a:t>SRAM	6 or 8	1x	No	Maybe	100x	Cache memories</a:t>
            </a:r>
          </a:p>
          <a:p>
            <a:pPr algn="l">
              <a:lnSpc>
                <a:spcPct val="100000"/>
              </a:lnSpc>
            </a:pPr>
            <a:endParaRPr lang="en-US" sz="2000" b="0" dirty="0">
              <a:latin typeface="Calibri" panose="020F0502020204030204" pitchFamily="34" charset="0"/>
              <a:cs typeface="Calibri" panose="020F0502020204030204" pitchFamily="34" charset="0"/>
            </a:endParaRPr>
          </a:p>
          <a:p>
            <a:pPr algn="l">
              <a:lnSpc>
                <a:spcPct val="100000"/>
              </a:lnSpc>
            </a:pPr>
            <a:r>
              <a:rPr lang="en-US" sz="2000" b="0" dirty="0">
                <a:latin typeface="Calibri" panose="020F0502020204030204" pitchFamily="34" charset="0"/>
                <a:cs typeface="Calibri" panose="020F0502020204030204" pitchFamily="34" charset="0"/>
              </a:rPr>
              <a:t>DRAM	1	10x	Yes	Yes	1x	Main memories,</a:t>
            </a:r>
          </a:p>
          <a:p>
            <a:pPr algn="l">
              <a:lnSpc>
                <a:spcPct val="100000"/>
              </a:lnSpc>
            </a:pPr>
            <a:r>
              <a:rPr lang="en-US" sz="2000" b="0" dirty="0">
                <a:latin typeface="Calibri" panose="020F0502020204030204" pitchFamily="34" charset="0"/>
                <a:cs typeface="Calibri" panose="020F0502020204030204" pitchFamily="34" charset="0"/>
              </a:rPr>
              <a:t>						frame buffers</a:t>
            </a:r>
          </a:p>
        </p:txBody>
      </p:sp>
      <p:sp>
        <p:nvSpPr>
          <p:cNvPr id="2" name="TextBox 1">
            <a:extLst>
              <a:ext uri="{FF2B5EF4-FFF2-40B4-BE49-F238E27FC236}">
                <a16:creationId xmlns:a16="http://schemas.microsoft.com/office/drawing/2014/main" id="{44E318A2-4C13-44C9-B55D-4CC7F5F24463}"/>
              </a:ext>
            </a:extLst>
          </p:cNvPr>
          <p:cNvSpPr txBox="1"/>
          <p:nvPr/>
        </p:nvSpPr>
        <p:spPr>
          <a:xfrm>
            <a:off x="747127" y="3483355"/>
            <a:ext cx="3562450" cy="369332"/>
          </a:xfrm>
          <a:prstGeom prst="rect">
            <a:avLst/>
          </a:prstGeom>
          <a:noFill/>
        </p:spPr>
        <p:txBody>
          <a:bodyPr wrap="none" rtlCol="0">
            <a:spAutoFit/>
          </a:bodyPr>
          <a:lstStyle/>
          <a:p>
            <a:r>
              <a:rPr lang="en-US" sz="1800" b="0" dirty="0">
                <a:latin typeface="Calibri" pitchFamily="34" charset="0"/>
              </a:rPr>
              <a:t>EDC: Error detection and correction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626B7-3FD4-4782-B754-CB048D82B96D}"/>
              </a:ext>
            </a:extLst>
          </p:cNvPr>
          <p:cNvSpPr>
            <a:spLocks noGrp="1"/>
          </p:cNvSpPr>
          <p:nvPr>
            <p:ph type="title"/>
          </p:nvPr>
        </p:nvSpPr>
        <p:spPr>
          <a:xfrm>
            <a:off x="-5112" y="195406"/>
            <a:ext cx="7592093" cy="762000"/>
          </a:xfrm>
        </p:spPr>
        <p:txBody>
          <a:bodyPr>
            <a:normAutofit/>
          </a:bodyPr>
          <a:lstStyle/>
          <a:p>
            <a:r>
              <a:rPr lang="zh-CN" altLang="en-US" dirty="0">
                <a:latin typeface="宋体" panose="02010600030101010101" pitchFamily="2" charset="-122"/>
                <a:ea typeface="宋体" panose="02010600030101010101" pitchFamily="2" charset="-122"/>
              </a:rPr>
              <a:t>总线结构互联的</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和存储器</a:t>
            </a:r>
          </a:p>
        </p:txBody>
      </p:sp>
      <p:sp>
        <p:nvSpPr>
          <p:cNvPr id="3" name="内容占位符 2">
            <a:extLst>
              <a:ext uri="{FF2B5EF4-FFF2-40B4-BE49-F238E27FC236}">
                <a16:creationId xmlns:a16="http://schemas.microsoft.com/office/drawing/2014/main" id="{1D0B6639-CFF1-4DE0-8607-E4352AA50673}"/>
              </a:ext>
            </a:extLst>
          </p:cNvPr>
          <p:cNvSpPr>
            <a:spLocks noGrp="1"/>
          </p:cNvSpPr>
          <p:nvPr>
            <p:ph idx="1"/>
          </p:nvPr>
        </p:nvSpPr>
        <p:spPr>
          <a:xfrm>
            <a:off x="160216" y="905331"/>
            <a:ext cx="8686800" cy="2634407"/>
          </a:xfrm>
        </p:spPr>
        <p:txBody>
          <a:bodyPr>
            <a:normAutofit fontScale="92500"/>
          </a:bodyPr>
          <a:lstStyle/>
          <a:p>
            <a:r>
              <a:rPr lang="zh-CN" altLang="en-US" dirty="0">
                <a:latin typeface="宋体" panose="02010600030101010101" pitchFamily="2" charset="-122"/>
                <a:ea typeface="宋体" panose="02010600030101010101" pitchFamily="2" charset="-122"/>
              </a:rPr>
              <a:t>总线</a:t>
            </a:r>
            <a:r>
              <a:rPr lang="en-US" altLang="zh-CN" dirty="0">
                <a:latin typeface="宋体" panose="02010600030101010101" pitchFamily="2" charset="-122"/>
                <a:ea typeface="宋体" panose="02010600030101010101" pitchFamily="2" charset="-122"/>
              </a:rPr>
              <a:t>(bus)</a:t>
            </a:r>
            <a:r>
              <a:rPr lang="zh-CN" altLang="en-US" dirty="0">
                <a:latin typeface="宋体" panose="02010600030101010101" pitchFamily="2" charset="-122"/>
                <a:ea typeface="宋体" panose="02010600030101010101" pitchFamily="2" charset="-122"/>
              </a:rPr>
              <a:t>：在处理器和</a:t>
            </a:r>
            <a:r>
              <a:rPr lang="en-US" altLang="zh-CN" dirty="0">
                <a:latin typeface="宋体" panose="02010600030101010101" pitchFamily="2" charset="-122"/>
                <a:ea typeface="宋体" panose="02010600030101010101" pitchFamily="2" charset="-122"/>
              </a:rPr>
              <a:t>DRAM</a:t>
            </a:r>
            <a:r>
              <a:rPr lang="zh-CN" altLang="en-US" dirty="0">
                <a:latin typeface="宋体" panose="02010600030101010101" pitchFamily="2" charset="-122"/>
                <a:ea typeface="宋体" panose="02010600030101010101" pitchFamily="2" charset="-122"/>
              </a:rPr>
              <a:t>主存之间传输数据流的共享电子电路</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总线事务</a:t>
            </a:r>
            <a:r>
              <a:rPr lang="en-US" altLang="zh-CN" dirty="0">
                <a:latin typeface="宋体" panose="02010600030101010101" pitchFamily="2" charset="-122"/>
                <a:ea typeface="宋体" panose="02010600030101010101" pitchFamily="2" charset="-122"/>
              </a:rPr>
              <a:t>(bus transaction)</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和主存之间传送数据的一系列步骤</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读事务</a:t>
            </a:r>
            <a:r>
              <a:rPr lang="en-US" altLang="zh-CN" dirty="0">
                <a:latin typeface="宋体" panose="02010600030101010101" pitchFamily="2" charset="-122"/>
                <a:ea typeface="宋体" panose="02010600030101010101" pitchFamily="2" charset="-122"/>
              </a:rPr>
              <a:t>(read transaction)</a:t>
            </a:r>
            <a:r>
              <a:rPr lang="zh-CN" altLang="en-US" dirty="0">
                <a:latin typeface="宋体" panose="02010600030101010101" pitchFamily="2" charset="-122"/>
                <a:ea typeface="宋体" panose="02010600030101010101" pitchFamily="2" charset="-122"/>
              </a:rPr>
              <a:t>：从主存传送数据到</a:t>
            </a:r>
            <a:r>
              <a:rPr lang="en-US" altLang="zh-CN" dirty="0">
                <a:latin typeface="宋体" panose="02010600030101010101" pitchFamily="2" charset="-122"/>
                <a:ea typeface="宋体" panose="02010600030101010101" pitchFamily="2" charset="-122"/>
              </a:rPr>
              <a:t>CPU</a:t>
            </a:r>
          </a:p>
          <a:p>
            <a:pPr lvl="1"/>
            <a:r>
              <a:rPr lang="zh-CN" altLang="en-US" dirty="0">
                <a:latin typeface="宋体" panose="02010600030101010101" pitchFamily="2" charset="-122"/>
                <a:ea typeface="宋体" panose="02010600030101010101" pitchFamily="2" charset="-122"/>
              </a:rPr>
              <a:t>写事务</a:t>
            </a:r>
            <a:r>
              <a:rPr lang="en-US" altLang="zh-CN" dirty="0">
                <a:latin typeface="宋体" panose="02010600030101010101" pitchFamily="2" charset="-122"/>
                <a:ea typeface="宋体" panose="02010600030101010101" pitchFamily="2" charset="-122"/>
              </a:rPr>
              <a:t>(write transaction)</a:t>
            </a:r>
            <a:r>
              <a:rPr lang="zh-CN" altLang="en-US" dirty="0">
                <a:latin typeface="宋体" panose="02010600030101010101" pitchFamily="2" charset="-122"/>
                <a:ea typeface="宋体" panose="02010600030101010101" pitchFamily="2" charset="-122"/>
              </a:rPr>
              <a:t>：从</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传送数据到主存</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总线是一组并行的导线，能够携带地址、数据和控制信号；两个以上的设备也能共享同一总线</a:t>
            </a:r>
            <a:endParaRPr lang="en-US" altLang="zh-CN" dirty="0">
              <a:latin typeface="宋体" panose="02010600030101010101" pitchFamily="2" charset="-122"/>
              <a:ea typeface="宋体" panose="02010600030101010101" pitchFamily="2" charset="-122"/>
            </a:endParaRPr>
          </a:p>
        </p:txBody>
      </p:sp>
      <p:sp>
        <p:nvSpPr>
          <p:cNvPr id="5" name="Rectangle 5">
            <a:extLst>
              <a:ext uri="{FF2B5EF4-FFF2-40B4-BE49-F238E27FC236}">
                <a16:creationId xmlns:a16="http://schemas.microsoft.com/office/drawing/2014/main" id="{E74374CC-AC08-4E2D-AF86-0CEA9A122D00}"/>
              </a:ext>
            </a:extLst>
          </p:cNvPr>
          <p:cNvSpPr>
            <a:spLocks noChangeAspect="1" noChangeArrowheads="1"/>
          </p:cNvSpPr>
          <p:nvPr/>
        </p:nvSpPr>
        <p:spPr bwMode="auto">
          <a:xfrm>
            <a:off x="7637462" y="5493916"/>
            <a:ext cx="1049337" cy="10541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latin typeface="宋体" panose="02010600030101010101" pitchFamily="2" charset="-122"/>
                <a:ea typeface="宋体" panose="02010600030101010101" pitchFamily="2" charset="-122"/>
              </a:rPr>
              <a:t>Main</a:t>
            </a:r>
          </a:p>
          <a:p>
            <a:pPr algn="ctr">
              <a:lnSpc>
                <a:spcPct val="100000"/>
              </a:lnSpc>
            </a:pPr>
            <a:r>
              <a:rPr lang="en-US" sz="1600" dirty="0">
                <a:latin typeface="宋体" panose="02010600030101010101" pitchFamily="2" charset="-122"/>
                <a:ea typeface="宋体" panose="02010600030101010101" pitchFamily="2" charset="-122"/>
              </a:rPr>
              <a:t>Memory</a:t>
            </a:r>
          </a:p>
          <a:p>
            <a:pPr algn="ctr">
              <a:lnSpc>
                <a:spcPct val="100000"/>
              </a:lnSpc>
            </a:pPr>
            <a:r>
              <a:rPr lang="zh-CN" altLang="en-US" sz="1600" dirty="0">
                <a:latin typeface="宋体" panose="02010600030101010101" pitchFamily="2" charset="-122"/>
                <a:ea typeface="宋体" panose="02010600030101010101" pitchFamily="2" charset="-122"/>
              </a:rPr>
              <a:t>主存</a:t>
            </a:r>
            <a:endParaRPr lang="en-US" sz="1600" dirty="0">
              <a:latin typeface="宋体" panose="02010600030101010101" pitchFamily="2" charset="-122"/>
              <a:ea typeface="宋体" panose="02010600030101010101" pitchFamily="2" charset="-122"/>
            </a:endParaRPr>
          </a:p>
        </p:txBody>
      </p:sp>
      <p:sp>
        <p:nvSpPr>
          <p:cNvPr id="6" name="AutoShape 6">
            <a:extLst>
              <a:ext uri="{FF2B5EF4-FFF2-40B4-BE49-F238E27FC236}">
                <a16:creationId xmlns:a16="http://schemas.microsoft.com/office/drawing/2014/main" id="{160DB3F3-D66F-4F82-B4AF-4AA476C36144}"/>
              </a:ext>
            </a:extLst>
          </p:cNvPr>
          <p:cNvSpPr>
            <a:spLocks noChangeAspect="1" noChangeArrowheads="1"/>
          </p:cNvSpPr>
          <p:nvPr/>
        </p:nvSpPr>
        <p:spPr bwMode="auto">
          <a:xfrm>
            <a:off x="5880099" y="5668541"/>
            <a:ext cx="1720850" cy="615950"/>
          </a:xfrm>
          <a:prstGeom prst="leftRightArrow">
            <a:avLst>
              <a:gd name="adj1" fmla="val 50000"/>
              <a:gd name="adj2" fmla="val 55876"/>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7" name="Rectangle 7">
            <a:extLst>
              <a:ext uri="{FF2B5EF4-FFF2-40B4-BE49-F238E27FC236}">
                <a16:creationId xmlns:a16="http://schemas.microsoft.com/office/drawing/2014/main" id="{0CB96299-25CF-4402-8544-0B58CC6E048D}"/>
              </a:ext>
            </a:extLst>
          </p:cNvPr>
          <p:cNvSpPr>
            <a:spLocks noChangeAspect="1" noChangeArrowheads="1"/>
          </p:cNvSpPr>
          <p:nvPr/>
        </p:nvSpPr>
        <p:spPr bwMode="auto">
          <a:xfrm>
            <a:off x="4824412" y="5705054"/>
            <a:ext cx="1049337" cy="6667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latin typeface="宋体" panose="02010600030101010101" pitchFamily="2" charset="-122"/>
                <a:ea typeface="宋体" panose="02010600030101010101" pitchFamily="2" charset="-122"/>
              </a:rPr>
              <a:t>I/O bridge</a:t>
            </a:r>
          </a:p>
          <a:p>
            <a:pPr algn="ctr">
              <a:lnSpc>
                <a:spcPct val="100000"/>
              </a:lnSpc>
            </a:pPr>
            <a:r>
              <a:rPr lang="en-US" altLang="zh-CN" sz="1600" dirty="0">
                <a:latin typeface="宋体" panose="02010600030101010101" pitchFamily="2" charset="-122"/>
                <a:ea typeface="宋体" panose="02010600030101010101" pitchFamily="2" charset="-122"/>
              </a:rPr>
              <a:t>I/O</a:t>
            </a:r>
            <a:r>
              <a:rPr lang="zh-CN" altLang="en-US" sz="1600" dirty="0">
                <a:latin typeface="宋体" panose="02010600030101010101" pitchFamily="2" charset="-122"/>
                <a:ea typeface="宋体" panose="02010600030101010101" pitchFamily="2" charset="-122"/>
              </a:rPr>
              <a:t>桥</a:t>
            </a:r>
            <a:endParaRPr lang="en-US" sz="1600" dirty="0">
              <a:latin typeface="宋体" panose="02010600030101010101" pitchFamily="2" charset="-122"/>
              <a:ea typeface="宋体" panose="02010600030101010101" pitchFamily="2" charset="-122"/>
            </a:endParaRPr>
          </a:p>
        </p:txBody>
      </p:sp>
      <p:sp>
        <p:nvSpPr>
          <p:cNvPr id="8" name="AutoShape 8">
            <a:extLst>
              <a:ext uri="{FF2B5EF4-FFF2-40B4-BE49-F238E27FC236}">
                <a16:creationId xmlns:a16="http://schemas.microsoft.com/office/drawing/2014/main" id="{81F3342A-D080-443B-BC1E-15311393BC4C}"/>
              </a:ext>
            </a:extLst>
          </p:cNvPr>
          <p:cNvSpPr>
            <a:spLocks noChangeAspect="1" noChangeArrowheads="1"/>
          </p:cNvSpPr>
          <p:nvPr/>
        </p:nvSpPr>
        <p:spPr bwMode="auto">
          <a:xfrm>
            <a:off x="3143249" y="5668541"/>
            <a:ext cx="1676400" cy="615950"/>
          </a:xfrm>
          <a:prstGeom prst="leftRightArrow">
            <a:avLst>
              <a:gd name="adj1" fmla="val 50000"/>
              <a:gd name="adj2" fmla="val 54433"/>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9" name="Rectangle 9">
            <a:extLst>
              <a:ext uri="{FF2B5EF4-FFF2-40B4-BE49-F238E27FC236}">
                <a16:creationId xmlns:a16="http://schemas.microsoft.com/office/drawing/2014/main" id="{2E6B780E-32BF-4979-90A5-B03032741337}"/>
              </a:ext>
            </a:extLst>
          </p:cNvPr>
          <p:cNvSpPr>
            <a:spLocks noChangeAspect="1" noChangeArrowheads="1"/>
          </p:cNvSpPr>
          <p:nvPr/>
        </p:nvSpPr>
        <p:spPr bwMode="auto">
          <a:xfrm>
            <a:off x="950912" y="5705054"/>
            <a:ext cx="2162175" cy="6667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latin typeface="宋体" panose="02010600030101010101" pitchFamily="2" charset="-122"/>
                <a:ea typeface="宋体" panose="02010600030101010101" pitchFamily="2" charset="-122"/>
              </a:rPr>
              <a:t>Bus interface</a:t>
            </a:r>
          </a:p>
          <a:p>
            <a:pPr algn="ctr">
              <a:lnSpc>
                <a:spcPct val="100000"/>
              </a:lnSpc>
            </a:pPr>
            <a:r>
              <a:rPr lang="zh-CN" altLang="en-US" sz="1600" dirty="0">
                <a:latin typeface="宋体" panose="02010600030101010101" pitchFamily="2" charset="-122"/>
                <a:ea typeface="宋体" panose="02010600030101010101" pitchFamily="2" charset="-122"/>
              </a:rPr>
              <a:t>总线接口</a:t>
            </a:r>
            <a:endParaRPr lang="en-US" sz="1600" dirty="0">
              <a:latin typeface="宋体" panose="02010600030101010101" pitchFamily="2" charset="-122"/>
              <a:ea typeface="宋体" panose="02010600030101010101" pitchFamily="2" charset="-122"/>
            </a:endParaRPr>
          </a:p>
        </p:txBody>
      </p:sp>
      <p:sp>
        <p:nvSpPr>
          <p:cNvPr id="10" name="Rectangle 10">
            <a:extLst>
              <a:ext uri="{FF2B5EF4-FFF2-40B4-BE49-F238E27FC236}">
                <a16:creationId xmlns:a16="http://schemas.microsoft.com/office/drawing/2014/main" id="{4BF6B825-8DC5-43EA-8D2D-B3027EE4E98A}"/>
              </a:ext>
            </a:extLst>
          </p:cNvPr>
          <p:cNvSpPr>
            <a:spLocks noChangeAspect="1" noChangeArrowheads="1"/>
          </p:cNvSpPr>
          <p:nvPr/>
        </p:nvSpPr>
        <p:spPr bwMode="auto">
          <a:xfrm>
            <a:off x="2008187" y="4174704"/>
            <a:ext cx="788987" cy="176212"/>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11" name="Rectangle 11">
            <a:extLst>
              <a:ext uri="{FF2B5EF4-FFF2-40B4-BE49-F238E27FC236}">
                <a16:creationId xmlns:a16="http://schemas.microsoft.com/office/drawing/2014/main" id="{F13076DF-18DE-4AE1-98D5-1EC8AAACC90F}"/>
              </a:ext>
            </a:extLst>
          </p:cNvPr>
          <p:cNvSpPr>
            <a:spLocks noChangeAspect="1" noChangeArrowheads="1"/>
          </p:cNvSpPr>
          <p:nvPr/>
        </p:nvSpPr>
        <p:spPr bwMode="auto">
          <a:xfrm>
            <a:off x="2008187" y="4350916"/>
            <a:ext cx="788987" cy="176213"/>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12" name="Rectangle 12">
            <a:extLst>
              <a:ext uri="{FF2B5EF4-FFF2-40B4-BE49-F238E27FC236}">
                <a16:creationId xmlns:a16="http://schemas.microsoft.com/office/drawing/2014/main" id="{1EB2E6A2-C76B-49A0-87C4-4E00B5B51DAA}"/>
              </a:ext>
            </a:extLst>
          </p:cNvPr>
          <p:cNvSpPr>
            <a:spLocks noChangeAspect="1" noChangeArrowheads="1"/>
          </p:cNvSpPr>
          <p:nvPr/>
        </p:nvSpPr>
        <p:spPr bwMode="auto">
          <a:xfrm>
            <a:off x="2008187" y="4527129"/>
            <a:ext cx="788987" cy="174625"/>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13" name="Rectangle 13">
            <a:extLst>
              <a:ext uri="{FF2B5EF4-FFF2-40B4-BE49-F238E27FC236}">
                <a16:creationId xmlns:a16="http://schemas.microsoft.com/office/drawing/2014/main" id="{1B396A72-1C82-4780-BE58-01AD136A3013}"/>
              </a:ext>
            </a:extLst>
          </p:cNvPr>
          <p:cNvSpPr>
            <a:spLocks noChangeAspect="1" noChangeArrowheads="1"/>
          </p:cNvSpPr>
          <p:nvPr/>
        </p:nvSpPr>
        <p:spPr bwMode="auto">
          <a:xfrm>
            <a:off x="2008187" y="4701754"/>
            <a:ext cx="788987" cy="176212"/>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14" name="Rectangle 14">
            <a:extLst>
              <a:ext uri="{FF2B5EF4-FFF2-40B4-BE49-F238E27FC236}">
                <a16:creationId xmlns:a16="http://schemas.microsoft.com/office/drawing/2014/main" id="{2C6703D4-7241-4439-BBA5-DF92AACA73C6}"/>
              </a:ext>
            </a:extLst>
          </p:cNvPr>
          <p:cNvSpPr>
            <a:spLocks noChangeAspect="1" noChangeArrowheads="1"/>
          </p:cNvSpPr>
          <p:nvPr/>
        </p:nvSpPr>
        <p:spPr bwMode="auto">
          <a:xfrm>
            <a:off x="2008187" y="4877966"/>
            <a:ext cx="788987" cy="176213"/>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15" name="AutoShape 15">
            <a:extLst>
              <a:ext uri="{FF2B5EF4-FFF2-40B4-BE49-F238E27FC236}">
                <a16:creationId xmlns:a16="http://schemas.microsoft.com/office/drawing/2014/main" id="{FC461DAF-D42E-443C-AFD2-675DB55A37CD}"/>
              </a:ext>
            </a:extLst>
          </p:cNvPr>
          <p:cNvSpPr>
            <a:spLocks noChangeAspect="1" noChangeArrowheads="1"/>
          </p:cNvSpPr>
          <p:nvPr/>
        </p:nvSpPr>
        <p:spPr bwMode="auto">
          <a:xfrm>
            <a:off x="2900362" y="4174704"/>
            <a:ext cx="512762" cy="439737"/>
          </a:xfrm>
          <a:prstGeom prst="rightArrow">
            <a:avLst>
              <a:gd name="adj1" fmla="val 50000"/>
              <a:gd name="adj2" fmla="val 29152"/>
            </a:avLst>
          </a:prstGeom>
          <a:no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16" name="AutoShape 16">
            <a:extLst>
              <a:ext uri="{FF2B5EF4-FFF2-40B4-BE49-F238E27FC236}">
                <a16:creationId xmlns:a16="http://schemas.microsoft.com/office/drawing/2014/main" id="{6ECCD9EA-FEA7-4853-8FB9-9171E2FC7D23}"/>
              </a:ext>
            </a:extLst>
          </p:cNvPr>
          <p:cNvSpPr>
            <a:spLocks noChangeAspect="1" noChangeArrowheads="1"/>
          </p:cNvSpPr>
          <p:nvPr/>
        </p:nvSpPr>
        <p:spPr bwMode="auto">
          <a:xfrm flipH="1">
            <a:off x="2797174" y="4614441"/>
            <a:ext cx="512763" cy="439738"/>
          </a:xfrm>
          <a:prstGeom prst="rightArrow">
            <a:avLst>
              <a:gd name="adj1" fmla="val 50000"/>
              <a:gd name="adj2" fmla="val 29152"/>
            </a:avLst>
          </a:prstGeom>
          <a:no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17" name="Rectangle 17">
            <a:extLst>
              <a:ext uri="{FF2B5EF4-FFF2-40B4-BE49-F238E27FC236}">
                <a16:creationId xmlns:a16="http://schemas.microsoft.com/office/drawing/2014/main" id="{0DD89B70-617F-4EF8-807B-4F1E5F6C7F6F}"/>
              </a:ext>
            </a:extLst>
          </p:cNvPr>
          <p:cNvSpPr>
            <a:spLocks noChangeAspect="1" noChangeArrowheads="1"/>
          </p:cNvSpPr>
          <p:nvPr/>
        </p:nvSpPr>
        <p:spPr bwMode="auto">
          <a:xfrm>
            <a:off x="3413124" y="4000079"/>
            <a:ext cx="614363" cy="1230312"/>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latin typeface="宋体" panose="02010600030101010101" pitchFamily="2" charset="-122"/>
                <a:ea typeface="宋体" panose="02010600030101010101" pitchFamily="2" charset="-122"/>
              </a:rPr>
              <a:t>ALU</a:t>
            </a:r>
          </a:p>
        </p:txBody>
      </p:sp>
      <p:sp>
        <p:nvSpPr>
          <p:cNvPr id="18" name="Text Box 18">
            <a:extLst>
              <a:ext uri="{FF2B5EF4-FFF2-40B4-BE49-F238E27FC236}">
                <a16:creationId xmlns:a16="http://schemas.microsoft.com/office/drawing/2014/main" id="{BA1590C0-28B8-484B-A634-FCF33ED5E49E}"/>
              </a:ext>
            </a:extLst>
          </p:cNvPr>
          <p:cNvSpPr txBox="1">
            <a:spLocks noChangeAspect="1" noChangeArrowheads="1"/>
          </p:cNvSpPr>
          <p:nvPr/>
        </p:nvSpPr>
        <p:spPr bwMode="auto">
          <a:xfrm>
            <a:off x="1673832" y="3657317"/>
            <a:ext cx="1539204"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latin typeface="宋体" panose="02010600030101010101" pitchFamily="2" charset="-122"/>
                <a:ea typeface="宋体" panose="02010600030101010101" pitchFamily="2" charset="-122"/>
              </a:rPr>
              <a:t>Register file</a:t>
            </a:r>
          </a:p>
          <a:p>
            <a:pPr algn="ctr">
              <a:lnSpc>
                <a:spcPct val="100000"/>
              </a:lnSpc>
            </a:pPr>
            <a:r>
              <a:rPr lang="zh-CN" altLang="en-US" sz="1600" dirty="0">
                <a:latin typeface="宋体" panose="02010600030101010101" pitchFamily="2" charset="-122"/>
                <a:ea typeface="宋体" panose="02010600030101010101" pitchFamily="2" charset="-122"/>
              </a:rPr>
              <a:t>寄存器文件</a:t>
            </a:r>
            <a:endParaRPr lang="en-US" sz="1600" dirty="0">
              <a:latin typeface="宋体" panose="02010600030101010101" pitchFamily="2" charset="-122"/>
              <a:ea typeface="宋体" panose="02010600030101010101" pitchFamily="2" charset="-122"/>
            </a:endParaRPr>
          </a:p>
        </p:txBody>
      </p:sp>
      <p:sp>
        <p:nvSpPr>
          <p:cNvPr id="19" name="AutoShape 19">
            <a:extLst>
              <a:ext uri="{FF2B5EF4-FFF2-40B4-BE49-F238E27FC236}">
                <a16:creationId xmlns:a16="http://schemas.microsoft.com/office/drawing/2014/main" id="{89AF3E4D-F24F-41F5-8E06-DA5789101672}"/>
              </a:ext>
            </a:extLst>
          </p:cNvPr>
          <p:cNvSpPr>
            <a:spLocks noChangeAspect="1" noChangeArrowheads="1"/>
          </p:cNvSpPr>
          <p:nvPr/>
        </p:nvSpPr>
        <p:spPr bwMode="auto">
          <a:xfrm>
            <a:off x="2093912" y="5141491"/>
            <a:ext cx="703262" cy="52705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20" name="Rectangle 20">
            <a:extLst>
              <a:ext uri="{FF2B5EF4-FFF2-40B4-BE49-F238E27FC236}">
                <a16:creationId xmlns:a16="http://schemas.microsoft.com/office/drawing/2014/main" id="{382F6A1E-FB18-41AB-9C55-B8A357AD4C43}"/>
              </a:ext>
            </a:extLst>
          </p:cNvPr>
          <p:cNvSpPr>
            <a:spLocks noChangeAspect="1" noChangeArrowheads="1"/>
          </p:cNvSpPr>
          <p:nvPr/>
        </p:nvSpPr>
        <p:spPr bwMode="auto">
          <a:xfrm>
            <a:off x="776287" y="3734966"/>
            <a:ext cx="3427412" cy="2813050"/>
          </a:xfrm>
          <a:prstGeom prst="rect">
            <a:avLst/>
          </a:prstGeom>
          <a:noFill/>
          <a:ln w="12700" cap="rnd">
            <a:solidFill>
              <a:schemeClr val="tx1"/>
            </a:solidFill>
            <a:prstDash val="sysDot"/>
            <a:miter lim="800000"/>
            <a:headEnd/>
            <a:tailEn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21" name="Text Box 21">
            <a:extLst>
              <a:ext uri="{FF2B5EF4-FFF2-40B4-BE49-F238E27FC236}">
                <a16:creationId xmlns:a16="http://schemas.microsoft.com/office/drawing/2014/main" id="{B1285607-B201-4196-91A9-E8948F83B269}"/>
              </a:ext>
            </a:extLst>
          </p:cNvPr>
          <p:cNvSpPr txBox="1">
            <a:spLocks noChangeAspect="1" noChangeArrowheads="1"/>
          </p:cNvSpPr>
          <p:nvPr/>
        </p:nvSpPr>
        <p:spPr bwMode="auto">
          <a:xfrm>
            <a:off x="744537" y="3406939"/>
            <a:ext cx="94128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latin typeface="宋体" panose="02010600030101010101" pitchFamily="2" charset="-122"/>
                <a:ea typeface="宋体" panose="02010600030101010101" pitchFamily="2" charset="-122"/>
              </a:rPr>
              <a:t>CPU</a:t>
            </a:r>
            <a:r>
              <a:rPr lang="zh-CN" altLang="en-US" sz="1600" dirty="0">
                <a:latin typeface="宋体" panose="02010600030101010101" pitchFamily="2" charset="-122"/>
                <a:ea typeface="宋体" panose="02010600030101010101" pitchFamily="2" charset="-122"/>
              </a:rPr>
              <a:t>芯片</a:t>
            </a:r>
            <a:endParaRPr lang="en-US" sz="1600" dirty="0">
              <a:latin typeface="宋体" panose="02010600030101010101" pitchFamily="2" charset="-122"/>
              <a:ea typeface="宋体" panose="02010600030101010101" pitchFamily="2" charset="-122"/>
            </a:endParaRPr>
          </a:p>
        </p:txBody>
      </p:sp>
      <p:sp>
        <p:nvSpPr>
          <p:cNvPr id="22" name="Text Box 22">
            <a:extLst>
              <a:ext uri="{FF2B5EF4-FFF2-40B4-BE49-F238E27FC236}">
                <a16:creationId xmlns:a16="http://schemas.microsoft.com/office/drawing/2014/main" id="{965F0322-34DE-4AEC-9390-6A90D66AD1FD}"/>
              </a:ext>
            </a:extLst>
          </p:cNvPr>
          <p:cNvSpPr txBox="1">
            <a:spLocks noChangeAspect="1" noChangeArrowheads="1"/>
          </p:cNvSpPr>
          <p:nvPr/>
        </p:nvSpPr>
        <p:spPr bwMode="auto">
          <a:xfrm>
            <a:off x="4293776" y="4710163"/>
            <a:ext cx="1226618"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latin typeface="宋体" panose="02010600030101010101" pitchFamily="2" charset="-122"/>
                <a:ea typeface="宋体" panose="02010600030101010101" pitchFamily="2" charset="-122"/>
              </a:rPr>
              <a:t>System bus</a:t>
            </a:r>
          </a:p>
          <a:p>
            <a:pPr algn="ctr">
              <a:lnSpc>
                <a:spcPct val="100000"/>
              </a:lnSpc>
            </a:pPr>
            <a:r>
              <a:rPr lang="zh-CN" altLang="en-US" sz="1600" dirty="0">
                <a:latin typeface="宋体" panose="02010600030101010101" pitchFamily="2" charset="-122"/>
                <a:ea typeface="宋体" panose="02010600030101010101" pitchFamily="2" charset="-122"/>
              </a:rPr>
              <a:t>系统总线</a:t>
            </a:r>
            <a:endParaRPr lang="en-US" sz="1600" dirty="0">
              <a:latin typeface="宋体" panose="02010600030101010101" pitchFamily="2" charset="-122"/>
              <a:ea typeface="宋体" panose="02010600030101010101" pitchFamily="2" charset="-122"/>
            </a:endParaRPr>
          </a:p>
        </p:txBody>
      </p:sp>
      <p:sp>
        <p:nvSpPr>
          <p:cNvPr id="23" name="Line 23">
            <a:extLst>
              <a:ext uri="{FF2B5EF4-FFF2-40B4-BE49-F238E27FC236}">
                <a16:creationId xmlns:a16="http://schemas.microsoft.com/office/drawing/2014/main" id="{4021B96A-5F43-47F4-BE07-32EDBD3A5FAD}"/>
              </a:ext>
            </a:extLst>
          </p:cNvPr>
          <p:cNvSpPr>
            <a:spLocks noChangeAspect="1" noChangeShapeType="1"/>
          </p:cNvSpPr>
          <p:nvPr/>
        </p:nvSpPr>
        <p:spPr bwMode="auto">
          <a:xfrm flipH="1">
            <a:off x="4027487" y="5230391"/>
            <a:ext cx="792162" cy="52705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
        <p:nvSpPr>
          <p:cNvPr id="24" name="Text Box 24">
            <a:extLst>
              <a:ext uri="{FF2B5EF4-FFF2-40B4-BE49-F238E27FC236}">
                <a16:creationId xmlns:a16="http://schemas.microsoft.com/office/drawing/2014/main" id="{E154D7EB-1E6A-415E-8977-398CA752A6EA}"/>
              </a:ext>
            </a:extLst>
          </p:cNvPr>
          <p:cNvSpPr txBox="1">
            <a:spLocks noChangeAspect="1" noChangeArrowheads="1"/>
          </p:cNvSpPr>
          <p:nvPr/>
        </p:nvSpPr>
        <p:spPr bwMode="auto">
          <a:xfrm>
            <a:off x="6034718" y="4727704"/>
            <a:ext cx="1242071"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latin typeface="宋体" panose="02010600030101010101" pitchFamily="2" charset="-122"/>
                <a:ea typeface="宋体" panose="02010600030101010101" pitchFamily="2" charset="-122"/>
              </a:rPr>
              <a:t>Memory bus</a:t>
            </a:r>
          </a:p>
          <a:p>
            <a:pPr algn="ctr">
              <a:lnSpc>
                <a:spcPct val="100000"/>
              </a:lnSpc>
            </a:pPr>
            <a:r>
              <a:rPr lang="zh-CN" altLang="en-US" sz="1600" dirty="0">
                <a:latin typeface="宋体" panose="02010600030101010101" pitchFamily="2" charset="-122"/>
                <a:ea typeface="宋体" panose="02010600030101010101" pitchFamily="2" charset="-122"/>
              </a:rPr>
              <a:t>内存总线</a:t>
            </a:r>
            <a:endParaRPr lang="en-US" sz="1600" dirty="0">
              <a:latin typeface="宋体" panose="02010600030101010101" pitchFamily="2" charset="-122"/>
              <a:ea typeface="宋体" panose="02010600030101010101" pitchFamily="2" charset="-122"/>
            </a:endParaRPr>
          </a:p>
        </p:txBody>
      </p:sp>
      <p:sp>
        <p:nvSpPr>
          <p:cNvPr id="25" name="Line 25">
            <a:extLst>
              <a:ext uri="{FF2B5EF4-FFF2-40B4-BE49-F238E27FC236}">
                <a16:creationId xmlns:a16="http://schemas.microsoft.com/office/drawing/2014/main" id="{40FCFBBD-B325-4E0D-B050-029626C31286}"/>
              </a:ext>
            </a:extLst>
          </p:cNvPr>
          <p:cNvSpPr>
            <a:spLocks noChangeAspect="1" noChangeShapeType="1"/>
          </p:cNvSpPr>
          <p:nvPr/>
        </p:nvSpPr>
        <p:spPr bwMode="auto">
          <a:xfrm>
            <a:off x="6664324" y="5230391"/>
            <a:ext cx="0" cy="52705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05066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9545A-B2E1-4CC1-A760-320B61F6C64D}"/>
              </a:ext>
            </a:extLst>
          </p:cNvPr>
          <p:cNvSpPr>
            <a:spLocks noGrp="1"/>
          </p:cNvSpPr>
          <p:nvPr>
            <p:ph type="title"/>
          </p:nvPr>
        </p:nvSpPr>
        <p:spPr>
          <a:xfrm>
            <a:off x="157115" y="384751"/>
            <a:ext cx="7592093" cy="762000"/>
          </a:xfrm>
        </p:spPr>
        <p:txBody>
          <a:bodyPr>
            <a:normAutofit/>
          </a:bodyPr>
          <a:lstStyle/>
          <a:p>
            <a:r>
              <a:rPr lang="zh-CN" altLang="en-US" dirty="0"/>
              <a:t>内存器读操作</a:t>
            </a:r>
          </a:p>
        </p:txBody>
      </p:sp>
      <p:sp>
        <p:nvSpPr>
          <p:cNvPr id="3" name="内容占位符 2">
            <a:extLst>
              <a:ext uri="{FF2B5EF4-FFF2-40B4-BE49-F238E27FC236}">
                <a16:creationId xmlns:a16="http://schemas.microsoft.com/office/drawing/2014/main" id="{81492180-D6DF-40FA-926A-52216B5674FD}"/>
              </a:ext>
            </a:extLst>
          </p:cNvPr>
          <p:cNvSpPr>
            <a:spLocks noGrp="1"/>
          </p:cNvSpPr>
          <p:nvPr>
            <p:ph idx="1"/>
          </p:nvPr>
        </p:nvSpPr>
        <p:spPr/>
        <p:txBody>
          <a:bodyPr/>
          <a:lstStyle/>
          <a:p>
            <a:r>
              <a:rPr lang="en-US" altLang="zh-CN" dirty="0" err="1"/>
              <a:t>Movq</a:t>
            </a:r>
            <a:r>
              <a:rPr lang="en-US" altLang="zh-CN" dirty="0"/>
              <a:t> A, %</a:t>
            </a:r>
            <a:r>
              <a:rPr lang="en-US" altLang="zh-CN" dirty="0" err="1"/>
              <a:t>rax</a:t>
            </a:r>
            <a:endParaRPr lang="en-US" altLang="zh-CN" dirty="0"/>
          </a:p>
          <a:p>
            <a:r>
              <a:rPr lang="zh-CN" altLang="en-US" dirty="0"/>
              <a:t>读事务的三个操作步骤：</a:t>
            </a:r>
            <a:endParaRPr lang="en-US" altLang="zh-CN" dirty="0"/>
          </a:p>
          <a:p>
            <a:pPr lvl="1"/>
            <a:r>
              <a:rPr lang="en-US" altLang="zh-CN" dirty="0"/>
              <a:t>CPU</a:t>
            </a:r>
            <a:r>
              <a:rPr lang="zh-CN" altLang="en-US" dirty="0"/>
              <a:t>将地址</a:t>
            </a:r>
            <a:r>
              <a:rPr lang="en-US" altLang="zh-CN" dirty="0"/>
              <a:t>A</a:t>
            </a:r>
            <a:r>
              <a:rPr lang="zh-CN" altLang="en-US" dirty="0"/>
              <a:t>放到系统总线上</a:t>
            </a:r>
          </a:p>
        </p:txBody>
      </p:sp>
      <p:sp>
        <p:nvSpPr>
          <p:cNvPr id="5" name="Rectangle 4">
            <a:extLst>
              <a:ext uri="{FF2B5EF4-FFF2-40B4-BE49-F238E27FC236}">
                <a16:creationId xmlns:a16="http://schemas.microsoft.com/office/drawing/2014/main" id="{59C25D5C-6EAA-4749-8E78-A0377C644F60}"/>
              </a:ext>
            </a:extLst>
          </p:cNvPr>
          <p:cNvSpPr>
            <a:spLocks noChangeArrowheads="1"/>
          </p:cNvSpPr>
          <p:nvPr/>
        </p:nvSpPr>
        <p:spPr bwMode="auto">
          <a:xfrm>
            <a:off x="6839571" y="4230516"/>
            <a:ext cx="909637" cy="9144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6" name="AutoShape 5">
            <a:extLst>
              <a:ext uri="{FF2B5EF4-FFF2-40B4-BE49-F238E27FC236}">
                <a16:creationId xmlns:a16="http://schemas.microsoft.com/office/drawing/2014/main" id="{4C8048F3-67E4-45E0-9B60-4064220AB3F2}"/>
              </a:ext>
            </a:extLst>
          </p:cNvPr>
          <p:cNvSpPr>
            <a:spLocks noChangeArrowheads="1"/>
          </p:cNvSpPr>
          <p:nvPr/>
        </p:nvSpPr>
        <p:spPr bwMode="auto">
          <a:xfrm>
            <a:off x="5315571" y="4421016"/>
            <a:ext cx="1492250" cy="533400"/>
          </a:xfrm>
          <a:prstGeom prst="leftRightArrow">
            <a:avLst>
              <a:gd name="adj1" fmla="val 50000"/>
              <a:gd name="adj2" fmla="val 55952"/>
            </a:avLst>
          </a:prstGeom>
          <a:solidFill>
            <a:srgbClr val="F7F5CD"/>
          </a:solid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7" name="Rectangle 6">
            <a:extLst>
              <a:ext uri="{FF2B5EF4-FFF2-40B4-BE49-F238E27FC236}">
                <a16:creationId xmlns:a16="http://schemas.microsoft.com/office/drawing/2014/main" id="{C3D0C695-2259-40DE-BFC7-06F3170FC6F9}"/>
              </a:ext>
            </a:extLst>
          </p:cNvPr>
          <p:cNvSpPr>
            <a:spLocks noChangeArrowheads="1"/>
          </p:cNvSpPr>
          <p:nvPr/>
        </p:nvSpPr>
        <p:spPr bwMode="auto">
          <a:xfrm>
            <a:off x="4401171" y="4398791"/>
            <a:ext cx="909637" cy="57785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 </a:t>
            </a:r>
          </a:p>
          <a:p>
            <a:pPr>
              <a:lnSpc>
                <a:spcPct val="100000"/>
              </a:lnSpc>
            </a:pPr>
            <a:endParaRPr lang="en-US" sz="1600"/>
          </a:p>
        </p:txBody>
      </p:sp>
      <p:sp>
        <p:nvSpPr>
          <p:cNvPr id="8" name="AutoShape 7">
            <a:extLst>
              <a:ext uri="{FF2B5EF4-FFF2-40B4-BE49-F238E27FC236}">
                <a16:creationId xmlns:a16="http://schemas.microsoft.com/office/drawing/2014/main" id="{0D7E234D-F2FA-4FCC-A84D-0ED94D5A061E}"/>
              </a:ext>
            </a:extLst>
          </p:cNvPr>
          <p:cNvSpPr>
            <a:spLocks noChangeArrowheads="1"/>
          </p:cNvSpPr>
          <p:nvPr/>
        </p:nvSpPr>
        <p:spPr bwMode="auto">
          <a:xfrm>
            <a:off x="2943846" y="4421016"/>
            <a:ext cx="1452562" cy="533400"/>
          </a:xfrm>
          <a:prstGeom prst="leftRightArrow">
            <a:avLst>
              <a:gd name="adj1" fmla="val 50000"/>
              <a:gd name="adj2" fmla="val 54464"/>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 name="Rectangle 8">
            <a:extLst>
              <a:ext uri="{FF2B5EF4-FFF2-40B4-BE49-F238E27FC236}">
                <a16:creationId xmlns:a16="http://schemas.microsoft.com/office/drawing/2014/main" id="{4E614854-7276-481D-9998-B2F656200A86}"/>
              </a:ext>
            </a:extLst>
          </p:cNvPr>
          <p:cNvSpPr>
            <a:spLocks noChangeArrowheads="1"/>
          </p:cNvSpPr>
          <p:nvPr/>
        </p:nvSpPr>
        <p:spPr bwMode="auto">
          <a:xfrm>
            <a:off x="1959596" y="30875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0" name="Rectangle 9">
            <a:extLst>
              <a:ext uri="{FF2B5EF4-FFF2-40B4-BE49-F238E27FC236}">
                <a16:creationId xmlns:a16="http://schemas.microsoft.com/office/drawing/2014/main" id="{E0ED8D9A-8E5E-40DB-AF26-9DE23A75988B}"/>
              </a:ext>
            </a:extLst>
          </p:cNvPr>
          <p:cNvSpPr>
            <a:spLocks noChangeArrowheads="1"/>
          </p:cNvSpPr>
          <p:nvPr/>
        </p:nvSpPr>
        <p:spPr bwMode="auto">
          <a:xfrm>
            <a:off x="1959596" y="32399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1" name="Rectangle 10">
            <a:extLst>
              <a:ext uri="{FF2B5EF4-FFF2-40B4-BE49-F238E27FC236}">
                <a16:creationId xmlns:a16="http://schemas.microsoft.com/office/drawing/2014/main" id="{87C6DEF5-57B4-4C65-AEBF-593EF4A959A6}"/>
              </a:ext>
            </a:extLst>
          </p:cNvPr>
          <p:cNvSpPr>
            <a:spLocks noChangeArrowheads="1"/>
          </p:cNvSpPr>
          <p:nvPr/>
        </p:nvSpPr>
        <p:spPr bwMode="auto">
          <a:xfrm>
            <a:off x="1959596" y="33923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2" name="Rectangle 11">
            <a:extLst>
              <a:ext uri="{FF2B5EF4-FFF2-40B4-BE49-F238E27FC236}">
                <a16:creationId xmlns:a16="http://schemas.microsoft.com/office/drawing/2014/main" id="{3ED0B9BD-CB55-4B6F-9EE0-9DC6E364A4D3}"/>
              </a:ext>
            </a:extLst>
          </p:cNvPr>
          <p:cNvSpPr>
            <a:spLocks noChangeArrowheads="1"/>
          </p:cNvSpPr>
          <p:nvPr/>
        </p:nvSpPr>
        <p:spPr bwMode="auto">
          <a:xfrm>
            <a:off x="1959596" y="35447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3" name="Rectangle 12">
            <a:extLst>
              <a:ext uri="{FF2B5EF4-FFF2-40B4-BE49-F238E27FC236}">
                <a16:creationId xmlns:a16="http://schemas.microsoft.com/office/drawing/2014/main" id="{53EF77A7-66BB-4A4C-9C1B-AB0C8A9C97D2}"/>
              </a:ext>
            </a:extLst>
          </p:cNvPr>
          <p:cNvSpPr>
            <a:spLocks noChangeArrowheads="1"/>
          </p:cNvSpPr>
          <p:nvPr/>
        </p:nvSpPr>
        <p:spPr bwMode="auto">
          <a:xfrm>
            <a:off x="1959596" y="36971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4" name="AutoShape 13">
            <a:extLst>
              <a:ext uri="{FF2B5EF4-FFF2-40B4-BE49-F238E27FC236}">
                <a16:creationId xmlns:a16="http://schemas.microsoft.com/office/drawing/2014/main" id="{EDF7E296-A604-4C6B-89DB-0E5E450D051C}"/>
              </a:ext>
            </a:extLst>
          </p:cNvPr>
          <p:cNvSpPr>
            <a:spLocks noChangeArrowheads="1"/>
          </p:cNvSpPr>
          <p:nvPr/>
        </p:nvSpPr>
        <p:spPr bwMode="auto">
          <a:xfrm>
            <a:off x="2732708" y="3087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5" name="AutoShape 14">
            <a:extLst>
              <a:ext uri="{FF2B5EF4-FFF2-40B4-BE49-F238E27FC236}">
                <a16:creationId xmlns:a16="http://schemas.microsoft.com/office/drawing/2014/main" id="{DC95BA6F-C251-488D-B38D-3E9AA565EC73}"/>
              </a:ext>
            </a:extLst>
          </p:cNvPr>
          <p:cNvSpPr>
            <a:spLocks noChangeArrowheads="1"/>
          </p:cNvSpPr>
          <p:nvPr/>
        </p:nvSpPr>
        <p:spPr bwMode="auto">
          <a:xfrm flipH="1">
            <a:off x="2643808" y="3468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6" name="Rectangle 15">
            <a:extLst>
              <a:ext uri="{FF2B5EF4-FFF2-40B4-BE49-F238E27FC236}">
                <a16:creationId xmlns:a16="http://schemas.microsoft.com/office/drawing/2014/main" id="{3CC71B45-BE9A-44BA-845F-2ECFEBA393E8}"/>
              </a:ext>
            </a:extLst>
          </p:cNvPr>
          <p:cNvSpPr>
            <a:spLocks noChangeArrowheads="1"/>
          </p:cNvSpPr>
          <p:nvPr/>
        </p:nvSpPr>
        <p:spPr bwMode="auto">
          <a:xfrm>
            <a:off x="3177208" y="2935116"/>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ALU</a:t>
            </a:r>
          </a:p>
        </p:txBody>
      </p:sp>
      <p:sp>
        <p:nvSpPr>
          <p:cNvPr id="17" name="Text Box 16">
            <a:extLst>
              <a:ext uri="{FF2B5EF4-FFF2-40B4-BE49-F238E27FC236}">
                <a16:creationId xmlns:a16="http://schemas.microsoft.com/office/drawing/2014/main" id="{045337D0-0F5F-4DA4-94E3-6F1509A83F34}"/>
              </a:ext>
            </a:extLst>
          </p:cNvPr>
          <p:cNvSpPr txBox="1">
            <a:spLocks noChangeArrowheads="1"/>
          </p:cNvSpPr>
          <p:nvPr/>
        </p:nvSpPr>
        <p:spPr bwMode="auto">
          <a:xfrm>
            <a:off x="1748458" y="2765839"/>
            <a:ext cx="1147770"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Register file</a:t>
            </a:r>
          </a:p>
        </p:txBody>
      </p:sp>
      <p:sp>
        <p:nvSpPr>
          <p:cNvPr id="18" name="AutoShape 17">
            <a:extLst>
              <a:ext uri="{FF2B5EF4-FFF2-40B4-BE49-F238E27FC236}">
                <a16:creationId xmlns:a16="http://schemas.microsoft.com/office/drawing/2014/main" id="{77A48333-5CD5-4F24-B5EE-2F82F17E01A6}"/>
              </a:ext>
            </a:extLst>
          </p:cNvPr>
          <p:cNvSpPr>
            <a:spLocks noChangeArrowheads="1"/>
          </p:cNvSpPr>
          <p:nvPr/>
        </p:nvSpPr>
        <p:spPr bwMode="auto">
          <a:xfrm>
            <a:off x="2034208" y="3925716"/>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9" name="Line 18">
            <a:extLst>
              <a:ext uri="{FF2B5EF4-FFF2-40B4-BE49-F238E27FC236}">
                <a16:creationId xmlns:a16="http://schemas.microsoft.com/office/drawing/2014/main" id="{C25F101E-BBEA-4130-8B04-F83C2D2D3310}"/>
              </a:ext>
            </a:extLst>
          </p:cNvPr>
          <p:cNvSpPr>
            <a:spLocks noChangeShapeType="1"/>
          </p:cNvSpPr>
          <p:nvPr/>
        </p:nvSpPr>
        <p:spPr bwMode="auto">
          <a:xfrm>
            <a:off x="2845421" y="4687716"/>
            <a:ext cx="3962400" cy="0"/>
          </a:xfrm>
          <a:prstGeom prst="line">
            <a:avLst/>
          </a:prstGeom>
          <a:ln w="76200">
            <a:headEnd/>
            <a:tailEnd type="triangle" w="med" len="med"/>
          </a:ln>
        </p:spPr>
        <p:style>
          <a:lnRef idx="3">
            <a:schemeClr val="accent2"/>
          </a:lnRef>
          <a:fillRef idx="0">
            <a:schemeClr val="accent2"/>
          </a:fillRef>
          <a:effectRef idx="2">
            <a:schemeClr val="accent2"/>
          </a:effectRef>
          <a:fontRef idx="minor">
            <a:schemeClr val="tx1"/>
          </a:fontRef>
        </p:style>
        <p:txBody>
          <a:bodyPr wrap="none" anchor="ctr">
            <a:prstTxWarp prst="textNoShape">
              <a:avLst/>
            </a:prstTxWarp>
          </a:bodyPr>
          <a:lstStyle/>
          <a:p>
            <a:endParaRPr lang="en-US"/>
          </a:p>
        </p:txBody>
      </p:sp>
      <p:sp>
        <p:nvSpPr>
          <p:cNvPr id="20" name="Rectangle 19">
            <a:extLst>
              <a:ext uri="{FF2B5EF4-FFF2-40B4-BE49-F238E27FC236}">
                <a16:creationId xmlns:a16="http://schemas.microsoft.com/office/drawing/2014/main" id="{265E099C-B388-4E96-A18E-66094F566EAB}"/>
              </a:ext>
            </a:extLst>
          </p:cNvPr>
          <p:cNvSpPr>
            <a:spLocks noChangeArrowheads="1"/>
          </p:cNvSpPr>
          <p:nvPr/>
        </p:nvSpPr>
        <p:spPr bwMode="auto">
          <a:xfrm>
            <a:off x="1043608" y="4398791"/>
            <a:ext cx="1873250" cy="57785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Bus interface</a:t>
            </a:r>
          </a:p>
        </p:txBody>
      </p:sp>
      <p:sp>
        <p:nvSpPr>
          <p:cNvPr id="21" name="Text Box 20">
            <a:extLst>
              <a:ext uri="{FF2B5EF4-FFF2-40B4-BE49-F238E27FC236}">
                <a16:creationId xmlns:a16="http://schemas.microsoft.com/office/drawing/2014/main" id="{0F2CB684-6AAB-42F5-AE7D-526C69A761C3}"/>
              </a:ext>
            </a:extLst>
          </p:cNvPr>
          <p:cNvSpPr txBox="1">
            <a:spLocks noChangeArrowheads="1"/>
          </p:cNvSpPr>
          <p:nvPr/>
        </p:nvSpPr>
        <p:spPr bwMode="auto">
          <a:xfrm>
            <a:off x="5829227" y="4229514"/>
            <a:ext cx="33793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i="1" dirty="0"/>
              <a:t>A</a:t>
            </a:r>
          </a:p>
        </p:txBody>
      </p:sp>
      <p:sp>
        <p:nvSpPr>
          <p:cNvPr id="22" name="Text Box 21">
            <a:extLst>
              <a:ext uri="{FF2B5EF4-FFF2-40B4-BE49-F238E27FC236}">
                <a16:creationId xmlns:a16="http://schemas.microsoft.com/office/drawing/2014/main" id="{A4E0D362-85DE-4078-BC73-6F7F364E1369}"/>
              </a:ext>
            </a:extLst>
          </p:cNvPr>
          <p:cNvSpPr txBox="1">
            <a:spLocks noChangeArrowheads="1"/>
          </p:cNvSpPr>
          <p:nvPr/>
        </p:nvSpPr>
        <p:spPr bwMode="auto">
          <a:xfrm>
            <a:off x="7746033" y="4108279"/>
            <a:ext cx="296863"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0</a:t>
            </a:r>
          </a:p>
        </p:txBody>
      </p:sp>
      <p:sp>
        <p:nvSpPr>
          <p:cNvPr id="23" name="Text Box 22">
            <a:extLst>
              <a:ext uri="{FF2B5EF4-FFF2-40B4-BE49-F238E27FC236}">
                <a16:creationId xmlns:a16="http://schemas.microsoft.com/office/drawing/2014/main" id="{9DD83F4D-5A4A-4FAD-ACC6-82DBF96412DD}"/>
              </a:ext>
            </a:extLst>
          </p:cNvPr>
          <p:cNvSpPr txBox="1">
            <a:spLocks noChangeArrowheads="1"/>
          </p:cNvSpPr>
          <p:nvPr/>
        </p:nvSpPr>
        <p:spPr bwMode="auto">
          <a:xfrm>
            <a:off x="7730158" y="4611516"/>
            <a:ext cx="330200"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A</a:t>
            </a:r>
          </a:p>
        </p:txBody>
      </p:sp>
      <p:sp>
        <p:nvSpPr>
          <p:cNvPr id="24" name="Rectangle 23">
            <a:extLst>
              <a:ext uri="{FF2B5EF4-FFF2-40B4-BE49-F238E27FC236}">
                <a16:creationId xmlns:a16="http://schemas.microsoft.com/office/drawing/2014/main" id="{C994B078-972F-4C5A-B816-74C6478FADE4}"/>
              </a:ext>
            </a:extLst>
          </p:cNvPr>
          <p:cNvSpPr>
            <a:spLocks noChangeArrowheads="1"/>
          </p:cNvSpPr>
          <p:nvPr/>
        </p:nvSpPr>
        <p:spPr bwMode="auto">
          <a:xfrm>
            <a:off x="6834808" y="4703591"/>
            <a:ext cx="914400" cy="152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400"/>
              <a:t>x</a:t>
            </a:r>
            <a:endParaRPr lang="en-US" sz="1400" dirty="0"/>
          </a:p>
        </p:txBody>
      </p:sp>
      <p:sp>
        <p:nvSpPr>
          <p:cNvPr id="25" name="Text Box 24">
            <a:extLst>
              <a:ext uri="{FF2B5EF4-FFF2-40B4-BE49-F238E27FC236}">
                <a16:creationId xmlns:a16="http://schemas.microsoft.com/office/drawing/2014/main" id="{6E055C85-F6CC-45E3-B2A8-AA5B20941060}"/>
              </a:ext>
            </a:extLst>
          </p:cNvPr>
          <p:cNvSpPr txBox="1">
            <a:spLocks noChangeArrowheads="1"/>
          </p:cNvSpPr>
          <p:nvPr/>
        </p:nvSpPr>
        <p:spPr bwMode="auto">
          <a:xfrm>
            <a:off x="6625258" y="3892964"/>
            <a:ext cx="126929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Main memory</a:t>
            </a:r>
          </a:p>
        </p:txBody>
      </p:sp>
      <p:sp>
        <p:nvSpPr>
          <p:cNvPr id="26" name="Text Box 25">
            <a:extLst>
              <a:ext uri="{FF2B5EF4-FFF2-40B4-BE49-F238E27FC236}">
                <a16:creationId xmlns:a16="http://schemas.microsoft.com/office/drawing/2014/main" id="{C4DC3323-1B66-4CD2-9B47-02059C21A781}"/>
              </a:ext>
            </a:extLst>
          </p:cNvPr>
          <p:cNvSpPr txBox="1">
            <a:spLocks noChangeArrowheads="1"/>
          </p:cNvSpPr>
          <p:nvPr/>
        </p:nvSpPr>
        <p:spPr bwMode="auto">
          <a:xfrm>
            <a:off x="4374096" y="4121564"/>
            <a:ext cx="970137"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I/O bridge</a:t>
            </a:r>
          </a:p>
        </p:txBody>
      </p:sp>
      <p:sp>
        <p:nvSpPr>
          <p:cNvPr id="27" name="Text Box 26">
            <a:extLst>
              <a:ext uri="{FF2B5EF4-FFF2-40B4-BE49-F238E27FC236}">
                <a16:creationId xmlns:a16="http://schemas.microsoft.com/office/drawing/2014/main" id="{7D5C1614-97DB-4DD5-8DBA-6BE8194230F7}"/>
              </a:ext>
            </a:extLst>
          </p:cNvPr>
          <p:cNvSpPr txBox="1">
            <a:spLocks noChangeArrowheads="1"/>
          </p:cNvSpPr>
          <p:nvPr/>
        </p:nvSpPr>
        <p:spPr bwMode="auto">
          <a:xfrm>
            <a:off x="1319317" y="3419889"/>
            <a:ext cx="5868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a:t>%rax</a:t>
            </a:r>
            <a:endParaRPr lang="en-US" sz="1600" dirty="0"/>
          </a:p>
        </p:txBody>
      </p:sp>
      <p:sp>
        <p:nvSpPr>
          <p:cNvPr id="28" name="Text Box 28">
            <a:extLst>
              <a:ext uri="{FF2B5EF4-FFF2-40B4-BE49-F238E27FC236}">
                <a16:creationId xmlns:a16="http://schemas.microsoft.com/office/drawing/2014/main" id="{904D91D4-6636-42EE-BFB2-85AEEBFA70C2}"/>
              </a:ext>
            </a:extLst>
          </p:cNvPr>
          <p:cNvSpPr txBox="1">
            <a:spLocks noChangeArrowheads="1"/>
          </p:cNvSpPr>
          <p:nvPr/>
        </p:nvSpPr>
        <p:spPr bwMode="auto">
          <a:xfrm>
            <a:off x="4701208" y="2858916"/>
            <a:ext cx="2984811" cy="584776"/>
          </a:xfrm>
          <a:prstGeom prst="rect">
            <a:avLst/>
          </a:prstGeom>
          <a:noFill/>
          <a:ln w="25400">
            <a:noFill/>
            <a:miter lim="800000"/>
            <a:headEnd/>
            <a:tailEnd/>
          </a:ln>
          <a:effectLst/>
        </p:spPr>
        <p:txBody>
          <a:bodyPr wrap="none">
            <a:prstTxWarp prst="textNoShape">
              <a:avLst/>
            </a:prstTxWarp>
            <a:spAutoFit/>
          </a:bodyPr>
          <a:lstStyle/>
          <a:p>
            <a:pPr algn="l">
              <a:lnSpc>
                <a:spcPct val="100000"/>
              </a:lnSpc>
            </a:pPr>
            <a:r>
              <a:rPr lang="en-US" sz="1600" dirty="0">
                <a:solidFill>
                  <a:srgbClr val="FF0000"/>
                </a:solidFill>
              </a:rPr>
              <a:t>Load operation</a:t>
            </a:r>
            <a:r>
              <a:rPr lang="en-US" sz="1600" dirty="0"/>
              <a:t>:</a:t>
            </a:r>
            <a:r>
              <a:rPr lang="en-US" sz="1600" dirty="0">
                <a:latin typeface="Times" charset="0"/>
              </a:rPr>
              <a:t> </a:t>
            </a:r>
            <a:r>
              <a:rPr lang="en-US" sz="1600" dirty="0" err="1">
                <a:latin typeface="Courier New" charset="0"/>
              </a:rPr>
              <a:t>movq</a:t>
            </a:r>
            <a:r>
              <a:rPr lang="en-US" sz="1600" dirty="0">
                <a:latin typeface="Courier New" charset="0"/>
              </a:rPr>
              <a:t> A, </a:t>
            </a:r>
            <a:r>
              <a:rPr lang="en-US" sz="1600">
                <a:latin typeface="Courier New" charset="0"/>
              </a:rPr>
              <a:t>%rax</a:t>
            </a:r>
            <a:endParaRPr lang="en-US" sz="1600" dirty="0">
              <a:latin typeface="Times" charset="0"/>
            </a:endParaRPr>
          </a:p>
          <a:p>
            <a:pPr algn="l">
              <a:lnSpc>
                <a:spcPct val="100000"/>
              </a:lnSpc>
            </a:pPr>
            <a:endParaRPr lang="en-US" sz="1600" dirty="0"/>
          </a:p>
        </p:txBody>
      </p:sp>
    </p:spTree>
    <p:extLst>
      <p:ext uri="{BB962C8B-B14F-4D97-AF65-F5344CB8AC3E}">
        <p14:creationId xmlns:p14="http://schemas.microsoft.com/office/powerpoint/2010/main" val="425638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9545A-B2E1-4CC1-A760-320B61F6C64D}"/>
              </a:ext>
            </a:extLst>
          </p:cNvPr>
          <p:cNvSpPr>
            <a:spLocks noGrp="1"/>
          </p:cNvSpPr>
          <p:nvPr>
            <p:ph type="title"/>
          </p:nvPr>
        </p:nvSpPr>
        <p:spPr>
          <a:xfrm>
            <a:off x="309" y="242173"/>
            <a:ext cx="7592093" cy="762000"/>
          </a:xfrm>
        </p:spPr>
        <p:txBody>
          <a:bodyPr>
            <a:normAutofit/>
          </a:bodyPr>
          <a:lstStyle/>
          <a:p>
            <a:r>
              <a:rPr lang="zh-CN" altLang="en-US" dirty="0"/>
              <a:t>内存器读操作</a:t>
            </a:r>
          </a:p>
        </p:txBody>
      </p:sp>
      <p:sp>
        <p:nvSpPr>
          <p:cNvPr id="3" name="内容占位符 2">
            <a:extLst>
              <a:ext uri="{FF2B5EF4-FFF2-40B4-BE49-F238E27FC236}">
                <a16:creationId xmlns:a16="http://schemas.microsoft.com/office/drawing/2014/main" id="{81492180-D6DF-40FA-926A-52216B5674FD}"/>
              </a:ext>
            </a:extLst>
          </p:cNvPr>
          <p:cNvSpPr>
            <a:spLocks noGrp="1"/>
          </p:cNvSpPr>
          <p:nvPr>
            <p:ph idx="1"/>
          </p:nvPr>
        </p:nvSpPr>
        <p:spPr>
          <a:xfrm>
            <a:off x="401057" y="1004173"/>
            <a:ext cx="7896225" cy="4972050"/>
          </a:xfrm>
        </p:spPr>
        <p:txBody>
          <a:bodyPr/>
          <a:lstStyle/>
          <a:p>
            <a:r>
              <a:rPr lang="en-US" altLang="zh-CN" dirty="0" err="1"/>
              <a:t>Movq</a:t>
            </a:r>
            <a:r>
              <a:rPr lang="en-US" altLang="zh-CN" dirty="0"/>
              <a:t> A, %</a:t>
            </a:r>
            <a:r>
              <a:rPr lang="en-US" altLang="zh-CN" dirty="0" err="1"/>
              <a:t>rax</a:t>
            </a:r>
            <a:endParaRPr lang="en-US" altLang="zh-CN" dirty="0"/>
          </a:p>
          <a:p>
            <a:r>
              <a:rPr lang="zh-CN" altLang="en-US" dirty="0"/>
              <a:t>读事务的三个操作步骤：</a:t>
            </a:r>
            <a:endParaRPr lang="en-US" altLang="zh-CN" dirty="0"/>
          </a:p>
          <a:p>
            <a:pPr lvl="1"/>
            <a:r>
              <a:rPr lang="en-US" altLang="zh-CN" dirty="0"/>
              <a:t>CPU</a:t>
            </a:r>
            <a:r>
              <a:rPr lang="zh-CN" altLang="en-US" dirty="0"/>
              <a:t>将地址</a:t>
            </a:r>
            <a:r>
              <a:rPr lang="en-US" altLang="zh-CN" dirty="0"/>
              <a:t>A</a:t>
            </a:r>
            <a:r>
              <a:rPr lang="zh-CN" altLang="en-US" dirty="0"/>
              <a:t>放到系统总线上</a:t>
            </a:r>
            <a:endParaRPr lang="en-US" altLang="zh-CN" dirty="0"/>
          </a:p>
          <a:p>
            <a:pPr lvl="1"/>
            <a:r>
              <a:rPr lang="zh-CN" altLang="en-US" dirty="0"/>
              <a:t>主存从内存总线读地址</a:t>
            </a:r>
            <a:r>
              <a:rPr lang="en-US" altLang="zh-CN" dirty="0"/>
              <a:t>A</a:t>
            </a:r>
            <a:r>
              <a:rPr lang="zh-CN" altLang="en-US" dirty="0"/>
              <a:t>，从</a:t>
            </a:r>
            <a:r>
              <a:rPr lang="en-US" altLang="zh-CN" dirty="0"/>
              <a:t>DRAM</a:t>
            </a:r>
            <a:r>
              <a:rPr lang="zh-CN" altLang="en-US" dirty="0"/>
              <a:t>取出数据，并写到内存总线</a:t>
            </a:r>
          </a:p>
        </p:txBody>
      </p:sp>
      <p:sp>
        <p:nvSpPr>
          <p:cNvPr id="5" name="Rectangle 4">
            <a:extLst>
              <a:ext uri="{FF2B5EF4-FFF2-40B4-BE49-F238E27FC236}">
                <a16:creationId xmlns:a16="http://schemas.microsoft.com/office/drawing/2014/main" id="{59C25D5C-6EAA-4749-8E78-A0377C644F60}"/>
              </a:ext>
            </a:extLst>
          </p:cNvPr>
          <p:cNvSpPr>
            <a:spLocks noChangeArrowheads="1"/>
          </p:cNvSpPr>
          <p:nvPr/>
        </p:nvSpPr>
        <p:spPr bwMode="auto">
          <a:xfrm>
            <a:off x="6839571" y="4230516"/>
            <a:ext cx="909637" cy="9144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6" name="AutoShape 5">
            <a:extLst>
              <a:ext uri="{FF2B5EF4-FFF2-40B4-BE49-F238E27FC236}">
                <a16:creationId xmlns:a16="http://schemas.microsoft.com/office/drawing/2014/main" id="{4C8048F3-67E4-45E0-9B60-4064220AB3F2}"/>
              </a:ext>
            </a:extLst>
          </p:cNvPr>
          <p:cNvSpPr>
            <a:spLocks noChangeArrowheads="1"/>
          </p:cNvSpPr>
          <p:nvPr/>
        </p:nvSpPr>
        <p:spPr bwMode="auto">
          <a:xfrm>
            <a:off x="5315571" y="4421016"/>
            <a:ext cx="1492250" cy="533400"/>
          </a:xfrm>
          <a:prstGeom prst="leftRightArrow">
            <a:avLst>
              <a:gd name="adj1" fmla="val 50000"/>
              <a:gd name="adj2" fmla="val 55952"/>
            </a:avLst>
          </a:prstGeom>
          <a:solidFill>
            <a:srgbClr val="F7F5CD"/>
          </a:solid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7" name="Rectangle 6">
            <a:extLst>
              <a:ext uri="{FF2B5EF4-FFF2-40B4-BE49-F238E27FC236}">
                <a16:creationId xmlns:a16="http://schemas.microsoft.com/office/drawing/2014/main" id="{C3D0C695-2259-40DE-BFC7-06F3170FC6F9}"/>
              </a:ext>
            </a:extLst>
          </p:cNvPr>
          <p:cNvSpPr>
            <a:spLocks noChangeArrowheads="1"/>
          </p:cNvSpPr>
          <p:nvPr/>
        </p:nvSpPr>
        <p:spPr bwMode="auto">
          <a:xfrm>
            <a:off x="4401171" y="4398791"/>
            <a:ext cx="909637" cy="57785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 </a:t>
            </a:r>
          </a:p>
          <a:p>
            <a:pPr>
              <a:lnSpc>
                <a:spcPct val="100000"/>
              </a:lnSpc>
            </a:pPr>
            <a:endParaRPr lang="en-US" sz="1600"/>
          </a:p>
        </p:txBody>
      </p:sp>
      <p:sp>
        <p:nvSpPr>
          <p:cNvPr id="8" name="AutoShape 7">
            <a:extLst>
              <a:ext uri="{FF2B5EF4-FFF2-40B4-BE49-F238E27FC236}">
                <a16:creationId xmlns:a16="http://schemas.microsoft.com/office/drawing/2014/main" id="{0D7E234D-F2FA-4FCC-A84D-0ED94D5A061E}"/>
              </a:ext>
            </a:extLst>
          </p:cNvPr>
          <p:cNvSpPr>
            <a:spLocks noChangeArrowheads="1"/>
          </p:cNvSpPr>
          <p:nvPr/>
        </p:nvSpPr>
        <p:spPr bwMode="auto">
          <a:xfrm>
            <a:off x="2943846" y="4421016"/>
            <a:ext cx="1452562" cy="533400"/>
          </a:xfrm>
          <a:prstGeom prst="leftRightArrow">
            <a:avLst>
              <a:gd name="adj1" fmla="val 50000"/>
              <a:gd name="adj2" fmla="val 54464"/>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 name="Rectangle 8">
            <a:extLst>
              <a:ext uri="{FF2B5EF4-FFF2-40B4-BE49-F238E27FC236}">
                <a16:creationId xmlns:a16="http://schemas.microsoft.com/office/drawing/2014/main" id="{4E614854-7276-481D-9998-B2F656200A86}"/>
              </a:ext>
            </a:extLst>
          </p:cNvPr>
          <p:cNvSpPr>
            <a:spLocks noChangeArrowheads="1"/>
          </p:cNvSpPr>
          <p:nvPr/>
        </p:nvSpPr>
        <p:spPr bwMode="auto">
          <a:xfrm>
            <a:off x="1959596" y="30875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0" name="Rectangle 9">
            <a:extLst>
              <a:ext uri="{FF2B5EF4-FFF2-40B4-BE49-F238E27FC236}">
                <a16:creationId xmlns:a16="http://schemas.microsoft.com/office/drawing/2014/main" id="{E0ED8D9A-8E5E-40DB-AF26-9DE23A75988B}"/>
              </a:ext>
            </a:extLst>
          </p:cNvPr>
          <p:cNvSpPr>
            <a:spLocks noChangeArrowheads="1"/>
          </p:cNvSpPr>
          <p:nvPr/>
        </p:nvSpPr>
        <p:spPr bwMode="auto">
          <a:xfrm>
            <a:off x="1959596" y="32399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1" name="Rectangle 10">
            <a:extLst>
              <a:ext uri="{FF2B5EF4-FFF2-40B4-BE49-F238E27FC236}">
                <a16:creationId xmlns:a16="http://schemas.microsoft.com/office/drawing/2014/main" id="{87C6DEF5-57B4-4C65-AEBF-593EF4A959A6}"/>
              </a:ext>
            </a:extLst>
          </p:cNvPr>
          <p:cNvSpPr>
            <a:spLocks noChangeArrowheads="1"/>
          </p:cNvSpPr>
          <p:nvPr/>
        </p:nvSpPr>
        <p:spPr bwMode="auto">
          <a:xfrm>
            <a:off x="1959596" y="33923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2" name="Rectangle 11">
            <a:extLst>
              <a:ext uri="{FF2B5EF4-FFF2-40B4-BE49-F238E27FC236}">
                <a16:creationId xmlns:a16="http://schemas.microsoft.com/office/drawing/2014/main" id="{3ED0B9BD-CB55-4B6F-9EE0-9DC6E364A4D3}"/>
              </a:ext>
            </a:extLst>
          </p:cNvPr>
          <p:cNvSpPr>
            <a:spLocks noChangeArrowheads="1"/>
          </p:cNvSpPr>
          <p:nvPr/>
        </p:nvSpPr>
        <p:spPr bwMode="auto">
          <a:xfrm>
            <a:off x="1959596" y="35447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3" name="Rectangle 12">
            <a:extLst>
              <a:ext uri="{FF2B5EF4-FFF2-40B4-BE49-F238E27FC236}">
                <a16:creationId xmlns:a16="http://schemas.microsoft.com/office/drawing/2014/main" id="{53EF77A7-66BB-4A4C-9C1B-AB0C8A9C97D2}"/>
              </a:ext>
            </a:extLst>
          </p:cNvPr>
          <p:cNvSpPr>
            <a:spLocks noChangeArrowheads="1"/>
          </p:cNvSpPr>
          <p:nvPr/>
        </p:nvSpPr>
        <p:spPr bwMode="auto">
          <a:xfrm>
            <a:off x="1959596" y="36971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4" name="AutoShape 13">
            <a:extLst>
              <a:ext uri="{FF2B5EF4-FFF2-40B4-BE49-F238E27FC236}">
                <a16:creationId xmlns:a16="http://schemas.microsoft.com/office/drawing/2014/main" id="{EDF7E296-A604-4C6B-89DB-0E5E450D051C}"/>
              </a:ext>
            </a:extLst>
          </p:cNvPr>
          <p:cNvSpPr>
            <a:spLocks noChangeArrowheads="1"/>
          </p:cNvSpPr>
          <p:nvPr/>
        </p:nvSpPr>
        <p:spPr bwMode="auto">
          <a:xfrm>
            <a:off x="2732708" y="3087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5" name="AutoShape 14">
            <a:extLst>
              <a:ext uri="{FF2B5EF4-FFF2-40B4-BE49-F238E27FC236}">
                <a16:creationId xmlns:a16="http://schemas.microsoft.com/office/drawing/2014/main" id="{DC95BA6F-C251-488D-B38D-3E9AA565EC73}"/>
              </a:ext>
            </a:extLst>
          </p:cNvPr>
          <p:cNvSpPr>
            <a:spLocks noChangeArrowheads="1"/>
          </p:cNvSpPr>
          <p:nvPr/>
        </p:nvSpPr>
        <p:spPr bwMode="auto">
          <a:xfrm flipH="1">
            <a:off x="2643808" y="3468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6" name="Rectangle 15">
            <a:extLst>
              <a:ext uri="{FF2B5EF4-FFF2-40B4-BE49-F238E27FC236}">
                <a16:creationId xmlns:a16="http://schemas.microsoft.com/office/drawing/2014/main" id="{3CC71B45-BE9A-44BA-845F-2ECFEBA393E8}"/>
              </a:ext>
            </a:extLst>
          </p:cNvPr>
          <p:cNvSpPr>
            <a:spLocks noChangeArrowheads="1"/>
          </p:cNvSpPr>
          <p:nvPr/>
        </p:nvSpPr>
        <p:spPr bwMode="auto">
          <a:xfrm>
            <a:off x="3177208" y="2935116"/>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ALU</a:t>
            </a:r>
          </a:p>
        </p:txBody>
      </p:sp>
      <p:sp>
        <p:nvSpPr>
          <p:cNvPr id="17" name="Text Box 16">
            <a:extLst>
              <a:ext uri="{FF2B5EF4-FFF2-40B4-BE49-F238E27FC236}">
                <a16:creationId xmlns:a16="http://schemas.microsoft.com/office/drawing/2014/main" id="{045337D0-0F5F-4DA4-94E3-6F1509A83F34}"/>
              </a:ext>
            </a:extLst>
          </p:cNvPr>
          <p:cNvSpPr txBox="1">
            <a:spLocks noChangeArrowheads="1"/>
          </p:cNvSpPr>
          <p:nvPr/>
        </p:nvSpPr>
        <p:spPr bwMode="auto">
          <a:xfrm>
            <a:off x="1748458" y="2765839"/>
            <a:ext cx="1147770"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Register file</a:t>
            </a:r>
          </a:p>
        </p:txBody>
      </p:sp>
      <p:sp>
        <p:nvSpPr>
          <p:cNvPr id="18" name="AutoShape 17">
            <a:extLst>
              <a:ext uri="{FF2B5EF4-FFF2-40B4-BE49-F238E27FC236}">
                <a16:creationId xmlns:a16="http://schemas.microsoft.com/office/drawing/2014/main" id="{77A48333-5CD5-4F24-B5EE-2F82F17E01A6}"/>
              </a:ext>
            </a:extLst>
          </p:cNvPr>
          <p:cNvSpPr>
            <a:spLocks noChangeArrowheads="1"/>
          </p:cNvSpPr>
          <p:nvPr/>
        </p:nvSpPr>
        <p:spPr bwMode="auto">
          <a:xfrm>
            <a:off x="2034208" y="3925716"/>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9" name="Line 18">
            <a:extLst>
              <a:ext uri="{FF2B5EF4-FFF2-40B4-BE49-F238E27FC236}">
                <a16:creationId xmlns:a16="http://schemas.microsoft.com/office/drawing/2014/main" id="{C25F101E-BBEA-4130-8B04-F83C2D2D3310}"/>
              </a:ext>
            </a:extLst>
          </p:cNvPr>
          <p:cNvSpPr>
            <a:spLocks noChangeShapeType="1"/>
          </p:cNvSpPr>
          <p:nvPr/>
        </p:nvSpPr>
        <p:spPr bwMode="auto">
          <a:xfrm flipH="1">
            <a:off x="2916857" y="4687715"/>
            <a:ext cx="3890963" cy="15875"/>
          </a:xfrm>
          <a:prstGeom prst="line">
            <a:avLst/>
          </a:prstGeom>
          <a:ln w="76200">
            <a:headEnd/>
            <a:tailEnd type="triangle" w="med" len="med"/>
          </a:ln>
        </p:spPr>
        <p:style>
          <a:lnRef idx="3">
            <a:schemeClr val="accent2"/>
          </a:lnRef>
          <a:fillRef idx="0">
            <a:schemeClr val="accent2"/>
          </a:fillRef>
          <a:effectRef idx="2">
            <a:schemeClr val="accent2"/>
          </a:effectRef>
          <a:fontRef idx="minor">
            <a:schemeClr val="tx1"/>
          </a:fontRef>
        </p:style>
        <p:txBody>
          <a:bodyPr wrap="none" anchor="ctr">
            <a:prstTxWarp prst="textNoShape">
              <a:avLst/>
            </a:prstTxWarp>
          </a:bodyPr>
          <a:lstStyle/>
          <a:p>
            <a:endParaRPr lang="en-US"/>
          </a:p>
        </p:txBody>
      </p:sp>
      <p:sp>
        <p:nvSpPr>
          <p:cNvPr id="20" name="Rectangle 19">
            <a:extLst>
              <a:ext uri="{FF2B5EF4-FFF2-40B4-BE49-F238E27FC236}">
                <a16:creationId xmlns:a16="http://schemas.microsoft.com/office/drawing/2014/main" id="{265E099C-B388-4E96-A18E-66094F566EAB}"/>
              </a:ext>
            </a:extLst>
          </p:cNvPr>
          <p:cNvSpPr>
            <a:spLocks noChangeArrowheads="1"/>
          </p:cNvSpPr>
          <p:nvPr/>
        </p:nvSpPr>
        <p:spPr bwMode="auto">
          <a:xfrm>
            <a:off x="1043608" y="4398791"/>
            <a:ext cx="1873250" cy="57785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Bus interface</a:t>
            </a:r>
          </a:p>
        </p:txBody>
      </p:sp>
      <p:sp>
        <p:nvSpPr>
          <p:cNvPr id="21" name="Text Box 20">
            <a:extLst>
              <a:ext uri="{FF2B5EF4-FFF2-40B4-BE49-F238E27FC236}">
                <a16:creationId xmlns:a16="http://schemas.microsoft.com/office/drawing/2014/main" id="{0F2CB684-6AAB-42F5-AE7D-526C69A761C3}"/>
              </a:ext>
            </a:extLst>
          </p:cNvPr>
          <p:cNvSpPr txBox="1">
            <a:spLocks noChangeArrowheads="1"/>
          </p:cNvSpPr>
          <p:nvPr/>
        </p:nvSpPr>
        <p:spPr bwMode="auto">
          <a:xfrm>
            <a:off x="5861780" y="4229514"/>
            <a:ext cx="272831"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i="1"/>
              <a:t>x</a:t>
            </a:r>
            <a:endParaRPr lang="en-US" sz="1600" i="1" dirty="0"/>
          </a:p>
        </p:txBody>
      </p:sp>
      <p:sp>
        <p:nvSpPr>
          <p:cNvPr id="22" name="Text Box 21">
            <a:extLst>
              <a:ext uri="{FF2B5EF4-FFF2-40B4-BE49-F238E27FC236}">
                <a16:creationId xmlns:a16="http://schemas.microsoft.com/office/drawing/2014/main" id="{A4E0D362-85DE-4078-BC73-6F7F364E1369}"/>
              </a:ext>
            </a:extLst>
          </p:cNvPr>
          <p:cNvSpPr txBox="1">
            <a:spLocks noChangeArrowheads="1"/>
          </p:cNvSpPr>
          <p:nvPr/>
        </p:nvSpPr>
        <p:spPr bwMode="auto">
          <a:xfrm>
            <a:off x="7746033" y="4108279"/>
            <a:ext cx="296863"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0</a:t>
            </a:r>
          </a:p>
        </p:txBody>
      </p:sp>
      <p:sp>
        <p:nvSpPr>
          <p:cNvPr id="23" name="Text Box 22">
            <a:extLst>
              <a:ext uri="{FF2B5EF4-FFF2-40B4-BE49-F238E27FC236}">
                <a16:creationId xmlns:a16="http://schemas.microsoft.com/office/drawing/2014/main" id="{9DD83F4D-5A4A-4FAD-ACC6-82DBF96412DD}"/>
              </a:ext>
            </a:extLst>
          </p:cNvPr>
          <p:cNvSpPr txBox="1">
            <a:spLocks noChangeArrowheads="1"/>
          </p:cNvSpPr>
          <p:nvPr/>
        </p:nvSpPr>
        <p:spPr bwMode="auto">
          <a:xfrm>
            <a:off x="7730158" y="4611516"/>
            <a:ext cx="330200"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A</a:t>
            </a:r>
          </a:p>
        </p:txBody>
      </p:sp>
      <p:sp>
        <p:nvSpPr>
          <p:cNvPr id="24" name="Rectangle 23">
            <a:extLst>
              <a:ext uri="{FF2B5EF4-FFF2-40B4-BE49-F238E27FC236}">
                <a16:creationId xmlns:a16="http://schemas.microsoft.com/office/drawing/2014/main" id="{C994B078-972F-4C5A-B816-74C6478FADE4}"/>
              </a:ext>
            </a:extLst>
          </p:cNvPr>
          <p:cNvSpPr>
            <a:spLocks noChangeArrowheads="1"/>
          </p:cNvSpPr>
          <p:nvPr/>
        </p:nvSpPr>
        <p:spPr bwMode="auto">
          <a:xfrm>
            <a:off x="6834808" y="4703591"/>
            <a:ext cx="914400" cy="152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400"/>
              <a:t>x</a:t>
            </a:r>
            <a:endParaRPr lang="en-US" sz="1400" dirty="0"/>
          </a:p>
        </p:txBody>
      </p:sp>
      <p:sp>
        <p:nvSpPr>
          <p:cNvPr id="25" name="Text Box 24">
            <a:extLst>
              <a:ext uri="{FF2B5EF4-FFF2-40B4-BE49-F238E27FC236}">
                <a16:creationId xmlns:a16="http://schemas.microsoft.com/office/drawing/2014/main" id="{6E055C85-F6CC-45E3-B2A8-AA5B20941060}"/>
              </a:ext>
            </a:extLst>
          </p:cNvPr>
          <p:cNvSpPr txBox="1">
            <a:spLocks noChangeArrowheads="1"/>
          </p:cNvSpPr>
          <p:nvPr/>
        </p:nvSpPr>
        <p:spPr bwMode="auto">
          <a:xfrm>
            <a:off x="6625258" y="3892964"/>
            <a:ext cx="126929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Main memory</a:t>
            </a:r>
          </a:p>
        </p:txBody>
      </p:sp>
      <p:sp>
        <p:nvSpPr>
          <p:cNvPr id="26" name="Text Box 25">
            <a:extLst>
              <a:ext uri="{FF2B5EF4-FFF2-40B4-BE49-F238E27FC236}">
                <a16:creationId xmlns:a16="http://schemas.microsoft.com/office/drawing/2014/main" id="{C4DC3323-1B66-4CD2-9B47-02059C21A781}"/>
              </a:ext>
            </a:extLst>
          </p:cNvPr>
          <p:cNvSpPr txBox="1">
            <a:spLocks noChangeArrowheads="1"/>
          </p:cNvSpPr>
          <p:nvPr/>
        </p:nvSpPr>
        <p:spPr bwMode="auto">
          <a:xfrm>
            <a:off x="4374096" y="4121564"/>
            <a:ext cx="970137"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I/O bridge</a:t>
            </a:r>
          </a:p>
        </p:txBody>
      </p:sp>
      <p:sp>
        <p:nvSpPr>
          <p:cNvPr id="27" name="Text Box 26">
            <a:extLst>
              <a:ext uri="{FF2B5EF4-FFF2-40B4-BE49-F238E27FC236}">
                <a16:creationId xmlns:a16="http://schemas.microsoft.com/office/drawing/2014/main" id="{7D5C1614-97DB-4DD5-8DBA-6BE8194230F7}"/>
              </a:ext>
            </a:extLst>
          </p:cNvPr>
          <p:cNvSpPr txBox="1">
            <a:spLocks noChangeArrowheads="1"/>
          </p:cNvSpPr>
          <p:nvPr/>
        </p:nvSpPr>
        <p:spPr bwMode="auto">
          <a:xfrm>
            <a:off x="1319317" y="3419889"/>
            <a:ext cx="5868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a:t>%rax</a:t>
            </a:r>
            <a:endParaRPr lang="en-US" sz="1600" dirty="0"/>
          </a:p>
        </p:txBody>
      </p:sp>
      <p:sp>
        <p:nvSpPr>
          <p:cNvPr id="28" name="Text Box 28">
            <a:extLst>
              <a:ext uri="{FF2B5EF4-FFF2-40B4-BE49-F238E27FC236}">
                <a16:creationId xmlns:a16="http://schemas.microsoft.com/office/drawing/2014/main" id="{904D91D4-6636-42EE-BFB2-85AEEBFA70C2}"/>
              </a:ext>
            </a:extLst>
          </p:cNvPr>
          <p:cNvSpPr txBox="1">
            <a:spLocks noChangeArrowheads="1"/>
          </p:cNvSpPr>
          <p:nvPr/>
        </p:nvSpPr>
        <p:spPr bwMode="auto">
          <a:xfrm>
            <a:off x="4701208" y="2858916"/>
            <a:ext cx="2984811" cy="584776"/>
          </a:xfrm>
          <a:prstGeom prst="rect">
            <a:avLst/>
          </a:prstGeom>
          <a:noFill/>
          <a:ln w="25400">
            <a:noFill/>
            <a:miter lim="800000"/>
            <a:headEnd/>
            <a:tailEnd/>
          </a:ln>
          <a:effectLst/>
        </p:spPr>
        <p:txBody>
          <a:bodyPr wrap="none">
            <a:prstTxWarp prst="textNoShape">
              <a:avLst/>
            </a:prstTxWarp>
            <a:spAutoFit/>
          </a:bodyPr>
          <a:lstStyle/>
          <a:p>
            <a:pPr algn="l">
              <a:lnSpc>
                <a:spcPct val="100000"/>
              </a:lnSpc>
            </a:pPr>
            <a:r>
              <a:rPr lang="en-US" sz="1600" dirty="0">
                <a:solidFill>
                  <a:srgbClr val="FF0000"/>
                </a:solidFill>
              </a:rPr>
              <a:t>Load operation</a:t>
            </a:r>
            <a:r>
              <a:rPr lang="en-US" sz="1600" dirty="0"/>
              <a:t>:</a:t>
            </a:r>
            <a:r>
              <a:rPr lang="en-US" sz="1600" dirty="0">
                <a:latin typeface="Times" charset="0"/>
              </a:rPr>
              <a:t> </a:t>
            </a:r>
            <a:r>
              <a:rPr lang="en-US" sz="1600" dirty="0" err="1">
                <a:latin typeface="Courier New" charset="0"/>
              </a:rPr>
              <a:t>movq</a:t>
            </a:r>
            <a:r>
              <a:rPr lang="en-US" sz="1600" dirty="0">
                <a:latin typeface="Courier New" charset="0"/>
              </a:rPr>
              <a:t> A, </a:t>
            </a:r>
            <a:r>
              <a:rPr lang="en-US" sz="1600">
                <a:latin typeface="Courier New" charset="0"/>
              </a:rPr>
              <a:t>%rax</a:t>
            </a:r>
            <a:endParaRPr lang="en-US" sz="1600" dirty="0">
              <a:latin typeface="Times" charset="0"/>
            </a:endParaRPr>
          </a:p>
          <a:p>
            <a:pPr algn="l">
              <a:lnSpc>
                <a:spcPct val="100000"/>
              </a:lnSpc>
            </a:pPr>
            <a:endParaRPr lang="en-US" sz="1600" dirty="0"/>
          </a:p>
        </p:txBody>
      </p:sp>
    </p:spTree>
    <p:extLst>
      <p:ext uri="{BB962C8B-B14F-4D97-AF65-F5344CB8AC3E}">
        <p14:creationId xmlns:p14="http://schemas.microsoft.com/office/powerpoint/2010/main" val="266660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9545A-B2E1-4CC1-A760-320B61F6C64D}"/>
              </a:ext>
            </a:extLst>
          </p:cNvPr>
          <p:cNvSpPr>
            <a:spLocks noGrp="1"/>
          </p:cNvSpPr>
          <p:nvPr>
            <p:ph type="title"/>
          </p:nvPr>
        </p:nvSpPr>
        <p:spPr>
          <a:xfrm>
            <a:off x="-54705" y="210308"/>
            <a:ext cx="7592093" cy="762000"/>
          </a:xfrm>
        </p:spPr>
        <p:txBody>
          <a:bodyPr>
            <a:normAutofit/>
          </a:bodyPr>
          <a:lstStyle/>
          <a:p>
            <a:r>
              <a:rPr lang="zh-CN" altLang="en-US" dirty="0"/>
              <a:t>内存器读操作</a:t>
            </a:r>
          </a:p>
        </p:txBody>
      </p:sp>
      <p:sp>
        <p:nvSpPr>
          <p:cNvPr id="3" name="内容占位符 2">
            <a:extLst>
              <a:ext uri="{FF2B5EF4-FFF2-40B4-BE49-F238E27FC236}">
                <a16:creationId xmlns:a16="http://schemas.microsoft.com/office/drawing/2014/main" id="{81492180-D6DF-40FA-926A-52216B5674FD}"/>
              </a:ext>
            </a:extLst>
          </p:cNvPr>
          <p:cNvSpPr>
            <a:spLocks noGrp="1"/>
          </p:cNvSpPr>
          <p:nvPr>
            <p:ph idx="1"/>
          </p:nvPr>
        </p:nvSpPr>
        <p:spPr>
          <a:xfrm>
            <a:off x="204167" y="982491"/>
            <a:ext cx="7896225" cy="4972050"/>
          </a:xfrm>
        </p:spPr>
        <p:txBody>
          <a:bodyPr/>
          <a:lstStyle/>
          <a:p>
            <a:r>
              <a:rPr lang="en-US" altLang="zh-CN" dirty="0" err="1"/>
              <a:t>Movq</a:t>
            </a:r>
            <a:r>
              <a:rPr lang="en-US" altLang="zh-CN" dirty="0"/>
              <a:t> A, %</a:t>
            </a:r>
            <a:r>
              <a:rPr lang="en-US" altLang="zh-CN" dirty="0" err="1"/>
              <a:t>rax</a:t>
            </a:r>
            <a:endParaRPr lang="en-US" altLang="zh-CN" dirty="0"/>
          </a:p>
          <a:p>
            <a:r>
              <a:rPr lang="zh-CN" altLang="en-US" dirty="0"/>
              <a:t>读事务的三个操作步骤：</a:t>
            </a:r>
            <a:endParaRPr lang="en-US" altLang="zh-CN" dirty="0"/>
          </a:p>
          <a:p>
            <a:pPr lvl="1"/>
            <a:r>
              <a:rPr lang="en-US" altLang="zh-CN" dirty="0"/>
              <a:t>CPU</a:t>
            </a:r>
            <a:r>
              <a:rPr lang="zh-CN" altLang="en-US" dirty="0"/>
              <a:t>将地址</a:t>
            </a:r>
            <a:r>
              <a:rPr lang="en-US" altLang="zh-CN" dirty="0"/>
              <a:t>A</a:t>
            </a:r>
            <a:r>
              <a:rPr lang="zh-CN" altLang="en-US" dirty="0"/>
              <a:t>放到系统总线上</a:t>
            </a:r>
            <a:endParaRPr lang="en-US" altLang="zh-CN" dirty="0"/>
          </a:p>
          <a:p>
            <a:pPr lvl="1"/>
            <a:r>
              <a:rPr lang="zh-CN" altLang="en-US" dirty="0"/>
              <a:t>主存从内存总线读地址，从</a:t>
            </a:r>
            <a:r>
              <a:rPr lang="en-US" altLang="zh-CN" dirty="0"/>
              <a:t>DRAM</a:t>
            </a:r>
            <a:r>
              <a:rPr lang="zh-CN" altLang="en-US" dirty="0"/>
              <a:t>取出数据，并写到内存总线</a:t>
            </a:r>
            <a:endParaRPr lang="en-US" altLang="zh-CN" dirty="0"/>
          </a:p>
          <a:p>
            <a:pPr lvl="1"/>
            <a:r>
              <a:rPr lang="en-US" altLang="zh-CN" dirty="0"/>
              <a:t>CPU</a:t>
            </a:r>
            <a:r>
              <a:rPr lang="zh-CN" altLang="en-US" dirty="0"/>
              <a:t>从系统总线上读数据，并复制到寄存器</a:t>
            </a:r>
            <a:r>
              <a:rPr lang="en-US" altLang="zh-CN" dirty="0"/>
              <a:t>%</a:t>
            </a:r>
            <a:r>
              <a:rPr lang="en-US" altLang="zh-CN" dirty="0" err="1"/>
              <a:t>rax</a:t>
            </a:r>
            <a:r>
              <a:rPr lang="zh-CN" altLang="en-US" dirty="0"/>
              <a:t>中</a:t>
            </a:r>
          </a:p>
        </p:txBody>
      </p:sp>
      <p:sp>
        <p:nvSpPr>
          <p:cNvPr id="5" name="Rectangle 4">
            <a:extLst>
              <a:ext uri="{FF2B5EF4-FFF2-40B4-BE49-F238E27FC236}">
                <a16:creationId xmlns:a16="http://schemas.microsoft.com/office/drawing/2014/main" id="{59C25D5C-6EAA-4749-8E78-A0377C644F60}"/>
              </a:ext>
            </a:extLst>
          </p:cNvPr>
          <p:cNvSpPr>
            <a:spLocks noChangeArrowheads="1"/>
          </p:cNvSpPr>
          <p:nvPr/>
        </p:nvSpPr>
        <p:spPr bwMode="auto">
          <a:xfrm>
            <a:off x="6839571" y="4738143"/>
            <a:ext cx="909637" cy="9144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6" name="AutoShape 5">
            <a:extLst>
              <a:ext uri="{FF2B5EF4-FFF2-40B4-BE49-F238E27FC236}">
                <a16:creationId xmlns:a16="http://schemas.microsoft.com/office/drawing/2014/main" id="{4C8048F3-67E4-45E0-9B60-4064220AB3F2}"/>
              </a:ext>
            </a:extLst>
          </p:cNvPr>
          <p:cNvSpPr>
            <a:spLocks noChangeArrowheads="1"/>
          </p:cNvSpPr>
          <p:nvPr/>
        </p:nvSpPr>
        <p:spPr bwMode="auto">
          <a:xfrm>
            <a:off x="5315571" y="4928643"/>
            <a:ext cx="1492250" cy="533400"/>
          </a:xfrm>
          <a:prstGeom prst="leftRightArrow">
            <a:avLst>
              <a:gd name="adj1" fmla="val 50000"/>
              <a:gd name="adj2" fmla="val 55952"/>
            </a:avLst>
          </a:prstGeom>
          <a:solidFill>
            <a:srgbClr val="F7F5CD"/>
          </a:solid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7" name="Rectangle 6">
            <a:extLst>
              <a:ext uri="{FF2B5EF4-FFF2-40B4-BE49-F238E27FC236}">
                <a16:creationId xmlns:a16="http://schemas.microsoft.com/office/drawing/2014/main" id="{C3D0C695-2259-40DE-BFC7-06F3170FC6F9}"/>
              </a:ext>
            </a:extLst>
          </p:cNvPr>
          <p:cNvSpPr>
            <a:spLocks noChangeArrowheads="1"/>
          </p:cNvSpPr>
          <p:nvPr/>
        </p:nvSpPr>
        <p:spPr bwMode="auto">
          <a:xfrm>
            <a:off x="4401171" y="4906418"/>
            <a:ext cx="909637" cy="57785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 </a:t>
            </a:r>
          </a:p>
          <a:p>
            <a:pPr>
              <a:lnSpc>
                <a:spcPct val="100000"/>
              </a:lnSpc>
            </a:pPr>
            <a:endParaRPr lang="en-US" sz="1600"/>
          </a:p>
        </p:txBody>
      </p:sp>
      <p:sp>
        <p:nvSpPr>
          <p:cNvPr id="8" name="AutoShape 7">
            <a:extLst>
              <a:ext uri="{FF2B5EF4-FFF2-40B4-BE49-F238E27FC236}">
                <a16:creationId xmlns:a16="http://schemas.microsoft.com/office/drawing/2014/main" id="{0D7E234D-F2FA-4FCC-A84D-0ED94D5A061E}"/>
              </a:ext>
            </a:extLst>
          </p:cNvPr>
          <p:cNvSpPr>
            <a:spLocks noChangeArrowheads="1"/>
          </p:cNvSpPr>
          <p:nvPr/>
        </p:nvSpPr>
        <p:spPr bwMode="auto">
          <a:xfrm>
            <a:off x="2943846" y="4928643"/>
            <a:ext cx="1452562" cy="533400"/>
          </a:xfrm>
          <a:prstGeom prst="leftRightArrow">
            <a:avLst>
              <a:gd name="adj1" fmla="val 50000"/>
              <a:gd name="adj2" fmla="val 54464"/>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 name="Rectangle 8">
            <a:extLst>
              <a:ext uri="{FF2B5EF4-FFF2-40B4-BE49-F238E27FC236}">
                <a16:creationId xmlns:a16="http://schemas.microsoft.com/office/drawing/2014/main" id="{4E614854-7276-481D-9998-B2F656200A86}"/>
              </a:ext>
            </a:extLst>
          </p:cNvPr>
          <p:cNvSpPr>
            <a:spLocks noChangeArrowheads="1"/>
          </p:cNvSpPr>
          <p:nvPr/>
        </p:nvSpPr>
        <p:spPr bwMode="auto">
          <a:xfrm>
            <a:off x="1959596" y="3595143"/>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0" name="Rectangle 9">
            <a:extLst>
              <a:ext uri="{FF2B5EF4-FFF2-40B4-BE49-F238E27FC236}">
                <a16:creationId xmlns:a16="http://schemas.microsoft.com/office/drawing/2014/main" id="{E0ED8D9A-8E5E-40DB-AF26-9DE23A75988B}"/>
              </a:ext>
            </a:extLst>
          </p:cNvPr>
          <p:cNvSpPr>
            <a:spLocks noChangeArrowheads="1"/>
          </p:cNvSpPr>
          <p:nvPr/>
        </p:nvSpPr>
        <p:spPr bwMode="auto">
          <a:xfrm>
            <a:off x="1959596" y="3747543"/>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1" name="Rectangle 10">
            <a:extLst>
              <a:ext uri="{FF2B5EF4-FFF2-40B4-BE49-F238E27FC236}">
                <a16:creationId xmlns:a16="http://schemas.microsoft.com/office/drawing/2014/main" id="{87C6DEF5-57B4-4C65-AEBF-593EF4A959A6}"/>
              </a:ext>
            </a:extLst>
          </p:cNvPr>
          <p:cNvSpPr>
            <a:spLocks noChangeArrowheads="1"/>
          </p:cNvSpPr>
          <p:nvPr/>
        </p:nvSpPr>
        <p:spPr bwMode="auto">
          <a:xfrm>
            <a:off x="1959596" y="3899943"/>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2" name="Rectangle 11">
            <a:extLst>
              <a:ext uri="{FF2B5EF4-FFF2-40B4-BE49-F238E27FC236}">
                <a16:creationId xmlns:a16="http://schemas.microsoft.com/office/drawing/2014/main" id="{3ED0B9BD-CB55-4B6F-9EE0-9DC6E364A4D3}"/>
              </a:ext>
            </a:extLst>
          </p:cNvPr>
          <p:cNvSpPr>
            <a:spLocks noChangeArrowheads="1"/>
          </p:cNvSpPr>
          <p:nvPr/>
        </p:nvSpPr>
        <p:spPr bwMode="auto">
          <a:xfrm>
            <a:off x="1959596" y="4052343"/>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3" name="Rectangle 12">
            <a:extLst>
              <a:ext uri="{FF2B5EF4-FFF2-40B4-BE49-F238E27FC236}">
                <a16:creationId xmlns:a16="http://schemas.microsoft.com/office/drawing/2014/main" id="{53EF77A7-66BB-4A4C-9C1B-AB0C8A9C97D2}"/>
              </a:ext>
            </a:extLst>
          </p:cNvPr>
          <p:cNvSpPr>
            <a:spLocks noChangeArrowheads="1"/>
          </p:cNvSpPr>
          <p:nvPr/>
        </p:nvSpPr>
        <p:spPr bwMode="auto">
          <a:xfrm>
            <a:off x="1959596" y="4204743"/>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4" name="AutoShape 13">
            <a:extLst>
              <a:ext uri="{FF2B5EF4-FFF2-40B4-BE49-F238E27FC236}">
                <a16:creationId xmlns:a16="http://schemas.microsoft.com/office/drawing/2014/main" id="{EDF7E296-A604-4C6B-89DB-0E5E450D051C}"/>
              </a:ext>
            </a:extLst>
          </p:cNvPr>
          <p:cNvSpPr>
            <a:spLocks noChangeArrowheads="1"/>
          </p:cNvSpPr>
          <p:nvPr/>
        </p:nvSpPr>
        <p:spPr bwMode="auto">
          <a:xfrm>
            <a:off x="2732708" y="3595143"/>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5" name="AutoShape 14">
            <a:extLst>
              <a:ext uri="{FF2B5EF4-FFF2-40B4-BE49-F238E27FC236}">
                <a16:creationId xmlns:a16="http://schemas.microsoft.com/office/drawing/2014/main" id="{DC95BA6F-C251-488D-B38D-3E9AA565EC73}"/>
              </a:ext>
            </a:extLst>
          </p:cNvPr>
          <p:cNvSpPr>
            <a:spLocks noChangeArrowheads="1"/>
          </p:cNvSpPr>
          <p:nvPr/>
        </p:nvSpPr>
        <p:spPr bwMode="auto">
          <a:xfrm flipH="1">
            <a:off x="2643808" y="3976143"/>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6" name="Rectangle 15">
            <a:extLst>
              <a:ext uri="{FF2B5EF4-FFF2-40B4-BE49-F238E27FC236}">
                <a16:creationId xmlns:a16="http://schemas.microsoft.com/office/drawing/2014/main" id="{3CC71B45-BE9A-44BA-845F-2ECFEBA393E8}"/>
              </a:ext>
            </a:extLst>
          </p:cNvPr>
          <p:cNvSpPr>
            <a:spLocks noChangeArrowheads="1"/>
          </p:cNvSpPr>
          <p:nvPr/>
        </p:nvSpPr>
        <p:spPr bwMode="auto">
          <a:xfrm>
            <a:off x="3177208" y="3442743"/>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ALU</a:t>
            </a:r>
          </a:p>
        </p:txBody>
      </p:sp>
      <p:sp>
        <p:nvSpPr>
          <p:cNvPr id="17" name="Text Box 16">
            <a:extLst>
              <a:ext uri="{FF2B5EF4-FFF2-40B4-BE49-F238E27FC236}">
                <a16:creationId xmlns:a16="http://schemas.microsoft.com/office/drawing/2014/main" id="{045337D0-0F5F-4DA4-94E3-6F1509A83F34}"/>
              </a:ext>
            </a:extLst>
          </p:cNvPr>
          <p:cNvSpPr txBox="1">
            <a:spLocks noChangeArrowheads="1"/>
          </p:cNvSpPr>
          <p:nvPr/>
        </p:nvSpPr>
        <p:spPr bwMode="auto">
          <a:xfrm>
            <a:off x="1748458" y="3273466"/>
            <a:ext cx="1147770"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Register file</a:t>
            </a:r>
          </a:p>
        </p:txBody>
      </p:sp>
      <p:sp>
        <p:nvSpPr>
          <p:cNvPr id="18" name="AutoShape 17">
            <a:extLst>
              <a:ext uri="{FF2B5EF4-FFF2-40B4-BE49-F238E27FC236}">
                <a16:creationId xmlns:a16="http://schemas.microsoft.com/office/drawing/2014/main" id="{77A48333-5CD5-4F24-B5EE-2F82F17E01A6}"/>
              </a:ext>
            </a:extLst>
          </p:cNvPr>
          <p:cNvSpPr>
            <a:spLocks noChangeArrowheads="1"/>
          </p:cNvSpPr>
          <p:nvPr/>
        </p:nvSpPr>
        <p:spPr bwMode="auto">
          <a:xfrm>
            <a:off x="2034208" y="4433343"/>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9" name="Line 18">
            <a:extLst>
              <a:ext uri="{FF2B5EF4-FFF2-40B4-BE49-F238E27FC236}">
                <a16:creationId xmlns:a16="http://schemas.microsoft.com/office/drawing/2014/main" id="{C25F101E-BBEA-4130-8B04-F83C2D2D3310}"/>
              </a:ext>
            </a:extLst>
          </p:cNvPr>
          <p:cNvSpPr>
            <a:spLocks noChangeShapeType="1"/>
          </p:cNvSpPr>
          <p:nvPr/>
        </p:nvSpPr>
        <p:spPr bwMode="auto">
          <a:xfrm rot="5400000" flipH="1">
            <a:off x="1988914" y="4555580"/>
            <a:ext cx="701675" cy="0"/>
          </a:xfrm>
          <a:prstGeom prst="line">
            <a:avLst/>
          </a:prstGeom>
          <a:ln w="76200">
            <a:headEnd/>
            <a:tailEnd type="triangle" w="med" len="med"/>
          </a:ln>
        </p:spPr>
        <p:style>
          <a:lnRef idx="3">
            <a:schemeClr val="accent2"/>
          </a:lnRef>
          <a:fillRef idx="0">
            <a:schemeClr val="accent2"/>
          </a:fillRef>
          <a:effectRef idx="2">
            <a:schemeClr val="accent2"/>
          </a:effectRef>
          <a:fontRef idx="minor">
            <a:schemeClr val="tx1"/>
          </a:fontRef>
        </p:style>
        <p:txBody>
          <a:bodyPr wrap="none" anchor="ctr">
            <a:prstTxWarp prst="textNoShape">
              <a:avLst/>
            </a:prstTxWarp>
          </a:bodyPr>
          <a:lstStyle/>
          <a:p>
            <a:endParaRPr lang="en-US"/>
          </a:p>
        </p:txBody>
      </p:sp>
      <p:sp>
        <p:nvSpPr>
          <p:cNvPr id="20" name="Rectangle 19">
            <a:extLst>
              <a:ext uri="{FF2B5EF4-FFF2-40B4-BE49-F238E27FC236}">
                <a16:creationId xmlns:a16="http://schemas.microsoft.com/office/drawing/2014/main" id="{265E099C-B388-4E96-A18E-66094F566EAB}"/>
              </a:ext>
            </a:extLst>
          </p:cNvPr>
          <p:cNvSpPr>
            <a:spLocks noChangeArrowheads="1"/>
          </p:cNvSpPr>
          <p:nvPr/>
        </p:nvSpPr>
        <p:spPr bwMode="auto">
          <a:xfrm>
            <a:off x="1043608" y="4906418"/>
            <a:ext cx="1873250" cy="57785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Bus interface</a:t>
            </a:r>
          </a:p>
        </p:txBody>
      </p:sp>
      <p:sp>
        <p:nvSpPr>
          <p:cNvPr id="21" name="Text Box 20">
            <a:extLst>
              <a:ext uri="{FF2B5EF4-FFF2-40B4-BE49-F238E27FC236}">
                <a16:creationId xmlns:a16="http://schemas.microsoft.com/office/drawing/2014/main" id="{0F2CB684-6AAB-42F5-AE7D-526C69A761C3}"/>
              </a:ext>
            </a:extLst>
          </p:cNvPr>
          <p:cNvSpPr txBox="1">
            <a:spLocks noChangeArrowheads="1"/>
          </p:cNvSpPr>
          <p:nvPr/>
        </p:nvSpPr>
        <p:spPr bwMode="auto">
          <a:xfrm>
            <a:off x="2214220" y="3940643"/>
            <a:ext cx="272831"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i="1"/>
              <a:t>x</a:t>
            </a:r>
            <a:endParaRPr lang="en-US" sz="1600" i="1" dirty="0"/>
          </a:p>
        </p:txBody>
      </p:sp>
      <p:sp>
        <p:nvSpPr>
          <p:cNvPr id="22" name="Text Box 21">
            <a:extLst>
              <a:ext uri="{FF2B5EF4-FFF2-40B4-BE49-F238E27FC236}">
                <a16:creationId xmlns:a16="http://schemas.microsoft.com/office/drawing/2014/main" id="{A4E0D362-85DE-4078-BC73-6F7F364E1369}"/>
              </a:ext>
            </a:extLst>
          </p:cNvPr>
          <p:cNvSpPr txBox="1">
            <a:spLocks noChangeArrowheads="1"/>
          </p:cNvSpPr>
          <p:nvPr/>
        </p:nvSpPr>
        <p:spPr bwMode="auto">
          <a:xfrm>
            <a:off x="7746033" y="4615906"/>
            <a:ext cx="296863"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0</a:t>
            </a:r>
          </a:p>
        </p:txBody>
      </p:sp>
      <p:sp>
        <p:nvSpPr>
          <p:cNvPr id="23" name="Text Box 22">
            <a:extLst>
              <a:ext uri="{FF2B5EF4-FFF2-40B4-BE49-F238E27FC236}">
                <a16:creationId xmlns:a16="http://schemas.microsoft.com/office/drawing/2014/main" id="{9DD83F4D-5A4A-4FAD-ACC6-82DBF96412DD}"/>
              </a:ext>
            </a:extLst>
          </p:cNvPr>
          <p:cNvSpPr txBox="1">
            <a:spLocks noChangeArrowheads="1"/>
          </p:cNvSpPr>
          <p:nvPr/>
        </p:nvSpPr>
        <p:spPr bwMode="auto">
          <a:xfrm>
            <a:off x="7730158" y="5119143"/>
            <a:ext cx="330200"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A</a:t>
            </a:r>
          </a:p>
        </p:txBody>
      </p:sp>
      <p:sp>
        <p:nvSpPr>
          <p:cNvPr id="24" name="Rectangle 23">
            <a:extLst>
              <a:ext uri="{FF2B5EF4-FFF2-40B4-BE49-F238E27FC236}">
                <a16:creationId xmlns:a16="http://schemas.microsoft.com/office/drawing/2014/main" id="{C994B078-972F-4C5A-B816-74C6478FADE4}"/>
              </a:ext>
            </a:extLst>
          </p:cNvPr>
          <p:cNvSpPr>
            <a:spLocks noChangeArrowheads="1"/>
          </p:cNvSpPr>
          <p:nvPr/>
        </p:nvSpPr>
        <p:spPr bwMode="auto">
          <a:xfrm>
            <a:off x="6834808" y="5211218"/>
            <a:ext cx="914400" cy="152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400"/>
              <a:t>x</a:t>
            </a:r>
            <a:endParaRPr lang="en-US" sz="1400" dirty="0"/>
          </a:p>
        </p:txBody>
      </p:sp>
      <p:sp>
        <p:nvSpPr>
          <p:cNvPr id="25" name="Text Box 24">
            <a:extLst>
              <a:ext uri="{FF2B5EF4-FFF2-40B4-BE49-F238E27FC236}">
                <a16:creationId xmlns:a16="http://schemas.microsoft.com/office/drawing/2014/main" id="{6E055C85-F6CC-45E3-B2A8-AA5B20941060}"/>
              </a:ext>
            </a:extLst>
          </p:cNvPr>
          <p:cNvSpPr txBox="1">
            <a:spLocks noChangeArrowheads="1"/>
          </p:cNvSpPr>
          <p:nvPr/>
        </p:nvSpPr>
        <p:spPr bwMode="auto">
          <a:xfrm>
            <a:off x="6625258" y="4400591"/>
            <a:ext cx="126929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Main memory</a:t>
            </a:r>
          </a:p>
        </p:txBody>
      </p:sp>
      <p:sp>
        <p:nvSpPr>
          <p:cNvPr id="26" name="Text Box 25">
            <a:extLst>
              <a:ext uri="{FF2B5EF4-FFF2-40B4-BE49-F238E27FC236}">
                <a16:creationId xmlns:a16="http://schemas.microsoft.com/office/drawing/2014/main" id="{C4DC3323-1B66-4CD2-9B47-02059C21A781}"/>
              </a:ext>
            </a:extLst>
          </p:cNvPr>
          <p:cNvSpPr txBox="1">
            <a:spLocks noChangeArrowheads="1"/>
          </p:cNvSpPr>
          <p:nvPr/>
        </p:nvSpPr>
        <p:spPr bwMode="auto">
          <a:xfrm>
            <a:off x="4374096" y="4629191"/>
            <a:ext cx="970137"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I/O bridge</a:t>
            </a:r>
          </a:p>
        </p:txBody>
      </p:sp>
      <p:sp>
        <p:nvSpPr>
          <p:cNvPr id="27" name="Text Box 26">
            <a:extLst>
              <a:ext uri="{FF2B5EF4-FFF2-40B4-BE49-F238E27FC236}">
                <a16:creationId xmlns:a16="http://schemas.microsoft.com/office/drawing/2014/main" id="{7D5C1614-97DB-4DD5-8DBA-6BE8194230F7}"/>
              </a:ext>
            </a:extLst>
          </p:cNvPr>
          <p:cNvSpPr txBox="1">
            <a:spLocks noChangeArrowheads="1"/>
          </p:cNvSpPr>
          <p:nvPr/>
        </p:nvSpPr>
        <p:spPr bwMode="auto">
          <a:xfrm>
            <a:off x="1319317" y="3927516"/>
            <a:ext cx="5868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a:t>%rax</a:t>
            </a:r>
            <a:endParaRPr lang="en-US" sz="1600" dirty="0"/>
          </a:p>
        </p:txBody>
      </p:sp>
      <p:sp>
        <p:nvSpPr>
          <p:cNvPr id="28" name="Text Box 28">
            <a:extLst>
              <a:ext uri="{FF2B5EF4-FFF2-40B4-BE49-F238E27FC236}">
                <a16:creationId xmlns:a16="http://schemas.microsoft.com/office/drawing/2014/main" id="{904D91D4-6636-42EE-BFB2-85AEEBFA70C2}"/>
              </a:ext>
            </a:extLst>
          </p:cNvPr>
          <p:cNvSpPr txBox="1">
            <a:spLocks noChangeArrowheads="1"/>
          </p:cNvSpPr>
          <p:nvPr/>
        </p:nvSpPr>
        <p:spPr bwMode="auto">
          <a:xfrm>
            <a:off x="4701208" y="3366543"/>
            <a:ext cx="2984811" cy="584776"/>
          </a:xfrm>
          <a:prstGeom prst="rect">
            <a:avLst/>
          </a:prstGeom>
          <a:noFill/>
          <a:ln w="25400">
            <a:noFill/>
            <a:miter lim="800000"/>
            <a:headEnd/>
            <a:tailEnd/>
          </a:ln>
          <a:effectLst/>
        </p:spPr>
        <p:txBody>
          <a:bodyPr wrap="none">
            <a:prstTxWarp prst="textNoShape">
              <a:avLst/>
            </a:prstTxWarp>
            <a:spAutoFit/>
          </a:bodyPr>
          <a:lstStyle/>
          <a:p>
            <a:pPr algn="l">
              <a:lnSpc>
                <a:spcPct val="100000"/>
              </a:lnSpc>
            </a:pPr>
            <a:r>
              <a:rPr lang="en-US" sz="1600" dirty="0">
                <a:solidFill>
                  <a:srgbClr val="FF0000"/>
                </a:solidFill>
              </a:rPr>
              <a:t>Load operation</a:t>
            </a:r>
            <a:r>
              <a:rPr lang="en-US" sz="1600" dirty="0"/>
              <a:t>:</a:t>
            </a:r>
            <a:r>
              <a:rPr lang="en-US" sz="1600" dirty="0">
                <a:latin typeface="Times" charset="0"/>
              </a:rPr>
              <a:t> </a:t>
            </a:r>
            <a:r>
              <a:rPr lang="en-US" sz="1600" dirty="0" err="1">
                <a:latin typeface="Courier New" charset="0"/>
              </a:rPr>
              <a:t>movq</a:t>
            </a:r>
            <a:r>
              <a:rPr lang="en-US" sz="1600" dirty="0">
                <a:latin typeface="Courier New" charset="0"/>
              </a:rPr>
              <a:t> A, </a:t>
            </a:r>
            <a:r>
              <a:rPr lang="en-US" sz="1600">
                <a:latin typeface="Courier New" charset="0"/>
              </a:rPr>
              <a:t>%rax</a:t>
            </a:r>
            <a:endParaRPr lang="en-US" sz="1600" dirty="0">
              <a:latin typeface="Times" charset="0"/>
            </a:endParaRPr>
          </a:p>
          <a:p>
            <a:pPr algn="l">
              <a:lnSpc>
                <a:spcPct val="100000"/>
              </a:lnSpc>
            </a:pPr>
            <a:endParaRPr lang="en-US" sz="1600" dirty="0"/>
          </a:p>
        </p:txBody>
      </p:sp>
    </p:spTree>
    <p:extLst>
      <p:ext uri="{BB962C8B-B14F-4D97-AF65-F5344CB8AC3E}">
        <p14:creationId xmlns:p14="http://schemas.microsoft.com/office/powerpoint/2010/main" val="337938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9545A-B2E1-4CC1-A760-320B61F6C64D}"/>
              </a:ext>
            </a:extLst>
          </p:cNvPr>
          <p:cNvSpPr>
            <a:spLocks noGrp="1"/>
          </p:cNvSpPr>
          <p:nvPr>
            <p:ph type="title"/>
          </p:nvPr>
        </p:nvSpPr>
        <p:spPr>
          <a:xfrm>
            <a:off x="0" y="196686"/>
            <a:ext cx="7592093" cy="762000"/>
          </a:xfrm>
        </p:spPr>
        <p:txBody>
          <a:bodyPr>
            <a:normAutofit/>
          </a:bodyPr>
          <a:lstStyle/>
          <a:p>
            <a:r>
              <a:rPr lang="zh-CN" altLang="en-US" dirty="0"/>
              <a:t>内存器写操作</a:t>
            </a:r>
          </a:p>
        </p:txBody>
      </p:sp>
      <p:sp>
        <p:nvSpPr>
          <p:cNvPr id="3" name="内容占位符 2">
            <a:extLst>
              <a:ext uri="{FF2B5EF4-FFF2-40B4-BE49-F238E27FC236}">
                <a16:creationId xmlns:a16="http://schemas.microsoft.com/office/drawing/2014/main" id="{81492180-D6DF-40FA-926A-52216B5674FD}"/>
              </a:ext>
            </a:extLst>
          </p:cNvPr>
          <p:cNvSpPr>
            <a:spLocks noGrp="1"/>
          </p:cNvSpPr>
          <p:nvPr>
            <p:ph idx="1"/>
          </p:nvPr>
        </p:nvSpPr>
        <p:spPr>
          <a:xfrm>
            <a:off x="457200" y="837034"/>
            <a:ext cx="8229600" cy="1945682"/>
          </a:xfrm>
        </p:spPr>
        <p:txBody>
          <a:bodyPr/>
          <a:lstStyle/>
          <a:p>
            <a:r>
              <a:rPr lang="en-US" altLang="zh-CN" dirty="0" err="1"/>
              <a:t>Movq</a:t>
            </a:r>
            <a:r>
              <a:rPr lang="en-US" altLang="zh-CN" dirty="0"/>
              <a:t> </a:t>
            </a:r>
            <a:r>
              <a:rPr lang="en-US" altLang="zh-CN"/>
              <a:t>%rax, </a:t>
            </a:r>
            <a:r>
              <a:rPr lang="en-US" altLang="zh-CN" dirty="0"/>
              <a:t>A</a:t>
            </a:r>
          </a:p>
          <a:p>
            <a:r>
              <a:rPr lang="zh-CN" altLang="en-US" dirty="0"/>
              <a:t>写事务的三个操作步骤：</a:t>
            </a:r>
            <a:endParaRPr lang="en-US" altLang="zh-CN" dirty="0"/>
          </a:p>
          <a:p>
            <a:pPr lvl="1"/>
            <a:r>
              <a:rPr lang="en-US" altLang="zh-CN" dirty="0"/>
              <a:t>CPU</a:t>
            </a:r>
            <a:r>
              <a:rPr lang="zh-CN" altLang="en-US" dirty="0"/>
              <a:t>将地址</a:t>
            </a:r>
            <a:r>
              <a:rPr lang="en-US" altLang="zh-CN" dirty="0"/>
              <a:t>A</a:t>
            </a:r>
            <a:r>
              <a:rPr lang="zh-CN" altLang="en-US" dirty="0"/>
              <a:t>放到系统总线上</a:t>
            </a:r>
          </a:p>
        </p:txBody>
      </p:sp>
      <p:sp>
        <p:nvSpPr>
          <p:cNvPr id="5" name="Rectangle 4">
            <a:extLst>
              <a:ext uri="{FF2B5EF4-FFF2-40B4-BE49-F238E27FC236}">
                <a16:creationId xmlns:a16="http://schemas.microsoft.com/office/drawing/2014/main" id="{59C25D5C-6EAA-4749-8E78-A0377C644F60}"/>
              </a:ext>
            </a:extLst>
          </p:cNvPr>
          <p:cNvSpPr>
            <a:spLocks noChangeArrowheads="1"/>
          </p:cNvSpPr>
          <p:nvPr/>
        </p:nvSpPr>
        <p:spPr bwMode="auto">
          <a:xfrm>
            <a:off x="6839571" y="4230516"/>
            <a:ext cx="909637" cy="9144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6" name="AutoShape 5">
            <a:extLst>
              <a:ext uri="{FF2B5EF4-FFF2-40B4-BE49-F238E27FC236}">
                <a16:creationId xmlns:a16="http://schemas.microsoft.com/office/drawing/2014/main" id="{4C8048F3-67E4-45E0-9B60-4064220AB3F2}"/>
              </a:ext>
            </a:extLst>
          </p:cNvPr>
          <p:cNvSpPr>
            <a:spLocks noChangeArrowheads="1"/>
          </p:cNvSpPr>
          <p:nvPr/>
        </p:nvSpPr>
        <p:spPr bwMode="auto">
          <a:xfrm>
            <a:off x="5315571" y="4421016"/>
            <a:ext cx="1492250" cy="533400"/>
          </a:xfrm>
          <a:prstGeom prst="leftRightArrow">
            <a:avLst>
              <a:gd name="adj1" fmla="val 50000"/>
              <a:gd name="adj2" fmla="val 55952"/>
            </a:avLst>
          </a:prstGeom>
          <a:solidFill>
            <a:srgbClr val="F7F5CD"/>
          </a:solid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7" name="Rectangle 6">
            <a:extLst>
              <a:ext uri="{FF2B5EF4-FFF2-40B4-BE49-F238E27FC236}">
                <a16:creationId xmlns:a16="http://schemas.microsoft.com/office/drawing/2014/main" id="{C3D0C695-2259-40DE-BFC7-06F3170FC6F9}"/>
              </a:ext>
            </a:extLst>
          </p:cNvPr>
          <p:cNvSpPr>
            <a:spLocks noChangeArrowheads="1"/>
          </p:cNvSpPr>
          <p:nvPr/>
        </p:nvSpPr>
        <p:spPr bwMode="auto">
          <a:xfrm>
            <a:off x="4401171" y="4398791"/>
            <a:ext cx="909637" cy="57785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 </a:t>
            </a:r>
          </a:p>
          <a:p>
            <a:pPr>
              <a:lnSpc>
                <a:spcPct val="100000"/>
              </a:lnSpc>
            </a:pPr>
            <a:endParaRPr lang="en-US" sz="1600"/>
          </a:p>
        </p:txBody>
      </p:sp>
      <p:sp>
        <p:nvSpPr>
          <p:cNvPr id="8" name="AutoShape 7">
            <a:extLst>
              <a:ext uri="{FF2B5EF4-FFF2-40B4-BE49-F238E27FC236}">
                <a16:creationId xmlns:a16="http://schemas.microsoft.com/office/drawing/2014/main" id="{0D7E234D-F2FA-4FCC-A84D-0ED94D5A061E}"/>
              </a:ext>
            </a:extLst>
          </p:cNvPr>
          <p:cNvSpPr>
            <a:spLocks noChangeArrowheads="1"/>
          </p:cNvSpPr>
          <p:nvPr/>
        </p:nvSpPr>
        <p:spPr bwMode="auto">
          <a:xfrm>
            <a:off x="2943846" y="4421016"/>
            <a:ext cx="1452562" cy="533400"/>
          </a:xfrm>
          <a:prstGeom prst="leftRightArrow">
            <a:avLst>
              <a:gd name="adj1" fmla="val 50000"/>
              <a:gd name="adj2" fmla="val 54464"/>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 name="Rectangle 8">
            <a:extLst>
              <a:ext uri="{FF2B5EF4-FFF2-40B4-BE49-F238E27FC236}">
                <a16:creationId xmlns:a16="http://schemas.microsoft.com/office/drawing/2014/main" id="{4E614854-7276-481D-9998-B2F656200A86}"/>
              </a:ext>
            </a:extLst>
          </p:cNvPr>
          <p:cNvSpPr>
            <a:spLocks noChangeArrowheads="1"/>
          </p:cNvSpPr>
          <p:nvPr/>
        </p:nvSpPr>
        <p:spPr bwMode="auto">
          <a:xfrm>
            <a:off x="1959596" y="30875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0" name="Rectangle 9">
            <a:extLst>
              <a:ext uri="{FF2B5EF4-FFF2-40B4-BE49-F238E27FC236}">
                <a16:creationId xmlns:a16="http://schemas.microsoft.com/office/drawing/2014/main" id="{E0ED8D9A-8E5E-40DB-AF26-9DE23A75988B}"/>
              </a:ext>
            </a:extLst>
          </p:cNvPr>
          <p:cNvSpPr>
            <a:spLocks noChangeArrowheads="1"/>
          </p:cNvSpPr>
          <p:nvPr/>
        </p:nvSpPr>
        <p:spPr bwMode="auto">
          <a:xfrm>
            <a:off x="1959596" y="32399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1" name="Rectangle 10">
            <a:extLst>
              <a:ext uri="{FF2B5EF4-FFF2-40B4-BE49-F238E27FC236}">
                <a16:creationId xmlns:a16="http://schemas.microsoft.com/office/drawing/2014/main" id="{87C6DEF5-57B4-4C65-AEBF-593EF4A959A6}"/>
              </a:ext>
            </a:extLst>
          </p:cNvPr>
          <p:cNvSpPr>
            <a:spLocks noChangeArrowheads="1"/>
          </p:cNvSpPr>
          <p:nvPr/>
        </p:nvSpPr>
        <p:spPr bwMode="auto">
          <a:xfrm>
            <a:off x="1959596" y="33923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2" name="Rectangle 11">
            <a:extLst>
              <a:ext uri="{FF2B5EF4-FFF2-40B4-BE49-F238E27FC236}">
                <a16:creationId xmlns:a16="http://schemas.microsoft.com/office/drawing/2014/main" id="{3ED0B9BD-CB55-4B6F-9EE0-9DC6E364A4D3}"/>
              </a:ext>
            </a:extLst>
          </p:cNvPr>
          <p:cNvSpPr>
            <a:spLocks noChangeArrowheads="1"/>
          </p:cNvSpPr>
          <p:nvPr/>
        </p:nvSpPr>
        <p:spPr bwMode="auto">
          <a:xfrm>
            <a:off x="1959596" y="35447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400" dirty="0"/>
              <a:t>y</a:t>
            </a:r>
          </a:p>
        </p:txBody>
      </p:sp>
      <p:sp>
        <p:nvSpPr>
          <p:cNvPr id="13" name="Rectangle 12">
            <a:extLst>
              <a:ext uri="{FF2B5EF4-FFF2-40B4-BE49-F238E27FC236}">
                <a16:creationId xmlns:a16="http://schemas.microsoft.com/office/drawing/2014/main" id="{53EF77A7-66BB-4A4C-9C1B-AB0C8A9C97D2}"/>
              </a:ext>
            </a:extLst>
          </p:cNvPr>
          <p:cNvSpPr>
            <a:spLocks noChangeArrowheads="1"/>
          </p:cNvSpPr>
          <p:nvPr/>
        </p:nvSpPr>
        <p:spPr bwMode="auto">
          <a:xfrm>
            <a:off x="1959596" y="36971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4" name="AutoShape 13">
            <a:extLst>
              <a:ext uri="{FF2B5EF4-FFF2-40B4-BE49-F238E27FC236}">
                <a16:creationId xmlns:a16="http://schemas.microsoft.com/office/drawing/2014/main" id="{EDF7E296-A604-4C6B-89DB-0E5E450D051C}"/>
              </a:ext>
            </a:extLst>
          </p:cNvPr>
          <p:cNvSpPr>
            <a:spLocks noChangeArrowheads="1"/>
          </p:cNvSpPr>
          <p:nvPr/>
        </p:nvSpPr>
        <p:spPr bwMode="auto">
          <a:xfrm>
            <a:off x="2732708" y="3087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5" name="AutoShape 14">
            <a:extLst>
              <a:ext uri="{FF2B5EF4-FFF2-40B4-BE49-F238E27FC236}">
                <a16:creationId xmlns:a16="http://schemas.microsoft.com/office/drawing/2014/main" id="{DC95BA6F-C251-488D-B38D-3E9AA565EC73}"/>
              </a:ext>
            </a:extLst>
          </p:cNvPr>
          <p:cNvSpPr>
            <a:spLocks noChangeArrowheads="1"/>
          </p:cNvSpPr>
          <p:nvPr/>
        </p:nvSpPr>
        <p:spPr bwMode="auto">
          <a:xfrm flipH="1">
            <a:off x="2643808" y="3468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6" name="Rectangle 15">
            <a:extLst>
              <a:ext uri="{FF2B5EF4-FFF2-40B4-BE49-F238E27FC236}">
                <a16:creationId xmlns:a16="http://schemas.microsoft.com/office/drawing/2014/main" id="{3CC71B45-BE9A-44BA-845F-2ECFEBA393E8}"/>
              </a:ext>
            </a:extLst>
          </p:cNvPr>
          <p:cNvSpPr>
            <a:spLocks noChangeArrowheads="1"/>
          </p:cNvSpPr>
          <p:nvPr/>
        </p:nvSpPr>
        <p:spPr bwMode="auto">
          <a:xfrm>
            <a:off x="3177208" y="2935116"/>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ALU</a:t>
            </a:r>
          </a:p>
        </p:txBody>
      </p:sp>
      <p:sp>
        <p:nvSpPr>
          <p:cNvPr id="17" name="Text Box 16">
            <a:extLst>
              <a:ext uri="{FF2B5EF4-FFF2-40B4-BE49-F238E27FC236}">
                <a16:creationId xmlns:a16="http://schemas.microsoft.com/office/drawing/2014/main" id="{045337D0-0F5F-4DA4-94E3-6F1509A83F34}"/>
              </a:ext>
            </a:extLst>
          </p:cNvPr>
          <p:cNvSpPr txBox="1">
            <a:spLocks noChangeArrowheads="1"/>
          </p:cNvSpPr>
          <p:nvPr/>
        </p:nvSpPr>
        <p:spPr bwMode="auto">
          <a:xfrm>
            <a:off x="1748458" y="2765839"/>
            <a:ext cx="1147770"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Register file</a:t>
            </a:r>
          </a:p>
        </p:txBody>
      </p:sp>
      <p:sp>
        <p:nvSpPr>
          <p:cNvPr id="18" name="AutoShape 17">
            <a:extLst>
              <a:ext uri="{FF2B5EF4-FFF2-40B4-BE49-F238E27FC236}">
                <a16:creationId xmlns:a16="http://schemas.microsoft.com/office/drawing/2014/main" id="{77A48333-5CD5-4F24-B5EE-2F82F17E01A6}"/>
              </a:ext>
            </a:extLst>
          </p:cNvPr>
          <p:cNvSpPr>
            <a:spLocks noChangeArrowheads="1"/>
          </p:cNvSpPr>
          <p:nvPr/>
        </p:nvSpPr>
        <p:spPr bwMode="auto">
          <a:xfrm>
            <a:off x="2034208" y="3925716"/>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9" name="Line 18">
            <a:extLst>
              <a:ext uri="{FF2B5EF4-FFF2-40B4-BE49-F238E27FC236}">
                <a16:creationId xmlns:a16="http://schemas.microsoft.com/office/drawing/2014/main" id="{C25F101E-BBEA-4130-8B04-F83C2D2D3310}"/>
              </a:ext>
            </a:extLst>
          </p:cNvPr>
          <p:cNvSpPr>
            <a:spLocks noChangeShapeType="1"/>
          </p:cNvSpPr>
          <p:nvPr/>
        </p:nvSpPr>
        <p:spPr bwMode="auto">
          <a:xfrm>
            <a:off x="2845421" y="4687716"/>
            <a:ext cx="3962400" cy="0"/>
          </a:xfrm>
          <a:prstGeom prst="line">
            <a:avLst/>
          </a:prstGeom>
          <a:ln w="76200">
            <a:headEnd/>
            <a:tailEnd type="triangle" w="med" len="med"/>
          </a:ln>
        </p:spPr>
        <p:style>
          <a:lnRef idx="3">
            <a:schemeClr val="accent2"/>
          </a:lnRef>
          <a:fillRef idx="0">
            <a:schemeClr val="accent2"/>
          </a:fillRef>
          <a:effectRef idx="2">
            <a:schemeClr val="accent2"/>
          </a:effectRef>
          <a:fontRef idx="minor">
            <a:schemeClr val="tx1"/>
          </a:fontRef>
        </p:style>
        <p:txBody>
          <a:bodyPr wrap="none" anchor="ctr">
            <a:prstTxWarp prst="textNoShape">
              <a:avLst/>
            </a:prstTxWarp>
          </a:bodyPr>
          <a:lstStyle/>
          <a:p>
            <a:endParaRPr lang="en-US"/>
          </a:p>
        </p:txBody>
      </p:sp>
      <p:sp>
        <p:nvSpPr>
          <p:cNvPr id="20" name="Rectangle 19">
            <a:extLst>
              <a:ext uri="{FF2B5EF4-FFF2-40B4-BE49-F238E27FC236}">
                <a16:creationId xmlns:a16="http://schemas.microsoft.com/office/drawing/2014/main" id="{265E099C-B388-4E96-A18E-66094F566EAB}"/>
              </a:ext>
            </a:extLst>
          </p:cNvPr>
          <p:cNvSpPr>
            <a:spLocks noChangeArrowheads="1"/>
          </p:cNvSpPr>
          <p:nvPr/>
        </p:nvSpPr>
        <p:spPr bwMode="auto">
          <a:xfrm>
            <a:off x="1043608" y="4398791"/>
            <a:ext cx="1873250" cy="57785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Bus interface</a:t>
            </a:r>
          </a:p>
        </p:txBody>
      </p:sp>
      <p:sp>
        <p:nvSpPr>
          <p:cNvPr id="21" name="Text Box 20">
            <a:extLst>
              <a:ext uri="{FF2B5EF4-FFF2-40B4-BE49-F238E27FC236}">
                <a16:creationId xmlns:a16="http://schemas.microsoft.com/office/drawing/2014/main" id="{0F2CB684-6AAB-42F5-AE7D-526C69A761C3}"/>
              </a:ext>
            </a:extLst>
          </p:cNvPr>
          <p:cNvSpPr txBox="1">
            <a:spLocks noChangeArrowheads="1"/>
          </p:cNvSpPr>
          <p:nvPr/>
        </p:nvSpPr>
        <p:spPr bwMode="auto">
          <a:xfrm>
            <a:off x="5829227" y="4229514"/>
            <a:ext cx="33793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i="1" dirty="0"/>
              <a:t>A</a:t>
            </a:r>
          </a:p>
        </p:txBody>
      </p:sp>
      <p:sp>
        <p:nvSpPr>
          <p:cNvPr id="22" name="Text Box 21">
            <a:extLst>
              <a:ext uri="{FF2B5EF4-FFF2-40B4-BE49-F238E27FC236}">
                <a16:creationId xmlns:a16="http://schemas.microsoft.com/office/drawing/2014/main" id="{A4E0D362-85DE-4078-BC73-6F7F364E1369}"/>
              </a:ext>
            </a:extLst>
          </p:cNvPr>
          <p:cNvSpPr txBox="1">
            <a:spLocks noChangeArrowheads="1"/>
          </p:cNvSpPr>
          <p:nvPr/>
        </p:nvSpPr>
        <p:spPr bwMode="auto">
          <a:xfrm>
            <a:off x="7746033" y="4108279"/>
            <a:ext cx="296863"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0</a:t>
            </a:r>
          </a:p>
        </p:txBody>
      </p:sp>
      <p:sp>
        <p:nvSpPr>
          <p:cNvPr id="23" name="Text Box 22">
            <a:extLst>
              <a:ext uri="{FF2B5EF4-FFF2-40B4-BE49-F238E27FC236}">
                <a16:creationId xmlns:a16="http://schemas.microsoft.com/office/drawing/2014/main" id="{9DD83F4D-5A4A-4FAD-ACC6-82DBF96412DD}"/>
              </a:ext>
            </a:extLst>
          </p:cNvPr>
          <p:cNvSpPr txBox="1">
            <a:spLocks noChangeArrowheads="1"/>
          </p:cNvSpPr>
          <p:nvPr/>
        </p:nvSpPr>
        <p:spPr bwMode="auto">
          <a:xfrm>
            <a:off x="7730158" y="4611516"/>
            <a:ext cx="330200"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A</a:t>
            </a:r>
          </a:p>
        </p:txBody>
      </p:sp>
      <p:sp>
        <p:nvSpPr>
          <p:cNvPr id="24" name="Rectangle 23">
            <a:extLst>
              <a:ext uri="{FF2B5EF4-FFF2-40B4-BE49-F238E27FC236}">
                <a16:creationId xmlns:a16="http://schemas.microsoft.com/office/drawing/2014/main" id="{C994B078-972F-4C5A-B816-74C6478FADE4}"/>
              </a:ext>
            </a:extLst>
          </p:cNvPr>
          <p:cNvSpPr>
            <a:spLocks noChangeArrowheads="1"/>
          </p:cNvSpPr>
          <p:nvPr/>
        </p:nvSpPr>
        <p:spPr bwMode="auto">
          <a:xfrm>
            <a:off x="6834808" y="4703591"/>
            <a:ext cx="914400" cy="152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endParaRPr lang="en-US" sz="1400" dirty="0"/>
          </a:p>
        </p:txBody>
      </p:sp>
      <p:sp>
        <p:nvSpPr>
          <p:cNvPr id="25" name="Text Box 24">
            <a:extLst>
              <a:ext uri="{FF2B5EF4-FFF2-40B4-BE49-F238E27FC236}">
                <a16:creationId xmlns:a16="http://schemas.microsoft.com/office/drawing/2014/main" id="{6E055C85-F6CC-45E3-B2A8-AA5B20941060}"/>
              </a:ext>
            </a:extLst>
          </p:cNvPr>
          <p:cNvSpPr txBox="1">
            <a:spLocks noChangeArrowheads="1"/>
          </p:cNvSpPr>
          <p:nvPr/>
        </p:nvSpPr>
        <p:spPr bwMode="auto">
          <a:xfrm>
            <a:off x="6625258" y="3892964"/>
            <a:ext cx="126929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Main memory</a:t>
            </a:r>
          </a:p>
        </p:txBody>
      </p:sp>
      <p:sp>
        <p:nvSpPr>
          <p:cNvPr id="26" name="Text Box 25">
            <a:extLst>
              <a:ext uri="{FF2B5EF4-FFF2-40B4-BE49-F238E27FC236}">
                <a16:creationId xmlns:a16="http://schemas.microsoft.com/office/drawing/2014/main" id="{C4DC3323-1B66-4CD2-9B47-02059C21A781}"/>
              </a:ext>
            </a:extLst>
          </p:cNvPr>
          <p:cNvSpPr txBox="1">
            <a:spLocks noChangeArrowheads="1"/>
          </p:cNvSpPr>
          <p:nvPr/>
        </p:nvSpPr>
        <p:spPr bwMode="auto">
          <a:xfrm>
            <a:off x="4374096" y="4121564"/>
            <a:ext cx="970137"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I/O bridge</a:t>
            </a:r>
          </a:p>
        </p:txBody>
      </p:sp>
      <p:sp>
        <p:nvSpPr>
          <p:cNvPr id="27" name="Text Box 26">
            <a:extLst>
              <a:ext uri="{FF2B5EF4-FFF2-40B4-BE49-F238E27FC236}">
                <a16:creationId xmlns:a16="http://schemas.microsoft.com/office/drawing/2014/main" id="{7D5C1614-97DB-4DD5-8DBA-6BE8194230F7}"/>
              </a:ext>
            </a:extLst>
          </p:cNvPr>
          <p:cNvSpPr txBox="1">
            <a:spLocks noChangeArrowheads="1"/>
          </p:cNvSpPr>
          <p:nvPr/>
        </p:nvSpPr>
        <p:spPr bwMode="auto">
          <a:xfrm>
            <a:off x="1319317" y="3419889"/>
            <a:ext cx="5868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a:t>%rax</a:t>
            </a:r>
            <a:endParaRPr lang="en-US" sz="1600" dirty="0"/>
          </a:p>
        </p:txBody>
      </p:sp>
      <p:sp>
        <p:nvSpPr>
          <p:cNvPr id="29" name="Text Box 28">
            <a:extLst>
              <a:ext uri="{FF2B5EF4-FFF2-40B4-BE49-F238E27FC236}">
                <a16:creationId xmlns:a16="http://schemas.microsoft.com/office/drawing/2014/main" id="{76A224F4-E75E-4F13-A0DD-A0C16769D454}"/>
              </a:ext>
            </a:extLst>
          </p:cNvPr>
          <p:cNvSpPr txBox="1">
            <a:spLocks noChangeArrowheads="1"/>
          </p:cNvSpPr>
          <p:nvPr/>
        </p:nvSpPr>
        <p:spPr bwMode="auto">
          <a:xfrm>
            <a:off x="4701208" y="2858916"/>
            <a:ext cx="3075265" cy="338554"/>
          </a:xfrm>
          <a:prstGeom prst="rect">
            <a:avLst/>
          </a:prstGeom>
          <a:noFill/>
          <a:ln w="25400">
            <a:noFill/>
            <a:miter lim="800000"/>
            <a:headEnd/>
            <a:tailEnd/>
          </a:ln>
          <a:effectLst/>
        </p:spPr>
        <p:txBody>
          <a:bodyPr wrap="none">
            <a:prstTxWarp prst="textNoShape">
              <a:avLst/>
            </a:prstTxWarp>
            <a:spAutoFit/>
          </a:bodyPr>
          <a:lstStyle/>
          <a:p>
            <a:r>
              <a:rPr lang="en-US" sz="1600" dirty="0">
                <a:solidFill>
                  <a:srgbClr val="FF0000"/>
                </a:solidFill>
              </a:rPr>
              <a:t>Store operation</a:t>
            </a:r>
            <a:r>
              <a:rPr lang="en-US" sz="1600" dirty="0"/>
              <a:t>:</a:t>
            </a:r>
            <a:r>
              <a:rPr lang="en-US" sz="1600" dirty="0">
                <a:latin typeface="Times" charset="0"/>
              </a:rPr>
              <a:t> </a:t>
            </a:r>
            <a:r>
              <a:rPr lang="en-US" sz="1600" dirty="0" err="1">
                <a:latin typeface="Courier New" charset="0"/>
              </a:rPr>
              <a:t>movq</a:t>
            </a:r>
            <a:r>
              <a:rPr lang="en-US" sz="1600" dirty="0">
                <a:latin typeface="Courier New" charset="0"/>
              </a:rPr>
              <a:t> </a:t>
            </a:r>
            <a:r>
              <a:rPr lang="en-US" altLang="zh-CN" sz="1600">
                <a:latin typeface="Courier New" charset="0"/>
              </a:rPr>
              <a:t>%rax</a:t>
            </a:r>
            <a:r>
              <a:rPr lang="en-US" sz="1600">
                <a:latin typeface="Courier New" charset="0"/>
              </a:rPr>
              <a:t>, </a:t>
            </a:r>
            <a:r>
              <a:rPr lang="en-US" altLang="zh-CN" sz="1600" dirty="0">
                <a:latin typeface="Courier New" charset="0"/>
              </a:rPr>
              <a:t>A</a:t>
            </a:r>
            <a:endParaRPr lang="en-US" sz="1600" dirty="0"/>
          </a:p>
        </p:txBody>
      </p:sp>
    </p:spTree>
    <p:extLst>
      <p:ext uri="{BB962C8B-B14F-4D97-AF65-F5344CB8AC3E}">
        <p14:creationId xmlns:p14="http://schemas.microsoft.com/office/powerpoint/2010/main" val="35730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9545A-B2E1-4CC1-A760-320B61F6C64D}"/>
              </a:ext>
            </a:extLst>
          </p:cNvPr>
          <p:cNvSpPr>
            <a:spLocks noGrp="1"/>
          </p:cNvSpPr>
          <p:nvPr>
            <p:ph type="title"/>
          </p:nvPr>
        </p:nvSpPr>
        <p:spPr>
          <a:xfrm>
            <a:off x="0" y="181397"/>
            <a:ext cx="7592093" cy="762000"/>
          </a:xfrm>
        </p:spPr>
        <p:txBody>
          <a:bodyPr>
            <a:normAutofit/>
          </a:bodyPr>
          <a:lstStyle/>
          <a:p>
            <a:r>
              <a:rPr lang="zh-CN" altLang="en-US" dirty="0"/>
              <a:t>内存器写操作</a:t>
            </a:r>
          </a:p>
        </p:txBody>
      </p:sp>
      <p:sp>
        <p:nvSpPr>
          <p:cNvPr id="3" name="内容占位符 2">
            <a:extLst>
              <a:ext uri="{FF2B5EF4-FFF2-40B4-BE49-F238E27FC236}">
                <a16:creationId xmlns:a16="http://schemas.microsoft.com/office/drawing/2014/main" id="{81492180-D6DF-40FA-926A-52216B5674FD}"/>
              </a:ext>
            </a:extLst>
          </p:cNvPr>
          <p:cNvSpPr>
            <a:spLocks noGrp="1"/>
          </p:cNvSpPr>
          <p:nvPr>
            <p:ph idx="1"/>
          </p:nvPr>
        </p:nvSpPr>
        <p:spPr>
          <a:xfrm>
            <a:off x="457200" y="837034"/>
            <a:ext cx="8229600" cy="1945682"/>
          </a:xfrm>
        </p:spPr>
        <p:txBody>
          <a:bodyPr/>
          <a:lstStyle/>
          <a:p>
            <a:r>
              <a:rPr lang="en-US" altLang="zh-CN" dirty="0" err="1"/>
              <a:t>Movq</a:t>
            </a:r>
            <a:r>
              <a:rPr lang="en-US" altLang="zh-CN" dirty="0"/>
              <a:t> </a:t>
            </a:r>
            <a:r>
              <a:rPr lang="en-US" altLang="zh-CN"/>
              <a:t>%rax, </a:t>
            </a:r>
            <a:r>
              <a:rPr lang="en-US" altLang="zh-CN" dirty="0"/>
              <a:t>A</a:t>
            </a:r>
          </a:p>
          <a:p>
            <a:r>
              <a:rPr lang="zh-CN" altLang="en-US" dirty="0"/>
              <a:t>写事务的三个操作步骤：</a:t>
            </a:r>
            <a:endParaRPr lang="en-US" altLang="zh-CN" dirty="0"/>
          </a:p>
          <a:p>
            <a:pPr lvl="1"/>
            <a:r>
              <a:rPr lang="en-US" altLang="zh-CN" dirty="0"/>
              <a:t>CPU</a:t>
            </a:r>
            <a:r>
              <a:rPr lang="zh-CN" altLang="en-US" dirty="0"/>
              <a:t>将地址</a:t>
            </a:r>
            <a:r>
              <a:rPr lang="en-US" altLang="zh-CN" dirty="0"/>
              <a:t>A</a:t>
            </a:r>
            <a:r>
              <a:rPr lang="zh-CN" altLang="en-US" dirty="0"/>
              <a:t>放到系统总线上</a:t>
            </a:r>
            <a:endParaRPr lang="en-US" altLang="zh-CN" dirty="0"/>
          </a:p>
          <a:p>
            <a:pPr lvl="1"/>
            <a:r>
              <a:rPr lang="en-US" altLang="zh-CN" dirty="0"/>
              <a:t>CPU</a:t>
            </a:r>
            <a:r>
              <a:rPr lang="zh-CN" altLang="en-US" dirty="0"/>
              <a:t>将</a:t>
            </a:r>
            <a:r>
              <a:rPr lang="en-US" altLang="zh-CN"/>
              <a:t>%rax</a:t>
            </a:r>
            <a:r>
              <a:rPr lang="zh-CN" altLang="en-US"/>
              <a:t>中</a:t>
            </a:r>
            <a:r>
              <a:rPr lang="zh-CN" altLang="en-US" dirty="0"/>
              <a:t>的数据复制到系统总线</a:t>
            </a:r>
          </a:p>
        </p:txBody>
      </p:sp>
      <p:sp>
        <p:nvSpPr>
          <p:cNvPr id="5" name="Rectangle 4">
            <a:extLst>
              <a:ext uri="{FF2B5EF4-FFF2-40B4-BE49-F238E27FC236}">
                <a16:creationId xmlns:a16="http://schemas.microsoft.com/office/drawing/2014/main" id="{59C25D5C-6EAA-4749-8E78-A0377C644F60}"/>
              </a:ext>
            </a:extLst>
          </p:cNvPr>
          <p:cNvSpPr>
            <a:spLocks noChangeArrowheads="1"/>
          </p:cNvSpPr>
          <p:nvPr/>
        </p:nvSpPr>
        <p:spPr bwMode="auto">
          <a:xfrm>
            <a:off x="6839571" y="4230516"/>
            <a:ext cx="909637" cy="9144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6" name="AutoShape 5">
            <a:extLst>
              <a:ext uri="{FF2B5EF4-FFF2-40B4-BE49-F238E27FC236}">
                <a16:creationId xmlns:a16="http://schemas.microsoft.com/office/drawing/2014/main" id="{4C8048F3-67E4-45E0-9B60-4064220AB3F2}"/>
              </a:ext>
            </a:extLst>
          </p:cNvPr>
          <p:cNvSpPr>
            <a:spLocks noChangeArrowheads="1"/>
          </p:cNvSpPr>
          <p:nvPr/>
        </p:nvSpPr>
        <p:spPr bwMode="auto">
          <a:xfrm>
            <a:off x="5315571" y="4421016"/>
            <a:ext cx="1492250" cy="533400"/>
          </a:xfrm>
          <a:prstGeom prst="leftRightArrow">
            <a:avLst>
              <a:gd name="adj1" fmla="val 50000"/>
              <a:gd name="adj2" fmla="val 55952"/>
            </a:avLst>
          </a:prstGeom>
          <a:solidFill>
            <a:srgbClr val="F7F5CD"/>
          </a:solid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7" name="Rectangle 6">
            <a:extLst>
              <a:ext uri="{FF2B5EF4-FFF2-40B4-BE49-F238E27FC236}">
                <a16:creationId xmlns:a16="http://schemas.microsoft.com/office/drawing/2014/main" id="{C3D0C695-2259-40DE-BFC7-06F3170FC6F9}"/>
              </a:ext>
            </a:extLst>
          </p:cNvPr>
          <p:cNvSpPr>
            <a:spLocks noChangeArrowheads="1"/>
          </p:cNvSpPr>
          <p:nvPr/>
        </p:nvSpPr>
        <p:spPr bwMode="auto">
          <a:xfrm>
            <a:off x="4401171" y="4398791"/>
            <a:ext cx="909637" cy="57785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 </a:t>
            </a:r>
          </a:p>
          <a:p>
            <a:pPr>
              <a:lnSpc>
                <a:spcPct val="100000"/>
              </a:lnSpc>
            </a:pPr>
            <a:endParaRPr lang="en-US" sz="1600"/>
          </a:p>
        </p:txBody>
      </p:sp>
      <p:sp>
        <p:nvSpPr>
          <p:cNvPr id="8" name="AutoShape 7">
            <a:extLst>
              <a:ext uri="{FF2B5EF4-FFF2-40B4-BE49-F238E27FC236}">
                <a16:creationId xmlns:a16="http://schemas.microsoft.com/office/drawing/2014/main" id="{0D7E234D-F2FA-4FCC-A84D-0ED94D5A061E}"/>
              </a:ext>
            </a:extLst>
          </p:cNvPr>
          <p:cNvSpPr>
            <a:spLocks noChangeArrowheads="1"/>
          </p:cNvSpPr>
          <p:nvPr/>
        </p:nvSpPr>
        <p:spPr bwMode="auto">
          <a:xfrm>
            <a:off x="2943846" y="4421016"/>
            <a:ext cx="1452562" cy="533400"/>
          </a:xfrm>
          <a:prstGeom prst="leftRightArrow">
            <a:avLst>
              <a:gd name="adj1" fmla="val 50000"/>
              <a:gd name="adj2" fmla="val 54464"/>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 name="Rectangle 8">
            <a:extLst>
              <a:ext uri="{FF2B5EF4-FFF2-40B4-BE49-F238E27FC236}">
                <a16:creationId xmlns:a16="http://schemas.microsoft.com/office/drawing/2014/main" id="{4E614854-7276-481D-9998-B2F656200A86}"/>
              </a:ext>
            </a:extLst>
          </p:cNvPr>
          <p:cNvSpPr>
            <a:spLocks noChangeArrowheads="1"/>
          </p:cNvSpPr>
          <p:nvPr/>
        </p:nvSpPr>
        <p:spPr bwMode="auto">
          <a:xfrm>
            <a:off x="1959596" y="30875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0" name="Rectangle 9">
            <a:extLst>
              <a:ext uri="{FF2B5EF4-FFF2-40B4-BE49-F238E27FC236}">
                <a16:creationId xmlns:a16="http://schemas.microsoft.com/office/drawing/2014/main" id="{E0ED8D9A-8E5E-40DB-AF26-9DE23A75988B}"/>
              </a:ext>
            </a:extLst>
          </p:cNvPr>
          <p:cNvSpPr>
            <a:spLocks noChangeArrowheads="1"/>
          </p:cNvSpPr>
          <p:nvPr/>
        </p:nvSpPr>
        <p:spPr bwMode="auto">
          <a:xfrm>
            <a:off x="1959596" y="32399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1" name="Rectangle 10">
            <a:extLst>
              <a:ext uri="{FF2B5EF4-FFF2-40B4-BE49-F238E27FC236}">
                <a16:creationId xmlns:a16="http://schemas.microsoft.com/office/drawing/2014/main" id="{87C6DEF5-57B4-4C65-AEBF-593EF4A959A6}"/>
              </a:ext>
            </a:extLst>
          </p:cNvPr>
          <p:cNvSpPr>
            <a:spLocks noChangeArrowheads="1"/>
          </p:cNvSpPr>
          <p:nvPr/>
        </p:nvSpPr>
        <p:spPr bwMode="auto">
          <a:xfrm>
            <a:off x="1959596" y="33923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2" name="Rectangle 11">
            <a:extLst>
              <a:ext uri="{FF2B5EF4-FFF2-40B4-BE49-F238E27FC236}">
                <a16:creationId xmlns:a16="http://schemas.microsoft.com/office/drawing/2014/main" id="{3ED0B9BD-CB55-4B6F-9EE0-9DC6E364A4D3}"/>
              </a:ext>
            </a:extLst>
          </p:cNvPr>
          <p:cNvSpPr>
            <a:spLocks noChangeArrowheads="1"/>
          </p:cNvSpPr>
          <p:nvPr/>
        </p:nvSpPr>
        <p:spPr bwMode="auto">
          <a:xfrm>
            <a:off x="1959596" y="35447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400" dirty="0"/>
              <a:t>y</a:t>
            </a:r>
          </a:p>
        </p:txBody>
      </p:sp>
      <p:sp>
        <p:nvSpPr>
          <p:cNvPr id="13" name="Rectangle 12">
            <a:extLst>
              <a:ext uri="{FF2B5EF4-FFF2-40B4-BE49-F238E27FC236}">
                <a16:creationId xmlns:a16="http://schemas.microsoft.com/office/drawing/2014/main" id="{53EF77A7-66BB-4A4C-9C1B-AB0C8A9C97D2}"/>
              </a:ext>
            </a:extLst>
          </p:cNvPr>
          <p:cNvSpPr>
            <a:spLocks noChangeArrowheads="1"/>
          </p:cNvSpPr>
          <p:nvPr/>
        </p:nvSpPr>
        <p:spPr bwMode="auto">
          <a:xfrm>
            <a:off x="1959596" y="36971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4" name="AutoShape 13">
            <a:extLst>
              <a:ext uri="{FF2B5EF4-FFF2-40B4-BE49-F238E27FC236}">
                <a16:creationId xmlns:a16="http://schemas.microsoft.com/office/drawing/2014/main" id="{EDF7E296-A604-4C6B-89DB-0E5E450D051C}"/>
              </a:ext>
            </a:extLst>
          </p:cNvPr>
          <p:cNvSpPr>
            <a:spLocks noChangeArrowheads="1"/>
          </p:cNvSpPr>
          <p:nvPr/>
        </p:nvSpPr>
        <p:spPr bwMode="auto">
          <a:xfrm>
            <a:off x="2732708" y="3087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5" name="AutoShape 14">
            <a:extLst>
              <a:ext uri="{FF2B5EF4-FFF2-40B4-BE49-F238E27FC236}">
                <a16:creationId xmlns:a16="http://schemas.microsoft.com/office/drawing/2014/main" id="{DC95BA6F-C251-488D-B38D-3E9AA565EC73}"/>
              </a:ext>
            </a:extLst>
          </p:cNvPr>
          <p:cNvSpPr>
            <a:spLocks noChangeArrowheads="1"/>
          </p:cNvSpPr>
          <p:nvPr/>
        </p:nvSpPr>
        <p:spPr bwMode="auto">
          <a:xfrm flipH="1">
            <a:off x="2643808" y="3468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6" name="Rectangle 15">
            <a:extLst>
              <a:ext uri="{FF2B5EF4-FFF2-40B4-BE49-F238E27FC236}">
                <a16:creationId xmlns:a16="http://schemas.microsoft.com/office/drawing/2014/main" id="{3CC71B45-BE9A-44BA-845F-2ECFEBA393E8}"/>
              </a:ext>
            </a:extLst>
          </p:cNvPr>
          <p:cNvSpPr>
            <a:spLocks noChangeArrowheads="1"/>
          </p:cNvSpPr>
          <p:nvPr/>
        </p:nvSpPr>
        <p:spPr bwMode="auto">
          <a:xfrm>
            <a:off x="3177208" y="2935116"/>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ALU</a:t>
            </a:r>
          </a:p>
        </p:txBody>
      </p:sp>
      <p:sp>
        <p:nvSpPr>
          <p:cNvPr id="17" name="Text Box 16">
            <a:extLst>
              <a:ext uri="{FF2B5EF4-FFF2-40B4-BE49-F238E27FC236}">
                <a16:creationId xmlns:a16="http://schemas.microsoft.com/office/drawing/2014/main" id="{045337D0-0F5F-4DA4-94E3-6F1509A83F34}"/>
              </a:ext>
            </a:extLst>
          </p:cNvPr>
          <p:cNvSpPr txBox="1">
            <a:spLocks noChangeArrowheads="1"/>
          </p:cNvSpPr>
          <p:nvPr/>
        </p:nvSpPr>
        <p:spPr bwMode="auto">
          <a:xfrm>
            <a:off x="1748458" y="2765839"/>
            <a:ext cx="1147770"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Register file</a:t>
            </a:r>
          </a:p>
        </p:txBody>
      </p:sp>
      <p:sp>
        <p:nvSpPr>
          <p:cNvPr id="18" name="AutoShape 17">
            <a:extLst>
              <a:ext uri="{FF2B5EF4-FFF2-40B4-BE49-F238E27FC236}">
                <a16:creationId xmlns:a16="http://schemas.microsoft.com/office/drawing/2014/main" id="{77A48333-5CD5-4F24-B5EE-2F82F17E01A6}"/>
              </a:ext>
            </a:extLst>
          </p:cNvPr>
          <p:cNvSpPr>
            <a:spLocks noChangeArrowheads="1"/>
          </p:cNvSpPr>
          <p:nvPr/>
        </p:nvSpPr>
        <p:spPr bwMode="auto">
          <a:xfrm>
            <a:off x="2034208" y="3925716"/>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9" name="Line 18">
            <a:extLst>
              <a:ext uri="{FF2B5EF4-FFF2-40B4-BE49-F238E27FC236}">
                <a16:creationId xmlns:a16="http://schemas.microsoft.com/office/drawing/2014/main" id="{C25F101E-BBEA-4130-8B04-F83C2D2D3310}"/>
              </a:ext>
            </a:extLst>
          </p:cNvPr>
          <p:cNvSpPr>
            <a:spLocks noChangeShapeType="1"/>
          </p:cNvSpPr>
          <p:nvPr/>
        </p:nvSpPr>
        <p:spPr bwMode="auto">
          <a:xfrm>
            <a:off x="2845421" y="4687716"/>
            <a:ext cx="3962400" cy="0"/>
          </a:xfrm>
          <a:prstGeom prst="line">
            <a:avLst/>
          </a:prstGeom>
          <a:ln w="76200">
            <a:headEnd/>
            <a:tailEnd type="triangle" w="med" len="med"/>
          </a:ln>
        </p:spPr>
        <p:style>
          <a:lnRef idx="3">
            <a:schemeClr val="accent2"/>
          </a:lnRef>
          <a:fillRef idx="0">
            <a:schemeClr val="accent2"/>
          </a:fillRef>
          <a:effectRef idx="2">
            <a:schemeClr val="accent2"/>
          </a:effectRef>
          <a:fontRef idx="minor">
            <a:schemeClr val="tx1"/>
          </a:fontRef>
        </p:style>
        <p:txBody>
          <a:bodyPr wrap="none" anchor="ctr">
            <a:prstTxWarp prst="textNoShape">
              <a:avLst/>
            </a:prstTxWarp>
          </a:bodyPr>
          <a:lstStyle/>
          <a:p>
            <a:endParaRPr lang="en-US"/>
          </a:p>
        </p:txBody>
      </p:sp>
      <p:sp>
        <p:nvSpPr>
          <p:cNvPr id="20" name="Rectangle 19">
            <a:extLst>
              <a:ext uri="{FF2B5EF4-FFF2-40B4-BE49-F238E27FC236}">
                <a16:creationId xmlns:a16="http://schemas.microsoft.com/office/drawing/2014/main" id="{265E099C-B388-4E96-A18E-66094F566EAB}"/>
              </a:ext>
            </a:extLst>
          </p:cNvPr>
          <p:cNvSpPr>
            <a:spLocks noChangeArrowheads="1"/>
          </p:cNvSpPr>
          <p:nvPr/>
        </p:nvSpPr>
        <p:spPr bwMode="auto">
          <a:xfrm>
            <a:off x="1043608" y="4398791"/>
            <a:ext cx="1873250" cy="57785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Bus interface</a:t>
            </a:r>
          </a:p>
        </p:txBody>
      </p:sp>
      <p:sp>
        <p:nvSpPr>
          <p:cNvPr id="21" name="Text Box 20">
            <a:extLst>
              <a:ext uri="{FF2B5EF4-FFF2-40B4-BE49-F238E27FC236}">
                <a16:creationId xmlns:a16="http://schemas.microsoft.com/office/drawing/2014/main" id="{0F2CB684-6AAB-42F5-AE7D-526C69A761C3}"/>
              </a:ext>
            </a:extLst>
          </p:cNvPr>
          <p:cNvSpPr txBox="1">
            <a:spLocks noChangeArrowheads="1"/>
          </p:cNvSpPr>
          <p:nvPr/>
        </p:nvSpPr>
        <p:spPr bwMode="auto">
          <a:xfrm>
            <a:off x="5860177" y="4229514"/>
            <a:ext cx="27603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altLang="zh-CN" sz="1600" i="1" dirty="0"/>
              <a:t>y</a:t>
            </a:r>
            <a:endParaRPr lang="en-US" sz="1600" i="1" dirty="0"/>
          </a:p>
        </p:txBody>
      </p:sp>
      <p:sp>
        <p:nvSpPr>
          <p:cNvPr id="22" name="Text Box 21">
            <a:extLst>
              <a:ext uri="{FF2B5EF4-FFF2-40B4-BE49-F238E27FC236}">
                <a16:creationId xmlns:a16="http://schemas.microsoft.com/office/drawing/2014/main" id="{A4E0D362-85DE-4078-BC73-6F7F364E1369}"/>
              </a:ext>
            </a:extLst>
          </p:cNvPr>
          <p:cNvSpPr txBox="1">
            <a:spLocks noChangeArrowheads="1"/>
          </p:cNvSpPr>
          <p:nvPr/>
        </p:nvSpPr>
        <p:spPr bwMode="auto">
          <a:xfrm>
            <a:off x="7746033" y="4108279"/>
            <a:ext cx="296863"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0</a:t>
            </a:r>
          </a:p>
        </p:txBody>
      </p:sp>
      <p:sp>
        <p:nvSpPr>
          <p:cNvPr id="23" name="Text Box 22">
            <a:extLst>
              <a:ext uri="{FF2B5EF4-FFF2-40B4-BE49-F238E27FC236}">
                <a16:creationId xmlns:a16="http://schemas.microsoft.com/office/drawing/2014/main" id="{9DD83F4D-5A4A-4FAD-ACC6-82DBF96412DD}"/>
              </a:ext>
            </a:extLst>
          </p:cNvPr>
          <p:cNvSpPr txBox="1">
            <a:spLocks noChangeArrowheads="1"/>
          </p:cNvSpPr>
          <p:nvPr/>
        </p:nvSpPr>
        <p:spPr bwMode="auto">
          <a:xfrm>
            <a:off x="7730158" y="4611516"/>
            <a:ext cx="330200"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A</a:t>
            </a:r>
          </a:p>
        </p:txBody>
      </p:sp>
      <p:sp>
        <p:nvSpPr>
          <p:cNvPr id="24" name="Rectangle 23">
            <a:extLst>
              <a:ext uri="{FF2B5EF4-FFF2-40B4-BE49-F238E27FC236}">
                <a16:creationId xmlns:a16="http://schemas.microsoft.com/office/drawing/2014/main" id="{C994B078-972F-4C5A-B816-74C6478FADE4}"/>
              </a:ext>
            </a:extLst>
          </p:cNvPr>
          <p:cNvSpPr>
            <a:spLocks noChangeArrowheads="1"/>
          </p:cNvSpPr>
          <p:nvPr/>
        </p:nvSpPr>
        <p:spPr bwMode="auto">
          <a:xfrm>
            <a:off x="6834808" y="4703591"/>
            <a:ext cx="914400" cy="152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endParaRPr lang="en-US" sz="1400" dirty="0"/>
          </a:p>
        </p:txBody>
      </p:sp>
      <p:sp>
        <p:nvSpPr>
          <p:cNvPr id="25" name="Text Box 24">
            <a:extLst>
              <a:ext uri="{FF2B5EF4-FFF2-40B4-BE49-F238E27FC236}">
                <a16:creationId xmlns:a16="http://schemas.microsoft.com/office/drawing/2014/main" id="{6E055C85-F6CC-45E3-B2A8-AA5B20941060}"/>
              </a:ext>
            </a:extLst>
          </p:cNvPr>
          <p:cNvSpPr txBox="1">
            <a:spLocks noChangeArrowheads="1"/>
          </p:cNvSpPr>
          <p:nvPr/>
        </p:nvSpPr>
        <p:spPr bwMode="auto">
          <a:xfrm>
            <a:off x="6625258" y="3892964"/>
            <a:ext cx="126929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Main memory</a:t>
            </a:r>
          </a:p>
        </p:txBody>
      </p:sp>
      <p:sp>
        <p:nvSpPr>
          <p:cNvPr id="26" name="Text Box 25">
            <a:extLst>
              <a:ext uri="{FF2B5EF4-FFF2-40B4-BE49-F238E27FC236}">
                <a16:creationId xmlns:a16="http://schemas.microsoft.com/office/drawing/2014/main" id="{C4DC3323-1B66-4CD2-9B47-02059C21A781}"/>
              </a:ext>
            </a:extLst>
          </p:cNvPr>
          <p:cNvSpPr txBox="1">
            <a:spLocks noChangeArrowheads="1"/>
          </p:cNvSpPr>
          <p:nvPr/>
        </p:nvSpPr>
        <p:spPr bwMode="auto">
          <a:xfrm>
            <a:off x="4374096" y="4121564"/>
            <a:ext cx="970137"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I/O bridge</a:t>
            </a:r>
          </a:p>
        </p:txBody>
      </p:sp>
      <p:sp>
        <p:nvSpPr>
          <p:cNvPr id="27" name="Text Box 26">
            <a:extLst>
              <a:ext uri="{FF2B5EF4-FFF2-40B4-BE49-F238E27FC236}">
                <a16:creationId xmlns:a16="http://schemas.microsoft.com/office/drawing/2014/main" id="{7D5C1614-97DB-4DD5-8DBA-6BE8194230F7}"/>
              </a:ext>
            </a:extLst>
          </p:cNvPr>
          <p:cNvSpPr txBox="1">
            <a:spLocks noChangeArrowheads="1"/>
          </p:cNvSpPr>
          <p:nvPr/>
        </p:nvSpPr>
        <p:spPr bwMode="auto">
          <a:xfrm>
            <a:off x="1319317" y="3419889"/>
            <a:ext cx="5868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a:t>%rax</a:t>
            </a:r>
            <a:endParaRPr lang="en-US" sz="1600" dirty="0"/>
          </a:p>
        </p:txBody>
      </p:sp>
      <p:sp>
        <p:nvSpPr>
          <p:cNvPr id="29" name="Line 18">
            <a:extLst>
              <a:ext uri="{FF2B5EF4-FFF2-40B4-BE49-F238E27FC236}">
                <a16:creationId xmlns:a16="http://schemas.microsoft.com/office/drawing/2014/main" id="{45E1C7BC-A008-44BD-89BC-6FA3282B9505}"/>
              </a:ext>
            </a:extLst>
          </p:cNvPr>
          <p:cNvSpPr>
            <a:spLocks noChangeShapeType="1"/>
          </p:cNvSpPr>
          <p:nvPr/>
        </p:nvSpPr>
        <p:spPr bwMode="auto">
          <a:xfrm rot="16200000" flipH="1" flipV="1">
            <a:off x="1988914" y="4047953"/>
            <a:ext cx="701675" cy="0"/>
          </a:xfrm>
          <a:prstGeom prst="line">
            <a:avLst/>
          </a:prstGeom>
          <a:ln w="76200">
            <a:headEnd/>
            <a:tailEnd type="triangle" w="med" len="med"/>
          </a:ln>
        </p:spPr>
        <p:style>
          <a:lnRef idx="3">
            <a:schemeClr val="accent2"/>
          </a:lnRef>
          <a:fillRef idx="0">
            <a:schemeClr val="accent2"/>
          </a:fillRef>
          <a:effectRef idx="2">
            <a:schemeClr val="accent2"/>
          </a:effectRef>
          <a:fontRef idx="minor">
            <a:schemeClr val="tx1"/>
          </a:fontRef>
        </p:style>
        <p:txBody>
          <a:bodyPr wrap="none" anchor="ctr">
            <a:prstTxWarp prst="textNoShape">
              <a:avLst/>
            </a:prstTxWarp>
          </a:bodyPr>
          <a:lstStyle/>
          <a:p>
            <a:endParaRPr lang="en-US"/>
          </a:p>
        </p:txBody>
      </p:sp>
      <p:sp>
        <p:nvSpPr>
          <p:cNvPr id="31" name="Text Box 28">
            <a:extLst>
              <a:ext uri="{FF2B5EF4-FFF2-40B4-BE49-F238E27FC236}">
                <a16:creationId xmlns:a16="http://schemas.microsoft.com/office/drawing/2014/main" id="{E747A73A-BA24-45F6-B79C-FA586772058B}"/>
              </a:ext>
            </a:extLst>
          </p:cNvPr>
          <p:cNvSpPr txBox="1">
            <a:spLocks noChangeArrowheads="1"/>
          </p:cNvSpPr>
          <p:nvPr/>
        </p:nvSpPr>
        <p:spPr bwMode="auto">
          <a:xfrm>
            <a:off x="4701208" y="2858916"/>
            <a:ext cx="3075265" cy="338554"/>
          </a:xfrm>
          <a:prstGeom prst="rect">
            <a:avLst/>
          </a:prstGeom>
          <a:noFill/>
          <a:ln w="25400">
            <a:noFill/>
            <a:miter lim="800000"/>
            <a:headEnd/>
            <a:tailEnd/>
          </a:ln>
          <a:effectLst/>
        </p:spPr>
        <p:txBody>
          <a:bodyPr wrap="none">
            <a:prstTxWarp prst="textNoShape">
              <a:avLst/>
            </a:prstTxWarp>
            <a:spAutoFit/>
          </a:bodyPr>
          <a:lstStyle/>
          <a:p>
            <a:r>
              <a:rPr lang="en-US" sz="1600" dirty="0">
                <a:solidFill>
                  <a:srgbClr val="FF0000"/>
                </a:solidFill>
              </a:rPr>
              <a:t>Store operation</a:t>
            </a:r>
            <a:r>
              <a:rPr lang="en-US" sz="1600" dirty="0"/>
              <a:t>:</a:t>
            </a:r>
            <a:r>
              <a:rPr lang="en-US" sz="1600" dirty="0">
                <a:latin typeface="Times" charset="0"/>
              </a:rPr>
              <a:t> </a:t>
            </a:r>
            <a:r>
              <a:rPr lang="en-US" sz="1600" dirty="0" err="1">
                <a:latin typeface="Courier New" charset="0"/>
              </a:rPr>
              <a:t>movq</a:t>
            </a:r>
            <a:r>
              <a:rPr lang="en-US" sz="1600" dirty="0">
                <a:latin typeface="Courier New" charset="0"/>
              </a:rPr>
              <a:t> </a:t>
            </a:r>
            <a:r>
              <a:rPr lang="en-US" altLang="zh-CN" sz="1600">
                <a:latin typeface="Courier New" charset="0"/>
              </a:rPr>
              <a:t>%rax</a:t>
            </a:r>
            <a:r>
              <a:rPr lang="en-US" sz="1600">
                <a:latin typeface="Courier New" charset="0"/>
              </a:rPr>
              <a:t>, </a:t>
            </a:r>
            <a:r>
              <a:rPr lang="en-US" altLang="zh-CN" sz="1600" dirty="0">
                <a:latin typeface="Courier New" charset="0"/>
              </a:rPr>
              <a:t>A</a:t>
            </a:r>
            <a:endParaRPr lang="en-US" sz="1600" dirty="0"/>
          </a:p>
        </p:txBody>
      </p:sp>
    </p:spTree>
    <p:extLst>
      <p:ext uri="{BB962C8B-B14F-4D97-AF65-F5344CB8AC3E}">
        <p14:creationId xmlns:p14="http://schemas.microsoft.com/office/powerpoint/2010/main" val="41686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9545A-B2E1-4CC1-A760-320B61F6C64D}"/>
              </a:ext>
            </a:extLst>
          </p:cNvPr>
          <p:cNvSpPr>
            <a:spLocks noGrp="1"/>
          </p:cNvSpPr>
          <p:nvPr>
            <p:ph type="title"/>
          </p:nvPr>
        </p:nvSpPr>
        <p:spPr>
          <a:xfrm>
            <a:off x="11810" y="167108"/>
            <a:ext cx="7592093" cy="762000"/>
          </a:xfrm>
        </p:spPr>
        <p:txBody>
          <a:bodyPr>
            <a:normAutofit/>
          </a:bodyPr>
          <a:lstStyle/>
          <a:p>
            <a:r>
              <a:rPr lang="zh-CN" altLang="en-US" dirty="0"/>
              <a:t>内存器写操作</a:t>
            </a:r>
          </a:p>
        </p:txBody>
      </p:sp>
      <p:sp>
        <p:nvSpPr>
          <p:cNvPr id="3" name="内容占位符 2">
            <a:extLst>
              <a:ext uri="{FF2B5EF4-FFF2-40B4-BE49-F238E27FC236}">
                <a16:creationId xmlns:a16="http://schemas.microsoft.com/office/drawing/2014/main" id="{81492180-D6DF-40FA-926A-52216B5674FD}"/>
              </a:ext>
            </a:extLst>
          </p:cNvPr>
          <p:cNvSpPr>
            <a:spLocks noGrp="1"/>
          </p:cNvSpPr>
          <p:nvPr>
            <p:ph idx="1"/>
          </p:nvPr>
        </p:nvSpPr>
        <p:spPr>
          <a:xfrm>
            <a:off x="457200" y="837033"/>
            <a:ext cx="8229600" cy="2053633"/>
          </a:xfrm>
        </p:spPr>
        <p:txBody>
          <a:bodyPr>
            <a:normAutofit/>
          </a:bodyPr>
          <a:lstStyle/>
          <a:p>
            <a:r>
              <a:rPr lang="en-US" altLang="zh-CN" dirty="0" err="1"/>
              <a:t>Movq</a:t>
            </a:r>
            <a:r>
              <a:rPr lang="en-US" altLang="zh-CN" dirty="0"/>
              <a:t> </a:t>
            </a:r>
            <a:r>
              <a:rPr lang="en-US" altLang="zh-CN"/>
              <a:t>%rax, </a:t>
            </a:r>
            <a:r>
              <a:rPr lang="en-US" altLang="zh-CN" dirty="0"/>
              <a:t>A</a:t>
            </a:r>
          </a:p>
          <a:p>
            <a:r>
              <a:rPr lang="zh-CN" altLang="en-US" dirty="0"/>
              <a:t>写事务的三个操作步骤：</a:t>
            </a:r>
            <a:endParaRPr lang="en-US" altLang="zh-CN" dirty="0"/>
          </a:p>
          <a:p>
            <a:pPr lvl="1"/>
            <a:r>
              <a:rPr lang="en-US" altLang="zh-CN" dirty="0"/>
              <a:t>CPU</a:t>
            </a:r>
            <a:r>
              <a:rPr lang="zh-CN" altLang="en-US" dirty="0"/>
              <a:t>将地址</a:t>
            </a:r>
            <a:r>
              <a:rPr lang="en-US" altLang="zh-CN" dirty="0"/>
              <a:t>A</a:t>
            </a:r>
            <a:r>
              <a:rPr lang="zh-CN" altLang="en-US" dirty="0"/>
              <a:t>放到系统总线上</a:t>
            </a:r>
            <a:endParaRPr lang="en-US" altLang="zh-CN" dirty="0"/>
          </a:p>
          <a:p>
            <a:pPr lvl="1"/>
            <a:r>
              <a:rPr lang="en-US" altLang="zh-CN" dirty="0"/>
              <a:t>CPU</a:t>
            </a:r>
            <a:r>
              <a:rPr lang="zh-CN" altLang="en-US" dirty="0"/>
              <a:t>将</a:t>
            </a:r>
            <a:r>
              <a:rPr lang="en-US" altLang="zh-CN"/>
              <a:t>%rax</a:t>
            </a:r>
            <a:r>
              <a:rPr lang="zh-CN" altLang="en-US"/>
              <a:t>中</a:t>
            </a:r>
            <a:r>
              <a:rPr lang="zh-CN" altLang="en-US" dirty="0"/>
              <a:t>的数据复制到系统总线</a:t>
            </a:r>
            <a:endParaRPr lang="en-US" altLang="zh-CN" dirty="0"/>
          </a:p>
          <a:p>
            <a:pPr lvl="1"/>
            <a:r>
              <a:rPr lang="zh-CN" altLang="en-US" dirty="0"/>
              <a:t>主存从内存总线读出数据，并将这些位存储到</a:t>
            </a:r>
            <a:r>
              <a:rPr lang="en-US" altLang="zh-CN" dirty="0"/>
              <a:t>DRAM</a:t>
            </a:r>
            <a:r>
              <a:rPr lang="zh-CN" altLang="en-US" dirty="0"/>
              <a:t>中</a:t>
            </a:r>
          </a:p>
        </p:txBody>
      </p:sp>
      <p:sp>
        <p:nvSpPr>
          <p:cNvPr id="5" name="Rectangle 4">
            <a:extLst>
              <a:ext uri="{FF2B5EF4-FFF2-40B4-BE49-F238E27FC236}">
                <a16:creationId xmlns:a16="http://schemas.microsoft.com/office/drawing/2014/main" id="{59C25D5C-6EAA-4749-8E78-A0377C644F60}"/>
              </a:ext>
            </a:extLst>
          </p:cNvPr>
          <p:cNvSpPr>
            <a:spLocks noChangeArrowheads="1"/>
          </p:cNvSpPr>
          <p:nvPr/>
        </p:nvSpPr>
        <p:spPr bwMode="auto">
          <a:xfrm>
            <a:off x="6839571" y="4230516"/>
            <a:ext cx="909637" cy="9144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6" name="AutoShape 5">
            <a:extLst>
              <a:ext uri="{FF2B5EF4-FFF2-40B4-BE49-F238E27FC236}">
                <a16:creationId xmlns:a16="http://schemas.microsoft.com/office/drawing/2014/main" id="{4C8048F3-67E4-45E0-9B60-4064220AB3F2}"/>
              </a:ext>
            </a:extLst>
          </p:cNvPr>
          <p:cNvSpPr>
            <a:spLocks noChangeArrowheads="1"/>
          </p:cNvSpPr>
          <p:nvPr/>
        </p:nvSpPr>
        <p:spPr bwMode="auto">
          <a:xfrm>
            <a:off x="5315571" y="4421016"/>
            <a:ext cx="1492250" cy="533400"/>
          </a:xfrm>
          <a:prstGeom prst="leftRightArrow">
            <a:avLst>
              <a:gd name="adj1" fmla="val 50000"/>
              <a:gd name="adj2" fmla="val 55952"/>
            </a:avLst>
          </a:prstGeom>
          <a:solidFill>
            <a:srgbClr val="F7F5CD"/>
          </a:solid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7" name="Rectangle 6">
            <a:extLst>
              <a:ext uri="{FF2B5EF4-FFF2-40B4-BE49-F238E27FC236}">
                <a16:creationId xmlns:a16="http://schemas.microsoft.com/office/drawing/2014/main" id="{C3D0C695-2259-40DE-BFC7-06F3170FC6F9}"/>
              </a:ext>
            </a:extLst>
          </p:cNvPr>
          <p:cNvSpPr>
            <a:spLocks noChangeArrowheads="1"/>
          </p:cNvSpPr>
          <p:nvPr/>
        </p:nvSpPr>
        <p:spPr bwMode="auto">
          <a:xfrm>
            <a:off x="4401171" y="4398791"/>
            <a:ext cx="909637" cy="57785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 </a:t>
            </a:r>
          </a:p>
          <a:p>
            <a:pPr>
              <a:lnSpc>
                <a:spcPct val="100000"/>
              </a:lnSpc>
            </a:pPr>
            <a:endParaRPr lang="en-US" sz="1600"/>
          </a:p>
        </p:txBody>
      </p:sp>
      <p:sp>
        <p:nvSpPr>
          <p:cNvPr id="8" name="AutoShape 7">
            <a:extLst>
              <a:ext uri="{FF2B5EF4-FFF2-40B4-BE49-F238E27FC236}">
                <a16:creationId xmlns:a16="http://schemas.microsoft.com/office/drawing/2014/main" id="{0D7E234D-F2FA-4FCC-A84D-0ED94D5A061E}"/>
              </a:ext>
            </a:extLst>
          </p:cNvPr>
          <p:cNvSpPr>
            <a:spLocks noChangeArrowheads="1"/>
          </p:cNvSpPr>
          <p:nvPr/>
        </p:nvSpPr>
        <p:spPr bwMode="auto">
          <a:xfrm>
            <a:off x="2943846" y="4421016"/>
            <a:ext cx="1452562" cy="533400"/>
          </a:xfrm>
          <a:prstGeom prst="leftRightArrow">
            <a:avLst>
              <a:gd name="adj1" fmla="val 50000"/>
              <a:gd name="adj2" fmla="val 54464"/>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 name="Rectangle 8">
            <a:extLst>
              <a:ext uri="{FF2B5EF4-FFF2-40B4-BE49-F238E27FC236}">
                <a16:creationId xmlns:a16="http://schemas.microsoft.com/office/drawing/2014/main" id="{4E614854-7276-481D-9998-B2F656200A86}"/>
              </a:ext>
            </a:extLst>
          </p:cNvPr>
          <p:cNvSpPr>
            <a:spLocks noChangeArrowheads="1"/>
          </p:cNvSpPr>
          <p:nvPr/>
        </p:nvSpPr>
        <p:spPr bwMode="auto">
          <a:xfrm>
            <a:off x="1959596" y="30875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0" name="Rectangle 9">
            <a:extLst>
              <a:ext uri="{FF2B5EF4-FFF2-40B4-BE49-F238E27FC236}">
                <a16:creationId xmlns:a16="http://schemas.microsoft.com/office/drawing/2014/main" id="{E0ED8D9A-8E5E-40DB-AF26-9DE23A75988B}"/>
              </a:ext>
            </a:extLst>
          </p:cNvPr>
          <p:cNvSpPr>
            <a:spLocks noChangeArrowheads="1"/>
          </p:cNvSpPr>
          <p:nvPr/>
        </p:nvSpPr>
        <p:spPr bwMode="auto">
          <a:xfrm>
            <a:off x="1959596" y="32399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1" name="Rectangle 10">
            <a:extLst>
              <a:ext uri="{FF2B5EF4-FFF2-40B4-BE49-F238E27FC236}">
                <a16:creationId xmlns:a16="http://schemas.microsoft.com/office/drawing/2014/main" id="{87C6DEF5-57B4-4C65-AEBF-593EF4A959A6}"/>
              </a:ext>
            </a:extLst>
          </p:cNvPr>
          <p:cNvSpPr>
            <a:spLocks noChangeArrowheads="1"/>
          </p:cNvSpPr>
          <p:nvPr/>
        </p:nvSpPr>
        <p:spPr bwMode="auto">
          <a:xfrm>
            <a:off x="1959596" y="33923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2" name="Rectangle 11">
            <a:extLst>
              <a:ext uri="{FF2B5EF4-FFF2-40B4-BE49-F238E27FC236}">
                <a16:creationId xmlns:a16="http://schemas.microsoft.com/office/drawing/2014/main" id="{3ED0B9BD-CB55-4B6F-9EE0-9DC6E364A4D3}"/>
              </a:ext>
            </a:extLst>
          </p:cNvPr>
          <p:cNvSpPr>
            <a:spLocks noChangeArrowheads="1"/>
          </p:cNvSpPr>
          <p:nvPr/>
        </p:nvSpPr>
        <p:spPr bwMode="auto">
          <a:xfrm>
            <a:off x="1959596" y="35447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400" dirty="0"/>
              <a:t>y</a:t>
            </a:r>
          </a:p>
        </p:txBody>
      </p:sp>
      <p:sp>
        <p:nvSpPr>
          <p:cNvPr id="13" name="Rectangle 12">
            <a:extLst>
              <a:ext uri="{FF2B5EF4-FFF2-40B4-BE49-F238E27FC236}">
                <a16:creationId xmlns:a16="http://schemas.microsoft.com/office/drawing/2014/main" id="{53EF77A7-66BB-4A4C-9C1B-AB0C8A9C97D2}"/>
              </a:ext>
            </a:extLst>
          </p:cNvPr>
          <p:cNvSpPr>
            <a:spLocks noChangeArrowheads="1"/>
          </p:cNvSpPr>
          <p:nvPr/>
        </p:nvSpPr>
        <p:spPr bwMode="auto">
          <a:xfrm>
            <a:off x="1959596" y="3697116"/>
            <a:ext cx="684212"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4" name="AutoShape 13">
            <a:extLst>
              <a:ext uri="{FF2B5EF4-FFF2-40B4-BE49-F238E27FC236}">
                <a16:creationId xmlns:a16="http://schemas.microsoft.com/office/drawing/2014/main" id="{EDF7E296-A604-4C6B-89DB-0E5E450D051C}"/>
              </a:ext>
            </a:extLst>
          </p:cNvPr>
          <p:cNvSpPr>
            <a:spLocks noChangeArrowheads="1"/>
          </p:cNvSpPr>
          <p:nvPr/>
        </p:nvSpPr>
        <p:spPr bwMode="auto">
          <a:xfrm>
            <a:off x="2732708" y="3087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5" name="AutoShape 14">
            <a:extLst>
              <a:ext uri="{FF2B5EF4-FFF2-40B4-BE49-F238E27FC236}">
                <a16:creationId xmlns:a16="http://schemas.microsoft.com/office/drawing/2014/main" id="{DC95BA6F-C251-488D-B38D-3E9AA565EC73}"/>
              </a:ext>
            </a:extLst>
          </p:cNvPr>
          <p:cNvSpPr>
            <a:spLocks noChangeArrowheads="1"/>
          </p:cNvSpPr>
          <p:nvPr/>
        </p:nvSpPr>
        <p:spPr bwMode="auto">
          <a:xfrm flipH="1">
            <a:off x="2643808" y="3468516"/>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6" name="Rectangle 15">
            <a:extLst>
              <a:ext uri="{FF2B5EF4-FFF2-40B4-BE49-F238E27FC236}">
                <a16:creationId xmlns:a16="http://schemas.microsoft.com/office/drawing/2014/main" id="{3CC71B45-BE9A-44BA-845F-2ECFEBA393E8}"/>
              </a:ext>
            </a:extLst>
          </p:cNvPr>
          <p:cNvSpPr>
            <a:spLocks noChangeArrowheads="1"/>
          </p:cNvSpPr>
          <p:nvPr/>
        </p:nvSpPr>
        <p:spPr bwMode="auto">
          <a:xfrm>
            <a:off x="3177208" y="2935116"/>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ALU</a:t>
            </a:r>
          </a:p>
        </p:txBody>
      </p:sp>
      <p:sp>
        <p:nvSpPr>
          <p:cNvPr id="17" name="Text Box 16">
            <a:extLst>
              <a:ext uri="{FF2B5EF4-FFF2-40B4-BE49-F238E27FC236}">
                <a16:creationId xmlns:a16="http://schemas.microsoft.com/office/drawing/2014/main" id="{045337D0-0F5F-4DA4-94E3-6F1509A83F34}"/>
              </a:ext>
            </a:extLst>
          </p:cNvPr>
          <p:cNvSpPr txBox="1">
            <a:spLocks noChangeArrowheads="1"/>
          </p:cNvSpPr>
          <p:nvPr/>
        </p:nvSpPr>
        <p:spPr bwMode="auto">
          <a:xfrm>
            <a:off x="1748458" y="2765839"/>
            <a:ext cx="1147770"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Register file</a:t>
            </a:r>
          </a:p>
        </p:txBody>
      </p:sp>
      <p:sp>
        <p:nvSpPr>
          <p:cNvPr id="18" name="AutoShape 17">
            <a:extLst>
              <a:ext uri="{FF2B5EF4-FFF2-40B4-BE49-F238E27FC236}">
                <a16:creationId xmlns:a16="http://schemas.microsoft.com/office/drawing/2014/main" id="{77A48333-5CD5-4F24-B5EE-2F82F17E01A6}"/>
              </a:ext>
            </a:extLst>
          </p:cNvPr>
          <p:cNvSpPr>
            <a:spLocks noChangeArrowheads="1"/>
          </p:cNvSpPr>
          <p:nvPr/>
        </p:nvSpPr>
        <p:spPr bwMode="auto">
          <a:xfrm>
            <a:off x="2034208" y="3925716"/>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20" name="Rectangle 19">
            <a:extLst>
              <a:ext uri="{FF2B5EF4-FFF2-40B4-BE49-F238E27FC236}">
                <a16:creationId xmlns:a16="http://schemas.microsoft.com/office/drawing/2014/main" id="{265E099C-B388-4E96-A18E-66094F566EAB}"/>
              </a:ext>
            </a:extLst>
          </p:cNvPr>
          <p:cNvSpPr>
            <a:spLocks noChangeArrowheads="1"/>
          </p:cNvSpPr>
          <p:nvPr/>
        </p:nvSpPr>
        <p:spPr bwMode="auto">
          <a:xfrm>
            <a:off x="1043608" y="4398791"/>
            <a:ext cx="1873250" cy="57785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Bus interface</a:t>
            </a:r>
          </a:p>
        </p:txBody>
      </p:sp>
      <p:sp>
        <p:nvSpPr>
          <p:cNvPr id="21" name="Text Box 20">
            <a:extLst>
              <a:ext uri="{FF2B5EF4-FFF2-40B4-BE49-F238E27FC236}">
                <a16:creationId xmlns:a16="http://schemas.microsoft.com/office/drawing/2014/main" id="{0F2CB684-6AAB-42F5-AE7D-526C69A761C3}"/>
              </a:ext>
            </a:extLst>
          </p:cNvPr>
          <p:cNvSpPr txBox="1">
            <a:spLocks noChangeArrowheads="1"/>
          </p:cNvSpPr>
          <p:nvPr/>
        </p:nvSpPr>
        <p:spPr bwMode="auto">
          <a:xfrm>
            <a:off x="7181906" y="4583201"/>
            <a:ext cx="27603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altLang="zh-CN" sz="1600" i="1" dirty="0"/>
              <a:t>y</a:t>
            </a:r>
            <a:endParaRPr lang="en-US" sz="1600" i="1" dirty="0"/>
          </a:p>
        </p:txBody>
      </p:sp>
      <p:sp>
        <p:nvSpPr>
          <p:cNvPr id="22" name="Text Box 21">
            <a:extLst>
              <a:ext uri="{FF2B5EF4-FFF2-40B4-BE49-F238E27FC236}">
                <a16:creationId xmlns:a16="http://schemas.microsoft.com/office/drawing/2014/main" id="{A4E0D362-85DE-4078-BC73-6F7F364E1369}"/>
              </a:ext>
            </a:extLst>
          </p:cNvPr>
          <p:cNvSpPr txBox="1">
            <a:spLocks noChangeArrowheads="1"/>
          </p:cNvSpPr>
          <p:nvPr/>
        </p:nvSpPr>
        <p:spPr bwMode="auto">
          <a:xfrm>
            <a:off x="7746033" y="4108279"/>
            <a:ext cx="296863"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0</a:t>
            </a:r>
          </a:p>
        </p:txBody>
      </p:sp>
      <p:sp>
        <p:nvSpPr>
          <p:cNvPr id="23" name="Text Box 22">
            <a:extLst>
              <a:ext uri="{FF2B5EF4-FFF2-40B4-BE49-F238E27FC236}">
                <a16:creationId xmlns:a16="http://schemas.microsoft.com/office/drawing/2014/main" id="{9DD83F4D-5A4A-4FAD-ACC6-82DBF96412DD}"/>
              </a:ext>
            </a:extLst>
          </p:cNvPr>
          <p:cNvSpPr txBox="1">
            <a:spLocks noChangeArrowheads="1"/>
          </p:cNvSpPr>
          <p:nvPr/>
        </p:nvSpPr>
        <p:spPr bwMode="auto">
          <a:xfrm>
            <a:off x="7730158" y="4611516"/>
            <a:ext cx="330200"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a:t>A</a:t>
            </a:r>
          </a:p>
        </p:txBody>
      </p:sp>
      <p:sp>
        <p:nvSpPr>
          <p:cNvPr id="24" name="Rectangle 23">
            <a:extLst>
              <a:ext uri="{FF2B5EF4-FFF2-40B4-BE49-F238E27FC236}">
                <a16:creationId xmlns:a16="http://schemas.microsoft.com/office/drawing/2014/main" id="{C994B078-972F-4C5A-B816-74C6478FADE4}"/>
              </a:ext>
            </a:extLst>
          </p:cNvPr>
          <p:cNvSpPr>
            <a:spLocks noChangeArrowheads="1"/>
          </p:cNvSpPr>
          <p:nvPr/>
        </p:nvSpPr>
        <p:spPr bwMode="auto">
          <a:xfrm>
            <a:off x="6834808" y="4703591"/>
            <a:ext cx="914400" cy="152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endParaRPr lang="en-US" sz="1400" dirty="0"/>
          </a:p>
        </p:txBody>
      </p:sp>
      <p:sp>
        <p:nvSpPr>
          <p:cNvPr id="25" name="Text Box 24">
            <a:extLst>
              <a:ext uri="{FF2B5EF4-FFF2-40B4-BE49-F238E27FC236}">
                <a16:creationId xmlns:a16="http://schemas.microsoft.com/office/drawing/2014/main" id="{6E055C85-F6CC-45E3-B2A8-AA5B20941060}"/>
              </a:ext>
            </a:extLst>
          </p:cNvPr>
          <p:cNvSpPr txBox="1">
            <a:spLocks noChangeArrowheads="1"/>
          </p:cNvSpPr>
          <p:nvPr/>
        </p:nvSpPr>
        <p:spPr bwMode="auto">
          <a:xfrm>
            <a:off x="6625258" y="3892964"/>
            <a:ext cx="126929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Main memory</a:t>
            </a:r>
          </a:p>
        </p:txBody>
      </p:sp>
      <p:sp>
        <p:nvSpPr>
          <p:cNvPr id="26" name="Text Box 25">
            <a:extLst>
              <a:ext uri="{FF2B5EF4-FFF2-40B4-BE49-F238E27FC236}">
                <a16:creationId xmlns:a16="http://schemas.microsoft.com/office/drawing/2014/main" id="{C4DC3323-1B66-4CD2-9B47-02059C21A781}"/>
              </a:ext>
            </a:extLst>
          </p:cNvPr>
          <p:cNvSpPr txBox="1">
            <a:spLocks noChangeArrowheads="1"/>
          </p:cNvSpPr>
          <p:nvPr/>
        </p:nvSpPr>
        <p:spPr bwMode="auto">
          <a:xfrm>
            <a:off x="4374096" y="4121564"/>
            <a:ext cx="970137"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I/O bridge</a:t>
            </a:r>
          </a:p>
        </p:txBody>
      </p:sp>
      <p:sp>
        <p:nvSpPr>
          <p:cNvPr id="27" name="Text Box 26">
            <a:extLst>
              <a:ext uri="{FF2B5EF4-FFF2-40B4-BE49-F238E27FC236}">
                <a16:creationId xmlns:a16="http://schemas.microsoft.com/office/drawing/2014/main" id="{7D5C1614-97DB-4DD5-8DBA-6BE8194230F7}"/>
              </a:ext>
            </a:extLst>
          </p:cNvPr>
          <p:cNvSpPr txBox="1">
            <a:spLocks noChangeArrowheads="1"/>
          </p:cNvSpPr>
          <p:nvPr/>
        </p:nvSpPr>
        <p:spPr bwMode="auto">
          <a:xfrm>
            <a:off x="1319317" y="3419889"/>
            <a:ext cx="5868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a:t>%rax</a:t>
            </a:r>
            <a:endParaRPr lang="en-US" sz="1600" dirty="0"/>
          </a:p>
        </p:txBody>
      </p:sp>
      <p:sp>
        <p:nvSpPr>
          <p:cNvPr id="30" name="Text Box 28">
            <a:extLst>
              <a:ext uri="{FF2B5EF4-FFF2-40B4-BE49-F238E27FC236}">
                <a16:creationId xmlns:a16="http://schemas.microsoft.com/office/drawing/2014/main" id="{EDC18D82-ECD2-44D1-829F-1071B4DC85AB}"/>
              </a:ext>
            </a:extLst>
          </p:cNvPr>
          <p:cNvSpPr txBox="1">
            <a:spLocks noChangeArrowheads="1"/>
          </p:cNvSpPr>
          <p:nvPr/>
        </p:nvSpPr>
        <p:spPr bwMode="auto">
          <a:xfrm>
            <a:off x="4701208" y="2858916"/>
            <a:ext cx="3075265" cy="338554"/>
          </a:xfrm>
          <a:prstGeom prst="rect">
            <a:avLst/>
          </a:prstGeom>
          <a:noFill/>
          <a:ln w="25400">
            <a:noFill/>
            <a:miter lim="800000"/>
            <a:headEnd/>
            <a:tailEnd/>
          </a:ln>
          <a:effectLst/>
        </p:spPr>
        <p:txBody>
          <a:bodyPr wrap="none">
            <a:prstTxWarp prst="textNoShape">
              <a:avLst/>
            </a:prstTxWarp>
            <a:spAutoFit/>
          </a:bodyPr>
          <a:lstStyle/>
          <a:p>
            <a:r>
              <a:rPr lang="en-US" sz="1600" dirty="0">
                <a:solidFill>
                  <a:srgbClr val="FF0000"/>
                </a:solidFill>
              </a:rPr>
              <a:t>Store operation</a:t>
            </a:r>
            <a:r>
              <a:rPr lang="en-US" sz="1600" dirty="0"/>
              <a:t>:</a:t>
            </a:r>
            <a:r>
              <a:rPr lang="en-US" sz="1600" dirty="0">
                <a:latin typeface="Times" charset="0"/>
              </a:rPr>
              <a:t> </a:t>
            </a:r>
            <a:r>
              <a:rPr lang="en-US" sz="1600" dirty="0" err="1">
                <a:latin typeface="Courier New" charset="0"/>
              </a:rPr>
              <a:t>movq</a:t>
            </a:r>
            <a:r>
              <a:rPr lang="en-US" sz="1600" dirty="0">
                <a:latin typeface="Courier New" charset="0"/>
              </a:rPr>
              <a:t> </a:t>
            </a:r>
            <a:r>
              <a:rPr lang="en-US" altLang="zh-CN" sz="1600">
                <a:latin typeface="Courier New" charset="0"/>
              </a:rPr>
              <a:t>%rax</a:t>
            </a:r>
            <a:r>
              <a:rPr lang="en-US" sz="1600">
                <a:latin typeface="Courier New" charset="0"/>
              </a:rPr>
              <a:t>, </a:t>
            </a:r>
            <a:r>
              <a:rPr lang="en-US" altLang="zh-CN" sz="1600" dirty="0">
                <a:latin typeface="Courier New" charset="0"/>
              </a:rPr>
              <a:t>A</a:t>
            </a:r>
            <a:endParaRPr lang="en-US" sz="1600" dirty="0"/>
          </a:p>
        </p:txBody>
      </p:sp>
    </p:spTree>
    <p:extLst>
      <p:ext uri="{BB962C8B-B14F-4D97-AF65-F5344CB8AC3E}">
        <p14:creationId xmlns:p14="http://schemas.microsoft.com/office/powerpoint/2010/main" val="755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1E52D-C4CB-4D14-96B0-F401C0D17AB1}"/>
              </a:ext>
            </a:extLst>
          </p:cNvPr>
          <p:cNvSpPr>
            <a:spLocks noGrp="1"/>
          </p:cNvSpPr>
          <p:nvPr>
            <p:ph type="title"/>
          </p:nvPr>
        </p:nvSpPr>
        <p:spPr>
          <a:xfrm>
            <a:off x="133550" y="242500"/>
            <a:ext cx="7592093" cy="762000"/>
          </a:xfrm>
        </p:spPr>
        <p:txBody>
          <a:bodyPr>
            <a:normAutofit/>
          </a:bodyPr>
          <a:lstStyle/>
          <a:p>
            <a:r>
              <a:rPr lang="zh-CN" altLang="en-US" dirty="0"/>
              <a:t>传统的</a:t>
            </a:r>
            <a:r>
              <a:rPr lang="en-US" altLang="zh-CN" dirty="0"/>
              <a:t>DRAM</a:t>
            </a:r>
            <a:endParaRPr lang="zh-CN" altLang="en-US" dirty="0"/>
          </a:p>
        </p:txBody>
      </p:sp>
      <p:sp>
        <p:nvSpPr>
          <p:cNvPr id="3" name="内容占位符 2">
            <a:extLst>
              <a:ext uri="{FF2B5EF4-FFF2-40B4-BE49-F238E27FC236}">
                <a16:creationId xmlns:a16="http://schemas.microsoft.com/office/drawing/2014/main" id="{983F70E6-BCE0-4D9F-B3AF-3DDA040352EA}"/>
              </a:ext>
            </a:extLst>
          </p:cNvPr>
          <p:cNvSpPr>
            <a:spLocks noGrp="1"/>
          </p:cNvSpPr>
          <p:nvPr>
            <p:ph idx="1"/>
          </p:nvPr>
        </p:nvSpPr>
        <p:spPr>
          <a:xfrm>
            <a:off x="433309" y="946324"/>
            <a:ext cx="8229600" cy="1122844"/>
          </a:xfrm>
        </p:spPr>
        <p:txBody>
          <a:bodyPr>
            <a:noAutofit/>
          </a:bodyPr>
          <a:lstStyle/>
          <a:p>
            <a:r>
              <a:rPr lang="en-US" altLang="zh-CN" sz="2000" dirty="0"/>
              <a:t>128</a:t>
            </a:r>
            <a:r>
              <a:rPr lang="zh-CN" altLang="en-US" sz="2000" dirty="0"/>
              <a:t>位</a:t>
            </a:r>
            <a:r>
              <a:rPr lang="en-US" altLang="zh-CN" sz="2000" dirty="0"/>
              <a:t>16×8</a:t>
            </a:r>
            <a:r>
              <a:rPr lang="zh-CN" altLang="en-US" sz="2000" dirty="0"/>
              <a:t>的</a:t>
            </a:r>
            <a:r>
              <a:rPr lang="en-US" altLang="zh-CN" sz="2000" dirty="0"/>
              <a:t>DRAM</a:t>
            </a:r>
            <a:r>
              <a:rPr lang="zh-CN" altLang="en-US" sz="2000" dirty="0"/>
              <a:t>芯片视图</a:t>
            </a:r>
            <a:endParaRPr lang="en-US" altLang="zh-CN" sz="2000" dirty="0"/>
          </a:p>
          <a:p>
            <a:pPr lvl="1"/>
            <a:r>
              <a:rPr lang="zh-CN" altLang="en-US" dirty="0"/>
              <a:t>芯片由</a:t>
            </a:r>
            <a:r>
              <a:rPr lang="en-US" altLang="zh-CN" i="1" dirty="0"/>
              <a:t>r</a:t>
            </a:r>
            <a:r>
              <a:rPr lang="zh-CN" altLang="en-US" dirty="0"/>
              <a:t>行</a:t>
            </a:r>
            <a:r>
              <a:rPr lang="en-US" altLang="zh-CN" dirty="0"/>
              <a:t>×</a:t>
            </a:r>
            <a:r>
              <a:rPr lang="en-US" altLang="zh-CN" i="1" dirty="0"/>
              <a:t>c</a:t>
            </a:r>
            <a:r>
              <a:rPr lang="zh-CN" altLang="en-US" dirty="0"/>
              <a:t>列</a:t>
            </a:r>
            <a:r>
              <a:rPr lang="en-US" altLang="zh-CN" dirty="0"/>
              <a:t>=</a:t>
            </a:r>
            <a:r>
              <a:rPr lang="en-US" altLang="zh-CN" i="1" dirty="0"/>
              <a:t>d</a:t>
            </a:r>
            <a:r>
              <a:rPr lang="zh-CN" altLang="en-US" dirty="0"/>
              <a:t>个超单元（</a:t>
            </a:r>
            <a:r>
              <a:rPr lang="en-US" altLang="zh-CN" dirty="0" err="1"/>
              <a:t>suppercell</a:t>
            </a:r>
            <a:r>
              <a:rPr lang="zh-CN" altLang="en-US" dirty="0"/>
              <a:t>）组成</a:t>
            </a:r>
            <a:endParaRPr lang="en-US" altLang="zh-CN" dirty="0"/>
          </a:p>
          <a:p>
            <a:pPr lvl="1"/>
            <a:r>
              <a:rPr lang="zh-CN" altLang="en-US" dirty="0"/>
              <a:t>超单元由</a:t>
            </a:r>
            <a:r>
              <a:rPr lang="en-US" altLang="zh-CN" i="1" dirty="0"/>
              <a:t>w</a:t>
            </a:r>
            <a:r>
              <a:rPr lang="zh-CN" altLang="en-US" dirty="0"/>
              <a:t>位组成，芯片共有</a:t>
            </a:r>
            <a:r>
              <a:rPr lang="en-US" altLang="zh-CN" i="1" dirty="0" err="1"/>
              <a:t>d</a:t>
            </a:r>
            <a:r>
              <a:rPr lang="en-US" altLang="zh-CN" dirty="0" err="1"/>
              <a:t>×</a:t>
            </a:r>
            <a:r>
              <a:rPr lang="en-US" altLang="zh-CN" i="1" dirty="0" err="1"/>
              <a:t>w</a:t>
            </a:r>
            <a:r>
              <a:rPr lang="zh-CN" altLang="en-US" dirty="0"/>
              <a:t>位存储信息</a:t>
            </a:r>
            <a:endParaRPr lang="en-US" altLang="zh-CN" dirty="0"/>
          </a:p>
          <a:p>
            <a:pPr lvl="1"/>
            <a:r>
              <a:rPr lang="zh-CN" altLang="en-US" dirty="0"/>
              <a:t>示例：</a:t>
            </a:r>
            <a:r>
              <a:rPr lang="en-US" altLang="zh-CN" dirty="0"/>
              <a:t>4</a:t>
            </a:r>
            <a:r>
              <a:rPr lang="zh-CN" altLang="en-US" dirty="0"/>
              <a:t>行、</a:t>
            </a:r>
            <a:r>
              <a:rPr lang="en-US" altLang="zh-CN" dirty="0"/>
              <a:t>4</a:t>
            </a:r>
            <a:r>
              <a:rPr lang="zh-CN" altLang="en-US" dirty="0"/>
              <a:t>列、</a:t>
            </a:r>
            <a:r>
              <a:rPr lang="en-US" altLang="zh-CN" dirty="0"/>
              <a:t>8</a:t>
            </a:r>
            <a:r>
              <a:rPr lang="zh-CN" altLang="en-US" dirty="0"/>
              <a:t>位存储单元总存储容量为：</a:t>
            </a:r>
            <a:r>
              <a:rPr lang="en-US" altLang="zh-CN" dirty="0"/>
              <a:t> 4×4×8=128</a:t>
            </a:r>
            <a:r>
              <a:rPr lang="zh-CN" altLang="en-US" dirty="0"/>
              <a:t>位</a:t>
            </a:r>
          </a:p>
        </p:txBody>
      </p:sp>
      <p:sp>
        <p:nvSpPr>
          <p:cNvPr id="5" name="矩形 4">
            <a:extLst>
              <a:ext uri="{FF2B5EF4-FFF2-40B4-BE49-F238E27FC236}">
                <a16:creationId xmlns:a16="http://schemas.microsoft.com/office/drawing/2014/main" id="{B7511CF0-243D-40C7-8780-EDAE0D8B7D04}"/>
              </a:ext>
            </a:extLst>
          </p:cNvPr>
          <p:cNvSpPr/>
          <p:nvPr/>
        </p:nvSpPr>
        <p:spPr>
          <a:xfrm>
            <a:off x="4211960" y="3754223"/>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5CCF583-BFC4-4660-A19E-3A47E27CAA32}"/>
              </a:ext>
            </a:extLst>
          </p:cNvPr>
          <p:cNvSpPr/>
          <p:nvPr/>
        </p:nvSpPr>
        <p:spPr>
          <a:xfrm>
            <a:off x="4644008" y="3754223"/>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E2A31D1-E77C-49DE-9387-4DA001E6AF86}"/>
              </a:ext>
            </a:extLst>
          </p:cNvPr>
          <p:cNvSpPr/>
          <p:nvPr/>
        </p:nvSpPr>
        <p:spPr>
          <a:xfrm>
            <a:off x="5076056" y="3754223"/>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4F69883-52DB-4922-9B94-91AD694065C2}"/>
              </a:ext>
            </a:extLst>
          </p:cNvPr>
          <p:cNvSpPr/>
          <p:nvPr/>
        </p:nvSpPr>
        <p:spPr>
          <a:xfrm>
            <a:off x="5508104" y="3754223"/>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E0B5E1D-B124-4A6D-AE40-BA1C4977CC51}"/>
              </a:ext>
            </a:extLst>
          </p:cNvPr>
          <p:cNvSpPr/>
          <p:nvPr/>
        </p:nvSpPr>
        <p:spPr>
          <a:xfrm>
            <a:off x="4211960" y="4175473"/>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B91D12-F95A-4D10-A80D-B5C959F34376}"/>
              </a:ext>
            </a:extLst>
          </p:cNvPr>
          <p:cNvSpPr/>
          <p:nvPr/>
        </p:nvSpPr>
        <p:spPr>
          <a:xfrm>
            <a:off x="4644008" y="4175473"/>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6342C32-BA80-403D-8C1E-6C2F48522415}"/>
              </a:ext>
            </a:extLst>
          </p:cNvPr>
          <p:cNvSpPr/>
          <p:nvPr/>
        </p:nvSpPr>
        <p:spPr>
          <a:xfrm>
            <a:off x="5076056" y="4175473"/>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1B5C054-4E22-48ED-AC95-AA59A641E204}"/>
              </a:ext>
            </a:extLst>
          </p:cNvPr>
          <p:cNvSpPr/>
          <p:nvPr/>
        </p:nvSpPr>
        <p:spPr>
          <a:xfrm>
            <a:off x="5508104" y="4175473"/>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184F956-D1D4-424C-BF37-A0ED31664B8C}"/>
              </a:ext>
            </a:extLst>
          </p:cNvPr>
          <p:cNvSpPr/>
          <p:nvPr/>
        </p:nvSpPr>
        <p:spPr>
          <a:xfrm>
            <a:off x="4211960" y="4590045"/>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96536D9-B729-483F-93E8-23D71CF7FEEA}"/>
              </a:ext>
            </a:extLst>
          </p:cNvPr>
          <p:cNvSpPr/>
          <p:nvPr/>
        </p:nvSpPr>
        <p:spPr>
          <a:xfrm>
            <a:off x="4644008" y="4590045"/>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340B9EF-7134-4441-8F20-B73805E766DF}"/>
              </a:ext>
            </a:extLst>
          </p:cNvPr>
          <p:cNvSpPr/>
          <p:nvPr/>
        </p:nvSpPr>
        <p:spPr>
          <a:xfrm>
            <a:off x="5076056" y="4590045"/>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04B84A8-08D8-4C70-94CB-1BCA65459B77}"/>
              </a:ext>
            </a:extLst>
          </p:cNvPr>
          <p:cNvSpPr/>
          <p:nvPr/>
        </p:nvSpPr>
        <p:spPr>
          <a:xfrm>
            <a:off x="5508104" y="4590045"/>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997640F-CD5A-4EFA-817D-F92C19863DA6}"/>
              </a:ext>
            </a:extLst>
          </p:cNvPr>
          <p:cNvSpPr/>
          <p:nvPr/>
        </p:nvSpPr>
        <p:spPr>
          <a:xfrm>
            <a:off x="4211960" y="5011295"/>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81B72BB-B45E-4DF8-9A62-D3CB17E602E9}"/>
              </a:ext>
            </a:extLst>
          </p:cNvPr>
          <p:cNvSpPr/>
          <p:nvPr/>
        </p:nvSpPr>
        <p:spPr>
          <a:xfrm>
            <a:off x="4644008" y="5011295"/>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54D7173-3923-489C-855F-2505FCE86414}"/>
              </a:ext>
            </a:extLst>
          </p:cNvPr>
          <p:cNvSpPr/>
          <p:nvPr/>
        </p:nvSpPr>
        <p:spPr>
          <a:xfrm>
            <a:off x="5076056" y="5011295"/>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988AE5B-AE4B-4E2F-A917-1EED6FF8E143}"/>
              </a:ext>
            </a:extLst>
          </p:cNvPr>
          <p:cNvSpPr/>
          <p:nvPr/>
        </p:nvSpPr>
        <p:spPr>
          <a:xfrm>
            <a:off x="5508104" y="5011295"/>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08DA75C-F409-45C9-A913-D9EA8109407B}"/>
              </a:ext>
            </a:extLst>
          </p:cNvPr>
          <p:cNvSpPr/>
          <p:nvPr/>
        </p:nvSpPr>
        <p:spPr>
          <a:xfrm>
            <a:off x="4211960" y="5697334"/>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FE3E5FE-DB8C-47FE-A8FD-1F4F47101EEB}"/>
              </a:ext>
            </a:extLst>
          </p:cNvPr>
          <p:cNvSpPr/>
          <p:nvPr/>
        </p:nvSpPr>
        <p:spPr>
          <a:xfrm>
            <a:off x="4644008" y="5697334"/>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2B0F4DD-2107-4C14-9E45-E020C538841B}"/>
              </a:ext>
            </a:extLst>
          </p:cNvPr>
          <p:cNvSpPr/>
          <p:nvPr/>
        </p:nvSpPr>
        <p:spPr>
          <a:xfrm>
            <a:off x="5076056" y="5697334"/>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3BE7CCD-27FF-4118-BA4F-C5B446E07EC1}"/>
              </a:ext>
            </a:extLst>
          </p:cNvPr>
          <p:cNvSpPr/>
          <p:nvPr/>
        </p:nvSpPr>
        <p:spPr>
          <a:xfrm>
            <a:off x="5508104" y="5697334"/>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E20C571-C716-43F1-8AD8-5F74481E423C}"/>
              </a:ext>
            </a:extLst>
          </p:cNvPr>
          <p:cNvSpPr/>
          <p:nvPr/>
        </p:nvSpPr>
        <p:spPr>
          <a:xfrm>
            <a:off x="3751318" y="4235408"/>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1(01)</a:t>
            </a:r>
            <a:endParaRPr lang="zh-CN" altLang="en-US" sz="11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9FFED699-FFC4-4030-9F05-9ED2FC53CC50}"/>
              </a:ext>
            </a:extLst>
          </p:cNvPr>
          <p:cNvSpPr/>
          <p:nvPr/>
        </p:nvSpPr>
        <p:spPr>
          <a:xfrm>
            <a:off x="3751318" y="3842781"/>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0(00)</a:t>
            </a:r>
            <a:endParaRPr lang="zh-CN" altLang="en-US" sz="1100"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E78B017B-B617-44E0-B940-ACFAC898EFD0}"/>
              </a:ext>
            </a:extLst>
          </p:cNvPr>
          <p:cNvSpPr/>
          <p:nvPr/>
        </p:nvSpPr>
        <p:spPr>
          <a:xfrm>
            <a:off x="3729519" y="5088013"/>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3(11)</a:t>
            </a:r>
            <a:endParaRPr lang="zh-CN" altLang="en-US" sz="1100"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F29DDE20-0BAB-4FA5-BB12-C0C3096809D1}"/>
              </a:ext>
            </a:extLst>
          </p:cNvPr>
          <p:cNvSpPr/>
          <p:nvPr/>
        </p:nvSpPr>
        <p:spPr>
          <a:xfrm>
            <a:off x="3729519" y="4660662"/>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2(10)</a:t>
            </a:r>
            <a:endParaRPr lang="zh-CN" altLang="en-US" sz="11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C5EE3180-2076-4553-B88A-8493DB493353}"/>
              </a:ext>
            </a:extLst>
          </p:cNvPr>
          <p:cNvSpPr/>
          <p:nvPr/>
        </p:nvSpPr>
        <p:spPr>
          <a:xfrm>
            <a:off x="4426049" y="3105037"/>
            <a:ext cx="1191352"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列地址</a:t>
            </a:r>
            <a:r>
              <a:rPr lang="en-US" altLang="zh-CN" sz="1400" dirty="0">
                <a:latin typeface="Times New Roman" panose="02020603050405020304" pitchFamily="18" charset="0"/>
                <a:cs typeface="Times New Roman" panose="02020603050405020304" pitchFamily="18" charset="0"/>
              </a:rPr>
              <a:t>(CAS)</a:t>
            </a:r>
            <a:endParaRPr lang="zh-CN" altLang="en-US" sz="1400"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31F09369-8E70-4217-910A-01C0BE8BB540}"/>
              </a:ext>
            </a:extLst>
          </p:cNvPr>
          <p:cNvSpPr/>
          <p:nvPr/>
        </p:nvSpPr>
        <p:spPr>
          <a:xfrm>
            <a:off x="3093639" y="4256380"/>
            <a:ext cx="723275" cy="523220"/>
          </a:xfrm>
          <a:prstGeom prst="rect">
            <a:avLst/>
          </a:prstGeom>
        </p:spPr>
        <p:txBody>
          <a:bodyPr wrap="none">
            <a:spAutoFit/>
          </a:bodyPr>
          <a:lstStyle/>
          <a:p>
            <a:pPr algn="ctr"/>
            <a:r>
              <a:rPr lang="zh-CN" altLang="en-US" sz="1400" dirty="0">
                <a:latin typeface="Times New Roman" panose="02020603050405020304" pitchFamily="18" charset="0"/>
                <a:cs typeface="Times New Roman" panose="02020603050405020304" pitchFamily="18" charset="0"/>
              </a:rPr>
              <a:t>行地址</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(RAS)</a:t>
            </a:r>
            <a:endParaRPr lang="zh-CN" altLang="en-US" sz="1400"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A8B92E6F-FFA1-44BF-ADB8-E7989043D8FC}"/>
              </a:ext>
            </a:extLst>
          </p:cNvPr>
          <p:cNvSpPr/>
          <p:nvPr/>
        </p:nvSpPr>
        <p:spPr>
          <a:xfrm>
            <a:off x="3095836" y="2928315"/>
            <a:ext cx="2952328" cy="3744416"/>
          </a:xfrm>
          <a:prstGeom prst="rect">
            <a:avLst/>
          </a:prstGeom>
          <a:noFill/>
          <a:ln w="31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DF5C88AF-AB71-4EA4-8D30-249AFDF4C787}"/>
              </a:ext>
            </a:extLst>
          </p:cNvPr>
          <p:cNvSpPr/>
          <p:nvPr/>
        </p:nvSpPr>
        <p:spPr>
          <a:xfrm>
            <a:off x="3095836" y="2538011"/>
            <a:ext cx="1338828"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DRAM</a:t>
            </a:r>
            <a:r>
              <a:rPr lang="zh-CN" altLang="en-US" dirty="0">
                <a:latin typeface="Times New Roman" panose="02020603050405020304" pitchFamily="18" charset="0"/>
                <a:cs typeface="Times New Roman" panose="02020603050405020304" pitchFamily="18" charset="0"/>
              </a:rPr>
              <a:t>芯片</a:t>
            </a:r>
          </a:p>
        </p:txBody>
      </p:sp>
      <p:sp>
        <p:nvSpPr>
          <p:cNvPr id="67" name="矩形 66">
            <a:extLst>
              <a:ext uri="{FF2B5EF4-FFF2-40B4-BE49-F238E27FC236}">
                <a16:creationId xmlns:a16="http://schemas.microsoft.com/office/drawing/2014/main" id="{B751056C-9DCA-4795-9D59-76347C04B9CA}"/>
              </a:ext>
            </a:extLst>
          </p:cNvPr>
          <p:cNvSpPr/>
          <p:nvPr/>
        </p:nvSpPr>
        <p:spPr>
          <a:xfrm>
            <a:off x="4462244" y="6252448"/>
            <a:ext cx="1261884"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内部行缓冲区</a:t>
            </a:r>
          </a:p>
        </p:txBody>
      </p:sp>
      <p:sp>
        <p:nvSpPr>
          <p:cNvPr id="68" name="矩形 67">
            <a:extLst>
              <a:ext uri="{FF2B5EF4-FFF2-40B4-BE49-F238E27FC236}">
                <a16:creationId xmlns:a16="http://schemas.microsoft.com/office/drawing/2014/main" id="{388414A5-73A3-4D0B-8278-F4464215180B}"/>
              </a:ext>
            </a:extLst>
          </p:cNvPr>
          <p:cNvSpPr/>
          <p:nvPr/>
        </p:nvSpPr>
        <p:spPr>
          <a:xfrm>
            <a:off x="4218756" y="3744249"/>
            <a:ext cx="1721395" cy="169909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C5344859-C74D-402D-A967-F57C7FFA9CB3}"/>
              </a:ext>
            </a:extLst>
          </p:cNvPr>
          <p:cNvSpPr/>
          <p:nvPr/>
        </p:nvSpPr>
        <p:spPr>
          <a:xfrm>
            <a:off x="4218756" y="5697334"/>
            <a:ext cx="1721395" cy="44749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43736EB2-A127-4F93-BFFE-8E351B358210}"/>
              </a:ext>
            </a:extLst>
          </p:cNvPr>
          <p:cNvSpPr/>
          <p:nvPr/>
        </p:nvSpPr>
        <p:spPr>
          <a:xfrm>
            <a:off x="1202503" y="3559463"/>
            <a:ext cx="885221" cy="2557507"/>
          </a:xfrm>
          <a:prstGeom prst="rect">
            <a:avLst/>
          </a:prstGeom>
          <a:solidFill>
            <a:schemeClr val="bg1"/>
          </a:solidFill>
          <a:ln w="3175">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内存</a:t>
            </a:r>
            <a:br>
              <a:rPr lang="en-US" altLang="zh-CN" dirty="0">
                <a:solidFill>
                  <a:schemeClr val="tx1"/>
                </a:solidFill>
              </a:rPr>
            </a:br>
            <a:r>
              <a:rPr lang="zh-CN" altLang="en-US" dirty="0">
                <a:solidFill>
                  <a:schemeClr val="tx1"/>
                </a:solidFill>
              </a:rPr>
              <a:t>控制器</a:t>
            </a:r>
          </a:p>
        </p:txBody>
      </p:sp>
      <p:sp>
        <p:nvSpPr>
          <p:cNvPr id="71" name="箭头: 左右 70">
            <a:extLst>
              <a:ext uri="{FF2B5EF4-FFF2-40B4-BE49-F238E27FC236}">
                <a16:creationId xmlns:a16="http://schemas.microsoft.com/office/drawing/2014/main" id="{FE76D748-8824-4150-9603-E8763EA7F414}"/>
              </a:ext>
            </a:extLst>
          </p:cNvPr>
          <p:cNvSpPr/>
          <p:nvPr/>
        </p:nvSpPr>
        <p:spPr>
          <a:xfrm>
            <a:off x="761387" y="4740891"/>
            <a:ext cx="426033" cy="28120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BCAF55F2-1780-47F7-A210-97D36D968CD8}"/>
              </a:ext>
            </a:extLst>
          </p:cNvPr>
          <p:cNvSpPr/>
          <p:nvPr/>
        </p:nvSpPr>
        <p:spPr>
          <a:xfrm>
            <a:off x="133550" y="4728515"/>
            <a:ext cx="63350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CPU</a:t>
            </a:r>
            <a:endParaRPr lang="zh-CN" altLang="en-US" dirty="0">
              <a:latin typeface="Times New Roman" panose="02020603050405020304" pitchFamily="18" charset="0"/>
              <a:cs typeface="Times New Roman" panose="02020603050405020304" pitchFamily="18" charset="0"/>
            </a:endParaRPr>
          </a:p>
        </p:txBody>
      </p:sp>
      <p:cxnSp>
        <p:nvCxnSpPr>
          <p:cNvPr id="74" name="直接箭头连接符 73">
            <a:extLst>
              <a:ext uri="{FF2B5EF4-FFF2-40B4-BE49-F238E27FC236}">
                <a16:creationId xmlns:a16="http://schemas.microsoft.com/office/drawing/2014/main" id="{34C0BF71-48A9-475C-9192-F5A91BD138ED}"/>
              </a:ext>
            </a:extLst>
          </p:cNvPr>
          <p:cNvCxnSpPr/>
          <p:nvPr/>
        </p:nvCxnSpPr>
        <p:spPr>
          <a:xfrm>
            <a:off x="2087724" y="4154913"/>
            <a:ext cx="10081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矩形 74">
            <a:extLst>
              <a:ext uri="{FF2B5EF4-FFF2-40B4-BE49-F238E27FC236}">
                <a16:creationId xmlns:a16="http://schemas.microsoft.com/office/drawing/2014/main" id="{EF5C6C6D-5656-4A51-A931-852F172C050F}"/>
              </a:ext>
            </a:extLst>
          </p:cNvPr>
          <p:cNvSpPr/>
          <p:nvPr/>
        </p:nvSpPr>
        <p:spPr>
          <a:xfrm>
            <a:off x="2134082" y="4266105"/>
            <a:ext cx="902811"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地址引脚</a:t>
            </a:r>
          </a:p>
        </p:txBody>
      </p:sp>
      <p:sp>
        <p:nvSpPr>
          <p:cNvPr id="76" name="矩形 75">
            <a:extLst>
              <a:ext uri="{FF2B5EF4-FFF2-40B4-BE49-F238E27FC236}">
                <a16:creationId xmlns:a16="http://schemas.microsoft.com/office/drawing/2014/main" id="{051425C0-3866-44CC-9B44-DCAF22831A32}"/>
              </a:ext>
            </a:extLst>
          </p:cNvPr>
          <p:cNvSpPr/>
          <p:nvPr/>
        </p:nvSpPr>
        <p:spPr>
          <a:xfrm>
            <a:off x="2358053" y="3804455"/>
            <a:ext cx="453970"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2</a:t>
            </a:r>
            <a:r>
              <a:rPr lang="zh-CN" altLang="en-US" sz="1400" dirty="0">
                <a:latin typeface="Times New Roman" panose="02020603050405020304" pitchFamily="18" charset="0"/>
                <a:cs typeface="Times New Roman" panose="02020603050405020304" pitchFamily="18" charset="0"/>
              </a:rPr>
              <a:t>位</a:t>
            </a:r>
          </a:p>
        </p:txBody>
      </p:sp>
      <p:cxnSp>
        <p:nvCxnSpPr>
          <p:cNvPr id="77" name="直接箭头连接符 76">
            <a:extLst>
              <a:ext uri="{FF2B5EF4-FFF2-40B4-BE49-F238E27FC236}">
                <a16:creationId xmlns:a16="http://schemas.microsoft.com/office/drawing/2014/main" id="{ACC50599-32EB-48A0-9391-6F39116C78E7}"/>
              </a:ext>
            </a:extLst>
          </p:cNvPr>
          <p:cNvCxnSpPr/>
          <p:nvPr/>
        </p:nvCxnSpPr>
        <p:spPr>
          <a:xfrm>
            <a:off x="2087724" y="5515111"/>
            <a:ext cx="1008112" cy="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8" name="矩形 77">
            <a:extLst>
              <a:ext uri="{FF2B5EF4-FFF2-40B4-BE49-F238E27FC236}">
                <a16:creationId xmlns:a16="http://schemas.microsoft.com/office/drawing/2014/main" id="{E88D1444-FDC5-4640-AA8F-7911D59427AC}"/>
              </a:ext>
            </a:extLst>
          </p:cNvPr>
          <p:cNvSpPr/>
          <p:nvPr/>
        </p:nvSpPr>
        <p:spPr>
          <a:xfrm>
            <a:off x="2134082" y="5626303"/>
            <a:ext cx="902811"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数据引脚</a:t>
            </a:r>
          </a:p>
        </p:txBody>
      </p:sp>
      <p:sp>
        <p:nvSpPr>
          <p:cNvPr id="79" name="矩形 78">
            <a:extLst>
              <a:ext uri="{FF2B5EF4-FFF2-40B4-BE49-F238E27FC236}">
                <a16:creationId xmlns:a16="http://schemas.microsoft.com/office/drawing/2014/main" id="{F04F5966-5DBE-45FE-8527-2D209AB87032}"/>
              </a:ext>
            </a:extLst>
          </p:cNvPr>
          <p:cNvSpPr/>
          <p:nvPr/>
        </p:nvSpPr>
        <p:spPr>
          <a:xfrm>
            <a:off x="2358053" y="5164653"/>
            <a:ext cx="453970"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8</a:t>
            </a:r>
            <a:r>
              <a:rPr lang="zh-CN" altLang="en-US" sz="1400" dirty="0">
                <a:latin typeface="Times New Roman" panose="02020603050405020304" pitchFamily="18" charset="0"/>
                <a:cs typeface="Times New Roman" panose="02020603050405020304" pitchFamily="18" charset="0"/>
              </a:rPr>
              <a:t>位</a:t>
            </a:r>
          </a:p>
        </p:txBody>
      </p:sp>
      <p:sp>
        <p:nvSpPr>
          <p:cNvPr id="80" name="矩形 79">
            <a:extLst>
              <a:ext uri="{FF2B5EF4-FFF2-40B4-BE49-F238E27FC236}">
                <a16:creationId xmlns:a16="http://schemas.microsoft.com/office/drawing/2014/main" id="{1AE99D6A-4445-4154-9B90-A1C0BE03D96C}"/>
              </a:ext>
            </a:extLst>
          </p:cNvPr>
          <p:cNvSpPr/>
          <p:nvPr/>
        </p:nvSpPr>
        <p:spPr>
          <a:xfrm>
            <a:off x="4181431" y="3467920"/>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0(00)</a:t>
            </a:r>
            <a:endParaRPr lang="zh-CN" altLang="en-US" sz="1100"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7CADEE1-9E49-4D27-B8B3-C71760CDCEA9}"/>
              </a:ext>
            </a:extLst>
          </p:cNvPr>
          <p:cNvSpPr/>
          <p:nvPr/>
        </p:nvSpPr>
        <p:spPr>
          <a:xfrm>
            <a:off x="4608985" y="3475280"/>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1(01)</a:t>
            </a:r>
            <a:endParaRPr lang="zh-CN" altLang="en-US" sz="1100" dirty="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29CD9CD8-1D36-4DAD-8165-67D86F282D0C}"/>
              </a:ext>
            </a:extLst>
          </p:cNvPr>
          <p:cNvSpPr/>
          <p:nvPr/>
        </p:nvSpPr>
        <p:spPr>
          <a:xfrm>
            <a:off x="5023713" y="3467920"/>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2(10)</a:t>
            </a:r>
            <a:endParaRPr lang="zh-CN" altLang="en-US" sz="1100" dirty="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FE83A1A2-AB80-4EA9-BFB3-FC403702910B}"/>
              </a:ext>
            </a:extLst>
          </p:cNvPr>
          <p:cNvSpPr/>
          <p:nvPr/>
        </p:nvSpPr>
        <p:spPr>
          <a:xfrm>
            <a:off x="5450915" y="3482638"/>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3(11)</a:t>
            </a:r>
            <a:endParaRPr lang="zh-CN" altLang="en-US" sz="1100"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D319174D-DE3D-456D-A610-10D2ACBDAAA4}"/>
              </a:ext>
            </a:extLst>
          </p:cNvPr>
          <p:cNvSpPr/>
          <p:nvPr/>
        </p:nvSpPr>
        <p:spPr>
          <a:xfrm>
            <a:off x="7056276" y="3783337"/>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E0B4FC0A-9D4F-46E7-8625-33B86816F516}"/>
              </a:ext>
            </a:extLst>
          </p:cNvPr>
          <p:cNvSpPr/>
          <p:nvPr/>
        </p:nvSpPr>
        <p:spPr>
          <a:xfrm>
            <a:off x="7748047" y="3820429"/>
            <a:ext cx="53091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位</a:t>
            </a:r>
          </a:p>
        </p:txBody>
      </p:sp>
    </p:spTree>
    <p:extLst>
      <p:ext uri="{BB962C8B-B14F-4D97-AF65-F5344CB8AC3E}">
        <p14:creationId xmlns:p14="http://schemas.microsoft.com/office/powerpoint/2010/main" val="53293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pPr>
              <a:lnSpc>
                <a:spcPct val="80000"/>
              </a:lnSpc>
            </a:pPr>
            <a:r>
              <a:rPr lang="en-US" altLang="zh-CN" dirty="0"/>
              <a:t>The memory abstraction</a:t>
            </a:r>
            <a:endParaRPr lang="en-US" dirty="0"/>
          </a:p>
          <a:p>
            <a:pPr>
              <a:lnSpc>
                <a:spcPct val="80000"/>
              </a:lnSpc>
            </a:pPr>
            <a:r>
              <a:rPr lang="en-US" altLang="zh-CN" dirty="0">
                <a:solidFill>
                  <a:schemeClr val="bg2">
                    <a:lumMod val="60000"/>
                    <a:lumOff val="40000"/>
                  </a:schemeClr>
                </a:solidFill>
              </a:rPr>
              <a:t>RAM : main memory building block</a:t>
            </a:r>
            <a:endParaRPr lang="en-US" dirty="0"/>
          </a:p>
          <a:p>
            <a:pPr>
              <a:lnSpc>
                <a:spcPct val="80000"/>
              </a:lnSpc>
            </a:pPr>
            <a:r>
              <a:rPr lang="en-US" dirty="0">
                <a:solidFill>
                  <a:schemeClr val="bg2">
                    <a:lumMod val="60000"/>
                    <a:lumOff val="40000"/>
                  </a:schemeClr>
                </a:solidFill>
              </a:rPr>
              <a:t>Storage technologies and trends</a:t>
            </a:r>
          </a:p>
          <a:p>
            <a:pPr>
              <a:lnSpc>
                <a:spcPct val="80000"/>
              </a:lnSpc>
            </a:pPr>
            <a:r>
              <a:rPr lang="en-US" dirty="0">
                <a:solidFill>
                  <a:schemeClr val="bg2">
                    <a:lumMod val="60000"/>
                    <a:lumOff val="40000"/>
                  </a:schemeClr>
                </a:solidFill>
              </a:rPr>
              <a:t>Locality of reference</a:t>
            </a:r>
          </a:p>
          <a:p>
            <a:pPr>
              <a:lnSpc>
                <a:spcPct val="80000"/>
              </a:lnSpc>
            </a:pPr>
            <a:r>
              <a:rPr lang="en-US" dirty="0">
                <a:solidFill>
                  <a:schemeClr val="bg2">
                    <a:lumMod val="60000"/>
                    <a:lumOff val="40000"/>
                  </a:schemeClr>
                </a:solidFill>
              </a:rPr>
              <a:t>Caching in the memory hierarchy</a:t>
            </a:r>
          </a:p>
        </p:txBody>
      </p:sp>
      <p:sp>
        <p:nvSpPr>
          <p:cNvPr id="4" name="TextBox 3"/>
          <p:cNvSpPr txBox="1"/>
          <p:nvPr/>
        </p:nvSpPr>
        <p:spPr>
          <a:xfrm>
            <a:off x="2851727" y="5657273"/>
            <a:ext cx="184666" cy="369332"/>
          </a:xfrm>
          <a:prstGeom prst="rect">
            <a:avLst/>
          </a:prstGeom>
          <a:noFill/>
        </p:spPr>
        <p:txBody>
          <a:bodyPr wrap="none" rtlCol="0">
            <a:spAutoFit/>
          </a:bodyPr>
          <a:lstStyle/>
          <a:p>
            <a:endParaRPr lang="en-US" sz="1800" dirty="0">
              <a:latin typeface="Calibri"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1E52D-C4CB-4D14-96B0-F401C0D17AB1}"/>
              </a:ext>
            </a:extLst>
          </p:cNvPr>
          <p:cNvSpPr>
            <a:spLocks noGrp="1"/>
          </p:cNvSpPr>
          <p:nvPr>
            <p:ph type="title"/>
          </p:nvPr>
        </p:nvSpPr>
        <p:spPr>
          <a:xfrm>
            <a:off x="42284" y="231430"/>
            <a:ext cx="7592093" cy="762000"/>
          </a:xfrm>
        </p:spPr>
        <p:txBody>
          <a:bodyPr>
            <a:normAutofit/>
          </a:bodyPr>
          <a:lstStyle/>
          <a:p>
            <a:r>
              <a:rPr lang="zh-CN" altLang="en-US" dirty="0"/>
              <a:t>传统的</a:t>
            </a:r>
            <a:r>
              <a:rPr lang="en-US" altLang="zh-CN" dirty="0"/>
              <a:t>DRAM</a:t>
            </a:r>
            <a:endParaRPr lang="zh-CN" altLang="en-US" dirty="0"/>
          </a:p>
        </p:txBody>
      </p:sp>
      <p:sp>
        <p:nvSpPr>
          <p:cNvPr id="3" name="内容占位符 2">
            <a:extLst>
              <a:ext uri="{FF2B5EF4-FFF2-40B4-BE49-F238E27FC236}">
                <a16:creationId xmlns:a16="http://schemas.microsoft.com/office/drawing/2014/main" id="{983F70E6-BCE0-4D9F-B3AF-3DDA040352EA}"/>
              </a:ext>
            </a:extLst>
          </p:cNvPr>
          <p:cNvSpPr>
            <a:spLocks noGrp="1"/>
          </p:cNvSpPr>
          <p:nvPr>
            <p:ph idx="1"/>
          </p:nvPr>
        </p:nvSpPr>
        <p:spPr>
          <a:xfrm>
            <a:off x="319864" y="952384"/>
            <a:ext cx="8229600" cy="1122844"/>
          </a:xfrm>
        </p:spPr>
        <p:txBody>
          <a:bodyPr>
            <a:noAutofit/>
          </a:bodyPr>
          <a:lstStyle/>
          <a:p>
            <a:r>
              <a:rPr lang="en-US" altLang="zh-CN" sz="2000" dirty="0"/>
              <a:t>128</a:t>
            </a:r>
            <a:r>
              <a:rPr lang="zh-CN" altLang="en-US" sz="2000" dirty="0"/>
              <a:t>位</a:t>
            </a:r>
            <a:r>
              <a:rPr lang="en-US" altLang="zh-CN" sz="2000" dirty="0"/>
              <a:t>16×8</a:t>
            </a:r>
            <a:r>
              <a:rPr lang="zh-CN" altLang="en-US" sz="2000" dirty="0"/>
              <a:t>的</a:t>
            </a:r>
            <a:r>
              <a:rPr lang="en-US" altLang="zh-CN" sz="2000" dirty="0"/>
              <a:t>DRAM</a:t>
            </a:r>
            <a:r>
              <a:rPr lang="zh-CN" altLang="en-US" sz="2000" dirty="0"/>
              <a:t>芯片视图</a:t>
            </a:r>
            <a:endParaRPr lang="en-US" altLang="zh-CN" sz="2000" dirty="0"/>
          </a:p>
          <a:p>
            <a:pPr lvl="1"/>
            <a:r>
              <a:rPr lang="zh-CN" altLang="en-US" dirty="0"/>
              <a:t>芯片由</a:t>
            </a:r>
            <a:r>
              <a:rPr lang="en-US" altLang="zh-CN" i="1" dirty="0"/>
              <a:t>r</a:t>
            </a:r>
            <a:r>
              <a:rPr lang="zh-CN" altLang="en-US" dirty="0"/>
              <a:t>行</a:t>
            </a:r>
            <a:r>
              <a:rPr lang="en-US" altLang="zh-CN" dirty="0"/>
              <a:t>×</a:t>
            </a:r>
            <a:r>
              <a:rPr lang="en-US" altLang="zh-CN" i="1" dirty="0"/>
              <a:t>c</a:t>
            </a:r>
            <a:r>
              <a:rPr lang="zh-CN" altLang="en-US" dirty="0"/>
              <a:t>列</a:t>
            </a:r>
            <a:r>
              <a:rPr lang="en-US" altLang="zh-CN" dirty="0"/>
              <a:t>=</a:t>
            </a:r>
            <a:r>
              <a:rPr lang="en-US" altLang="zh-CN" i="1" dirty="0"/>
              <a:t>d</a:t>
            </a:r>
            <a:r>
              <a:rPr lang="zh-CN" altLang="en-US" dirty="0"/>
              <a:t>个超单元（</a:t>
            </a:r>
            <a:r>
              <a:rPr lang="en-US" altLang="zh-CN" dirty="0" err="1"/>
              <a:t>suppercell</a:t>
            </a:r>
            <a:r>
              <a:rPr lang="zh-CN" altLang="en-US" dirty="0"/>
              <a:t>）组成</a:t>
            </a:r>
            <a:endParaRPr lang="en-US" altLang="zh-CN" dirty="0"/>
          </a:p>
          <a:p>
            <a:pPr lvl="1"/>
            <a:r>
              <a:rPr lang="zh-CN" altLang="en-US" dirty="0"/>
              <a:t>超单元由</a:t>
            </a:r>
            <a:r>
              <a:rPr lang="en-US" altLang="zh-CN" i="1" dirty="0"/>
              <a:t>w</a:t>
            </a:r>
            <a:r>
              <a:rPr lang="zh-CN" altLang="en-US" dirty="0"/>
              <a:t>位组成，芯片共有</a:t>
            </a:r>
            <a:r>
              <a:rPr lang="en-US" altLang="zh-CN" i="1" dirty="0" err="1"/>
              <a:t>d</a:t>
            </a:r>
            <a:r>
              <a:rPr lang="en-US" altLang="zh-CN" dirty="0" err="1"/>
              <a:t>×</a:t>
            </a:r>
            <a:r>
              <a:rPr lang="en-US" altLang="zh-CN" i="1" dirty="0" err="1"/>
              <a:t>w</a:t>
            </a:r>
            <a:r>
              <a:rPr lang="zh-CN" altLang="en-US" dirty="0"/>
              <a:t>位存储信息</a:t>
            </a:r>
            <a:endParaRPr lang="en-US" altLang="zh-CN" dirty="0"/>
          </a:p>
          <a:p>
            <a:pPr lvl="1"/>
            <a:r>
              <a:rPr lang="zh-CN" altLang="en-US" dirty="0"/>
              <a:t>示例：</a:t>
            </a:r>
            <a:r>
              <a:rPr lang="en-US" altLang="zh-CN" dirty="0"/>
              <a:t>4</a:t>
            </a:r>
            <a:r>
              <a:rPr lang="zh-CN" altLang="en-US" dirty="0"/>
              <a:t>行、</a:t>
            </a:r>
            <a:r>
              <a:rPr lang="en-US" altLang="zh-CN" dirty="0"/>
              <a:t>4</a:t>
            </a:r>
            <a:r>
              <a:rPr lang="zh-CN" altLang="en-US" dirty="0"/>
              <a:t>列、</a:t>
            </a:r>
            <a:r>
              <a:rPr lang="en-US" altLang="zh-CN" dirty="0"/>
              <a:t>8</a:t>
            </a:r>
            <a:r>
              <a:rPr lang="zh-CN" altLang="en-US" dirty="0"/>
              <a:t>位存储单元总存储容量为：</a:t>
            </a:r>
            <a:r>
              <a:rPr lang="en-US" altLang="zh-CN" dirty="0"/>
              <a:t> 4×4×8=128</a:t>
            </a:r>
            <a:r>
              <a:rPr lang="zh-CN" altLang="en-US" dirty="0"/>
              <a:t>位</a:t>
            </a:r>
          </a:p>
        </p:txBody>
      </p:sp>
      <p:sp>
        <p:nvSpPr>
          <p:cNvPr id="5" name="矩形 4">
            <a:extLst>
              <a:ext uri="{FF2B5EF4-FFF2-40B4-BE49-F238E27FC236}">
                <a16:creationId xmlns:a16="http://schemas.microsoft.com/office/drawing/2014/main" id="{B7511CF0-243D-40C7-8780-EDAE0D8B7D04}"/>
              </a:ext>
            </a:extLst>
          </p:cNvPr>
          <p:cNvSpPr/>
          <p:nvPr/>
        </p:nvSpPr>
        <p:spPr>
          <a:xfrm>
            <a:off x="4661902" y="3725196"/>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5CCF583-BFC4-4660-A19E-3A47E27CAA32}"/>
              </a:ext>
            </a:extLst>
          </p:cNvPr>
          <p:cNvSpPr/>
          <p:nvPr/>
        </p:nvSpPr>
        <p:spPr>
          <a:xfrm>
            <a:off x="5093950" y="3725196"/>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E2A31D1-E77C-49DE-9387-4DA001E6AF86}"/>
              </a:ext>
            </a:extLst>
          </p:cNvPr>
          <p:cNvSpPr/>
          <p:nvPr/>
        </p:nvSpPr>
        <p:spPr>
          <a:xfrm>
            <a:off x="5525998" y="3725196"/>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4F69883-52DB-4922-9B94-91AD694065C2}"/>
              </a:ext>
            </a:extLst>
          </p:cNvPr>
          <p:cNvSpPr/>
          <p:nvPr/>
        </p:nvSpPr>
        <p:spPr>
          <a:xfrm>
            <a:off x="5958046" y="3725196"/>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E0B5E1D-B124-4A6D-AE40-BA1C4977CC51}"/>
              </a:ext>
            </a:extLst>
          </p:cNvPr>
          <p:cNvSpPr/>
          <p:nvPr/>
        </p:nvSpPr>
        <p:spPr>
          <a:xfrm>
            <a:off x="4661902" y="4146446"/>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B91D12-F95A-4D10-A80D-B5C959F34376}"/>
              </a:ext>
            </a:extLst>
          </p:cNvPr>
          <p:cNvSpPr/>
          <p:nvPr/>
        </p:nvSpPr>
        <p:spPr>
          <a:xfrm>
            <a:off x="5093950" y="4146446"/>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6342C32-BA80-403D-8C1E-6C2F48522415}"/>
              </a:ext>
            </a:extLst>
          </p:cNvPr>
          <p:cNvSpPr/>
          <p:nvPr/>
        </p:nvSpPr>
        <p:spPr>
          <a:xfrm>
            <a:off x="5525998" y="4146446"/>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1B5C054-4E22-48ED-AC95-AA59A641E204}"/>
              </a:ext>
            </a:extLst>
          </p:cNvPr>
          <p:cNvSpPr/>
          <p:nvPr/>
        </p:nvSpPr>
        <p:spPr>
          <a:xfrm>
            <a:off x="5958046" y="4146446"/>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184F956-D1D4-424C-BF37-A0ED31664B8C}"/>
              </a:ext>
            </a:extLst>
          </p:cNvPr>
          <p:cNvSpPr/>
          <p:nvPr/>
        </p:nvSpPr>
        <p:spPr>
          <a:xfrm>
            <a:off x="4661902" y="4561018"/>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96536D9-B729-483F-93E8-23D71CF7FEEA}"/>
              </a:ext>
            </a:extLst>
          </p:cNvPr>
          <p:cNvSpPr/>
          <p:nvPr/>
        </p:nvSpPr>
        <p:spPr>
          <a:xfrm>
            <a:off x="5093950" y="4561018"/>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340B9EF-7134-4441-8F20-B73805E766DF}"/>
              </a:ext>
            </a:extLst>
          </p:cNvPr>
          <p:cNvSpPr/>
          <p:nvPr/>
        </p:nvSpPr>
        <p:spPr>
          <a:xfrm>
            <a:off x="5525998" y="4561018"/>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04B84A8-08D8-4C70-94CB-1BCA65459B77}"/>
              </a:ext>
            </a:extLst>
          </p:cNvPr>
          <p:cNvSpPr/>
          <p:nvPr/>
        </p:nvSpPr>
        <p:spPr>
          <a:xfrm>
            <a:off x="5958046" y="4561018"/>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997640F-CD5A-4EFA-817D-F92C19863DA6}"/>
              </a:ext>
            </a:extLst>
          </p:cNvPr>
          <p:cNvSpPr/>
          <p:nvPr/>
        </p:nvSpPr>
        <p:spPr>
          <a:xfrm>
            <a:off x="4661902" y="4982268"/>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81B72BB-B45E-4DF8-9A62-D3CB17E602E9}"/>
              </a:ext>
            </a:extLst>
          </p:cNvPr>
          <p:cNvSpPr/>
          <p:nvPr/>
        </p:nvSpPr>
        <p:spPr>
          <a:xfrm>
            <a:off x="5093950" y="4982268"/>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54D7173-3923-489C-855F-2505FCE86414}"/>
              </a:ext>
            </a:extLst>
          </p:cNvPr>
          <p:cNvSpPr/>
          <p:nvPr/>
        </p:nvSpPr>
        <p:spPr>
          <a:xfrm>
            <a:off x="5525998" y="4982268"/>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988AE5B-AE4B-4E2F-A917-1EED6FF8E143}"/>
              </a:ext>
            </a:extLst>
          </p:cNvPr>
          <p:cNvSpPr/>
          <p:nvPr/>
        </p:nvSpPr>
        <p:spPr>
          <a:xfrm>
            <a:off x="5958046" y="4982268"/>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08DA75C-F409-45C9-A913-D9EA8109407B}"/>
              </a:ext>
            </a:extLst>
          </p:cNvPr>
          <p:cNvSpPr/>
          <p:nvPr/>
        </p:nvSpPr>
        <p:spPr>
          <a:xfrm>
            <a:off x="4661902" y="5668307"/>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FE3E5FE-DB8C-47FE-A8FD-1F4F47101EEB}"/>
              </a:ext>
            </a:extLst>
          </p:cNvPr>
          <p:cNvSpPr/>
          <p:nvPr/>
        </p:nvSpPr>
        <p:spPr>
          <a:xfrm>
            <a:off x="5093950" y="5668307"/>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2B0F4DD-2107-4C14-9E45-E020C538841B}"/>
              </a:ext>
            </a:extLst>
          </p:cNvPr>
          <p:cNvSpPr/>
          <p:nvPr/>
        </p:nvSpPr>
        <p:spPr>
          <a:xfrm>
            <a:off x="5525998" y="5668307"/>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3BE7CCD-27FF-4118-BA4F-C5B446E07EC1}"/>
              </a:ext>
            </a:extLst>
          </p:cNvPr>
          <p:cNvSpPr/>
          <p:nvPr/>
        </p:nvSpPr>
        <p:spPr>
          <a:xfrm>
            <a:off x="5958046" y="5668307"/>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E20C571-C716-43F1-8AD8-5F74481E423C}"/>
              </a:ext>
            </a:extLst>
          </p:cNvPr>
          <p:cNvSpPr/>
          <p:nvPr/>
        </p:nvSpPr>
        <p:spPr>
          <a:xfrm>
            <a:off x="4201260" y="4206381"/>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1(01)</a:t>
            </a:r>
            <a:endParaRPr lang="zh-CN" altLang="en-US" sz="11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9FFED699-FFC4-4030-9F05-9ED2FC53CC50}"/>
              </a:ext>
            </a:extLst>
          </p:cNvPr>
          <p:cNvSpPr/>
          <p:nvPr/>
        </p:nvSpPr>
        <p:spPr>
          <a:xfrm>
            <a:off x="4201260" y="3813754"/>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0(00)</a:t>
            </a:r>
            <a:endParaRPr lang="zh-CN" altLang="en-US" sz="1100"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E78B017B-B617-44E0-B940-ACFAC898EFD0}"/>
              </a:ext>
            </a:extLst>
          </p:cNvPr>
          <p:cNvSpPr/>
          <p:nvPr/>
        </p:nvSpPr>
        <p:spPr>
          <a:xfrm>
            <a:off x="4179461" y="5058986"/>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3(11)</a:t>
            </a:r>
            <a:endParaRPr lang="zh-CN" altLang="en-US" sz="1100"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F29DDE20-0BAB-4FA5-BB12-C0C3096809D1}"/>
              </a:ext>
            </a:extLst>
          </p:cNvPr>
          <p:cNvSpPr/>
          <p:nvPr/>
        </p:nvSpPr>
        <p:spPr>
          <a:xfrm>
            <a:off x="4179461" y="4631635"/>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2(10)</a:t>
            </a:r>
            <a:endParaRPr lang="zh-CN" altLang="en-US" sz="11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C5EE3180-2076-4553-B88A-8493DB493353}"/>
              </a:ext>
            </a:extLst>
          </p:cNvPr>
          <p:cNvSpPr/>
          <p:nvPr/>
        </p:nvSpPr>
        <p:spPr>
          <a:xfrm>
            <a:off x="4875991" y="3076010"/>
            <a:ext cx="1191352"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列地址</a:t>
            </a:r>
            <a:r>
              <a:rPr lang="en-US" altLang="zh-CN" sz="1400" dirty="0">
                <a:latin typeface="Times New Roman" panose="02020603050405020304" pitchFamily="18" charset="0"/>
                <a:cs typeface="Times New Roman" panose="02020603050405020304" pitchFamily="18" charset="0"/>
              </a:rPr>
              <a:t>(CAS)</a:t>
            </a:r>
            <a:endParaRPr lang="zh-CN" altLang="en-US" sz="1400"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31F09369-8E70-4217-910A-01C0BE8BB540}"/>
              </a:ext>
            </a:extLst>
          </p:cNvPr>
          <p:cNvSpPr/>
          <p:nvPr/>
        </p:nvSpPr>
        <p:spPr>
          <a:xfrm>
            <a:off x="3543581" y="4227353"/>
            <a:ext cx="723275" cy="523220"/>
          </a:xfrm>
          <a:prstGeom prst="rect">
            <a:avLst/>
          </a:prstGeom>
        </p:spPr>
        <p:txBody>
          <a:bodyPr wrap="none">
            <a:spAutoFit/>
          </a:bodyPr>
          <a:lstStyle/>
          <a:p>
            <a:pPr algn="ctr"/>
            <a:r>
              <a:rPr lang="zh-CN" altLang="en-US" sz="1400" dirty="0">
                <a:latin typeface="Times New Roman" panose="02020603050405020304" pitchFamily="18" charset="0"/>
                <a:cs typeface="Times New Roman" panose="02020603050405020304" pitchFamily="18" charset="0"/>
              </a:rPr>
              <a:t>行地址</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(RAS)</a:t>
            </a:r>
            <a:endParaRPr lang="zh-CN" altLang="en-US" sz="1400"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A8B92E6F-FFA1-44BF-ADB8-E7989043D8FC}"/>
              </a:ext>
            </a:extLst>
          </p:cNvPr>
          <p:cNvSpPr/>
          <p:nvPr/>
        </p:nvSpPr>
        <p:spPr>
          <a:xfrm>
            <a:off x="3545778" y="2899288"/>
            <a:ext cx="2952328" cy="3744416"/>
          </a:xfrm>
          <a:prstGeom prst="rect">
            <a:avLst/>
          </a:prstGeom>
          <a:noFill/>
          <a:ln w="31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DF5C88AF-AB71-4EA4-8D30-249AFDF4C787}"/>
              </a:ext>
            </a:extLst>
          </p:cNvPr>
          <p:cNvSpPr/>
          <p:nvPr/>
        </p:nvSpPr>
        <p:spPr>
          <a:xfrm>
            <a:off x="3545778" y="2508984"/>
            <a:ext cx="1338828"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DRAM</a:t>
            </a:r>
            <a:r>
              <a:rPr lang="zh-CN" altLang="en-US" dirty="0">
                <a:latin typeface="Times New Roman" panose="02020603050405020304" pitchFamily="18" charset="0"/>
                <a:cs typeface="Times New Roman" panose="02020603050405020304" pitchFamily="18" charset="0"/>
              </a:rPr>
              <a:t>芯片</a:t>
            </a:r>
          </a:p>
        </p:txBody>
      </p:sp>
      <p:sp>
        <p:nvSpPr>
          <p:cNvPr id="67" name="矩形 66">
            <a:extLst>
              <a:ext uri="{FF2B5EF4-FFF2-40B4-BE49-F238E27FC236}">
                <a16:creationId xmlns:a16="http://schemas.microsoft.com/office/drawing/2014/main" id="{B751056C-9DCA-4795-9D59-76347C04B9CA}"/>
              </a:ext>
            </a:extLst>
          </p:cNvPr>
          <p:cNvSpPr/>
          <p:nvPr/>
        </p:nvSpPr>
        <p:spPr>
          <a:xfrm>
            <a:off x="4912186" y="6223421"/>
            <a:ext cx="1261884"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内部行缓冲区</a:t>
            </a:r>
          </a:p>
        </p:txBody>
      </p:sp>
      <p:sp>
        <p:nvSpPr>
          <p:cNvPr id="68" name="矩形 67">
            <a:extLst>
              <a:ext uri="{FF2B5EF4-FFF2-40B4-BE49-F238E27FC236}">
                <a16:creationId xmlns:a16="http://schemas.microsoft.com/office/drawing/2014/main" id="{388414A5-73A3-4D0B-8278-F4464215180B}"/>
              </a:ext>
            </a:extLst>
          </p:cNvPr>
          <p:cNvSpPr/>
          <p:nvPr/>
        </p:nvSpPr>
        <p:spPr>
          <a:xfrm>
            <a:off x="4668698" y="3715222"/>
            <a:ext cx="1721395" cy="169909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C5344859-C74D-402D-A967-F57C7FFA9CB3}"/>
              </a:ext>
            </a:extLst>
          </p:cNvPr>
          <p:cNvSpPr/>
          <p:nvPr/>
        </p:nvSpPr>
        <p:spPr>
          <a:xfrm>
            <a:off x="4668698" y="5668307"/>
            <a:ext cx="1721395" cy="44749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43736EB2-A127-4F93-BFFE-8E351B358210}"/>
              </a:ext>
            </a:extLst>
          </p:cNvPr>
          <p:cNvSpPr/>
          <p:nvPr/>
        </p:nvSpPr>
        <p:spPr>
          <a:xfrm>
            <a:off x="1652445" y="3530436"/>
            <a:ext cx="885221" cy="2557507"/>
          </a:xfrm>
          <a:prstGeom prst="rect">
            <a:avLst/>
          </a:prstGeom>
          <a:solidFill>
            <a:schemeClr val="bg1"/>
          </a:solidFill>
          <a:ln w="3175">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内存</a:t>
            </a:r>
            <a:br>
              <a:rPr lang="en-US" altLang="zh-CN" dirty="0">
                <a:solidFill>
                  <a:schemeClr val="tx1"/>
                </a:solidFill>
              </a:rPr>
            </a:br>
            <a:r>
              <a:rPr lang="zh-CN" altLang="en-US" dirty="0">
                <a:solidFill>
                  <a:schemeClr val="tx1"/>
                </a:solidFill>
              </a:rPr>
              <a:t>控制器</a:t>
            </a:r>
          </a:p>
        </p:txBody>
      </p:sp>
      <p:sp>
        <p:nvSpPr>
          <p:cNvPr id="71" name="箭头: 左右 70">
            <a:extLst>
              <a:ext uri="{FF2B5EF4-FFF2-40B4-BE49-F238E27FC236}">
                <a16:creationId xmlns:a16="http://schemas.microsoft.com/office/drawing/2014/main" id="{FE76D748-8824-4150-9603-E8763EA7F414}"/>
              </a:ext>
            </a:extLst>
          </p:cNvPr>
          <p:cNvSpPr/>
          <p:nvPr/>
        </p:nvSpPr>
        <p:spPr>
          <a:xfrm>
            <a:off x="1211329" y="4711864"/>
            <a:ext cx="426033" cy="28120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BCAF55F2-1780-47F7-A210-97D36D968CD8}"/>
              </a:ext>
            </a:extLst>
          </p:cNvPr>
          <p:cNvSpPr/>
          <p:nvPr/>
        </p:nvSpPr>
        <p:spPr>
          <a:xfrm>
            <a:off x="583492" y="4699488"/>
            <a:ext cx="63350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CPU</a:t>
            </a:r>
            <a:endParaRPr lang="zh-CN" altLang="en-US" dirty="0">
              <a:latin typeface="Times New Roman" panose="02020603050405020304" pitchFamily="18" charset="0"/>
              <a:cs typeface="Times New Roman" panose="02020603050405020304" pitchFamily="18" charset="0"/>
            </a:endParaRPr>
          </a:p>
        </p:txBody>
      </p:sp>
      <p:cxnSp>
        <p:nvCxnSpPr>
          <p:cNvPr id="74" name="直接箭头连接符 73">
            <a:extLst>
              <a:ext uri="{FF2B5EF4-FFF2-40B4-BE49-F238E27FC236}">
                <a16:creationId xmlns:a16="http://schemas.microsoft.com/office/drawing/2014/main" id="{34C0BF71-48A9-475C-9192-F5A91BD138ED}"/>
              </a:ext>
            </a:extLst>
          </p:cNvPr>
          <p:cNvCxnSpPr/>
          <p:nvPr/>
        </p:nvCxnSpPr>
        <p:spPr>
          <a:xfrm>
            <a:off x="2537666" y="4125886"/>
            <a:ext cx="10081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矩形 74">
            <a:extLst>
              <a:ext uri="{FF2B5EF4-FFF2-40B4-BE49-F238E27FC236}">
                <a16:creationId xmlns:a16="http://schemas.microsoft.com/office/drawing/2014/main" id="{EF5C6C6D-5656-4A51-A931-852F172C050F}"/>
              </a:ext>
            </a:extLst>
          </p:cNvPr>
          <p:cNvSpPr/>
          <p:nvPr/>
        </p:nvSpPr>
        <p:spPr>
          <a:xfrm>
            <a:off x="2584024" y="4237078"/>
            <a:ext cx="902811"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地址引脚</a:t>
            </a:r>
          </a:p>
        </p:txBody>
      </p:sp>
      <p:sp>
        <p:nvSpPr>
          <p:cNvPr id="76" name="矩形 75">
            <a:extLst>
              <a:ext uri="{FF2B5EF4-FFF2-40B4-BE49-F238E27FC236}">
                <a16:creationId xmlns:a16="http://schemas.microsoft.com/office/drawing/2014/main" id="{051425C0-3866-44CC-9B44-DCAF22831A32}"/>
              </a:ext>
            </a:extLst>
          </p:cNvPr>
          <p:cNvSpPr/>
          <p:nvPr/>
        </p:nvSpPr>
        <p:spPr>
          <a:xfrm>
            <a:off x="2807995" y="3775428"/>
            <a:ext cx="453970"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2</a:t>
            </a:r>
            <a:r>
              <a:rPr lang="zh-CN" altLang="en-US" sz="1400" dirty="0">
                <a:latin typeface="Times New Roman" panose="02020603050405020304" pitchFamily="18" charset="0"/>
                <a:cs typeface="Times New Roman" panose="02020603050405020304" pitchFamily="18" charset="0"/>
              </a:rPr>
              <a:t>位</a:t>
            </a:r>
          </a:p>
        </p:txBody>
      </p:sp>
      <p:cxnSp>
        <p:nvCxnSpPr>
          <p:cNvPr id="77" name="直接箭头连接符 76">
            <a:extLst>
              <a:ext uri="{FF2B5EF4-FFF2-40B4-BE49-F238E27FC236}">
                <a16:creationId xmlns:a16="http://schemas.microsoft.com/office/drawing/2014/main" id="{ACC50599-32EB-48A0-9391-6F39116C78E7}"/>
              </a:ext>
            </a:extLst>
          </p:cNvPr>
          <p:cNvCxnSpPr/>
          <p:nvPr/>
        </p:nvCxnSpPr>
        <p:spPr>
          <a:xfrm>
            <a:off x="2537666" y="5486084"/>
            <a:ext cx="1008112" cy="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8" name="矩形 77">
            <a:extLst>
              <a:ext uri="{FF2B5EF4-FFF2-40B4-BE49-F238E27FC236}">
                <a16:creationId xmlns:a16="http://schemas.microsoft.com/office/drawing/2014/main" id="{E88D1444-FDC5-4640-AA8F-7911D59427AC}"/>
              </a:ext>
            </a:extLst>
          </p:cNvPr>
          <p:cNvSpPr/>
          <p:nvPr/>
        </p:nvSpPr>
        <p:spPr>
          <a:xfrm>
            <a:off x="2584024" y="5597276"/>
            <a:ext cx="902811"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数据引脚</a:t>
            </a:r>
          </a:p>
        </p:txBody>
      </p:sp>
      <p:sp>
        <p:nvSpPr>
          <p:cNvPr id="79" name="矩形 78">
            <a:extLst>
              <a:ext uri="{FF2B5EF4-FFF2-40B4-BE49-F238E27FC236}">
                <a16:creationId xmlns:a16="http://schemas.microsoft.com/office/drawing/2014/main" id="{F04F5966-5DBE-45FE-8527-2D209AB87032}"/>
              </a:ext>
            </a:extLst>
          </p:cNvPr>
          <p:cNvSpPr/>
          <p:nvPr/>
        </p:nvSpPr>
        <p:spPr>
          <a:xfrm>
            <a:off x="2807995" y="5135626"/>
            <a:ext cx="453970"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8</a:t>
            </a:r>
            <a:r>
              <a:rPr lang="zh-CN" altLang="en-US" sz="1400" dirty="0">
                <a:latin typeface="Times New Roman" panose="02020603050405020304" pitchFamily="18" charset="0"/>
                <a:cs typeface="Times New Roman" panose="02020603050405020304" pitchFamily="18" charset="0"/>
              </a:rPr>
              <a:t>位</a:t>
            </a:r>
          </a:p>
        </p:txBody>
      </p:sp>
      <p:sp>
        <p:nvSpPr>
          <p:cNvPr id="80" name="矩形 79">
            <a:extLst>
              <a:ext uri="{FF2B5EF4-FFF2-40B4-BE49-F238E27FC236}">
                <a16:creationId xmlns:a16="http://schemas.microsoft.com/office/drawing/2014/main" id="{1AE99D6A-4445-4154-9B90-A1C0BE03D96C}"/>
              </a:ext>
            </a:extLst>
          </p:cNvPr>
          <p:cNvSpPr/>
          <p:nvPr/>
        </p:nvSpPr>
        <p:spPr>
          <a:xfrm>
            <a:off x="4631373" y="3438893"/>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0(00)</a:t>
            </a:r>
            <a:endParaRPr lang="zh-CN" altLang="en-US" sz="1100"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7CADEE1-9E49-4D27-B8B3-C71760CDCEA9}"/>
              </a:ext>
            </a:extLst>
          </p:cNvPr>
          <p:cNvSpPr/>
          <p:nvPr/>
        </p:nvSpPr>
        <p:spPr>
          <a:xfrm>
            <a:off x="5058927" y="3446253"/>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1(01)</a:t>
            </a:r>
            <a:endParaRPr lang="zh-CN" altLang="en-US" sz="1100" dirty="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29CD9CD8-1D36-4DAD-8165-67D86F282D0C}"/>
              </a:ext>
            </a:extLst>
          </p:cNvPr>
          <p:cNvSpPr/>
          <p:nvPr/>
        </p:nvSpPr>
        <p:spPr>
          <a:xfrm>
            <a:off x="5473655" y="3438893"/>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2(10)</a:t>
            </a:r>
            <a:endParaRPr lang="zh-CN" altLang="en-US" sz="1100" dirty="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FE83A1A2-AB80-4EA9-BFB3-FC403702910B}"/>
              </a:ext>
            </a:extLst>
          </p:cNvPr>
          <p:cNvSpPr/>
          <p:nvPr/>
        </p:nvSpPr>
        <p:spPr>
          <a:xfrm>
            <a:off x="5900857" y="3453611"/>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3(11)</a:t>
            </a:r>
            <a:endParaRPr lang="zh-CN" altLang="en-US" sz="1100"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D319174D-DE3D-456D-A610-10D2ACBDAAA4}"/>
              </a:ext>
            </a:extLst>
          </p:cNvPr>
          <p:cNvSpPr/>
          <p:nvPr/>
        </p:nvSpPr>
        <p:spPr>
          <a:xfrm>
            <a:off x="7506218" y="3754310"/>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E0B4FC0A-9D4F-46E7-8625-33B86816F516}"/>
              </a:ext>
            </a:extLst>
          </p:cNvPr>
          <p:cNvSpPr/>
          <p:nvPr/>
        </p:nvSpPr>
        <p:spPr>
          <a:xfrm>
            <a:off x="8197989" y="3791402"/>
            <a:ext cx="53091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位</a:t>
            </a:r>
          </a:p>
        </p:txBody>
      </p:sp>
      <p:sp>
        <p:nvSpPr>
          <p:cNvPr id="29" name="矩形 28">
            <a:extLst>
              <a:ext uri="{FF2B5EF4-FFF2-40B4-BE49-F238E27FC236}">
                <a16:creationId xmlns:a16="http://schemas.microsoft.com/office/drawing/2014/main" id="{7DD40095-C503-449E-BE62-AE5402953CC8}"/>
              </a:ext>
            </a:extLst>
          </p:cNvPr>
          <p:cNvSpPr/>
          <p:nvPr/>
        </p:nvSpPr>
        <p:spPr>
          <a:xfrm>
            <a:off x="510571" y="2633664"/>
            <a:ext cx="2297424" cy="461665"/>
          </a:xfrm>
          <a:prstGeom prst="rect">
            <a:avLst/>
          </a:prstGeom>
          <a:noFill/>
        </p:spPr>
        <p:txBody>
          <a:bodyPr wrap="none" lIns="91440" tIns="45720" rIns="91440" bIns="45720">
            <a:spAutoFit/>
          </a:bodyPr>
          <a:lstStyle/>
          <a:p>
            <a:pPr algn="ctr"/>
            <a:r>
              <a:rPr lang="zh-CN" altLang="en-US" sz="2400" b="0" cap="none" spc="0" dirty="0">
                <a:ln w="0"/>
                <a:solidFill>
                  <a:srgbClr val="C0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读取超单元</a:t>
            </a:r>
            <a:r>
              <a:rPr lang="en-US" altLang="zh-CN" sz="2400" b="0" cap="none" spc="0" dirty="0">
                <a:ln w="0"/>
                <a:solidFill>
                  <a:srgbClr val="C0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(2,1)</a:t>
            </a:r>
            <a:endParaRPr lang="zh-CN" altLang="en-US" sz="2400" b="0" cap="none" spc="0" dirty="0">
              <a:ln w="0"/>
              <a:solidFill>
                <a:srgbClr val="C0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1B070BB-B654-46C8-98F4-CE1330464A79}"/>
              </a:ext>
            </a:extLst>
          </p:cNvPr>
          <p:cNvSpPr/>
          <p:nvPr/>
        </p:nvSpPr>
        <p:spPr>
          <a:xfrm>
            <a:off x="2683072" y="3467650"/>
            <a:ext cx="736100" cy="307777"/>
          </a:xfrm>
          <a:prstGeom prst="rect">
            <a:avLst/>
          </a:prstGeom>
        </p:spPr>
        <p:txBody>
          <a:bodyPr wrap="none">
            <a:spAutoFit/>
          </a:bodyPr>
          <a:lstStyle/>
          <a:p>
            <a:pPr algn="ctr"/>
            <a:r>
              <a:rPr lang="en-US" altLang="zh-CN" sz="1400" b="1" dirty="0">
                <a:solidFill>
                  <a:schemeClr val="tx2"/>
                </a:solidFill>
                <a:latin typeface="Times New Roman" panose="02020603050405020304" pitchFamily="18" charset="0"/>
                <a:cs typeface="Times New Roman" panose="02020603050405020304" pitchFamily="18" charset="0"/>
              </a:rPr>
              <a:t>RAS=2</a:t>
            </a:r>
            <a:endParaRPr lang="zh-CN" altLang="en-US" sz="1400" b="1" dirty="0">
              <a:solidFill>
                <a:schemeClr val="tx2"/>
              </a:solidFill>
              <a:latin typeface="Times New Roman" panose="02020603050405020304" pitchFamily="18" charset="0"/>
              <a:cs typeface="Times New Roman" panose="02020603050405020304" pitchFamily="18" charset="0"/>
            </a:endParaRPr>
          </a:p>
        </p:txBody>
      </p:sp>
      <p:cxnSp>
        <p:nvCxnSpPr>
          <p:cNvPr id="31" name="直接箭头连接符 30">
            <a:extLst>
              <a:ext uri="{FF2B5EF4-FFF2-40B4-BE49-F238E27FC236}">
                <a16:creationId xmlns:a16="http://schemas.microsoft.com/office/drawing/2014/main" id="{CFA33489-CE9C-4813-99C9-9F5FED594226}"/>
              </a:ext>
            </a:extLst>
          </p:cNvPr>
          <p:cNvCxnSpPr/>
          <p:nvPr/>
        </p:nvCxnSpPr>
        <p:spPr>
          <a:xfrm>
            <a:off x="2285638" y="3076010"/>
            <a:ext cx="648072" cy="45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FF59525-CE55-4834-896C-C1523BB8A665}"/>
              </a:ext>
            </a:extLst>
          </p:cNvPr>
          <p:cNvCxnSpPr>
            <a:cxnSpLocks/>
          </p:cNvCxnSpPr>
          <p:nvPr/>
        </p:nvCxnSpPr>
        <p:spPr>
          <a:xfrm>
            <a:off x="3375441" y="3722194"/>
            <a:ext cx="854413" cy="104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箭头: 右 34">
            <a:extLst>
              <a:ext uri="{FF2B5EF4-FFF2-40B4-BE49-F238E27FC236}">
                <a16:creationId xmlns:a16="http://schemas.microsoft.com/office/drawing/2014/main" id="{4056DE14-5333-4DCD-A40E-431105F19D5D}"/>
              </a:ext>
            </a:extLst>
          </p:cNvPr>
          <p:cNvSpPr/>
          <p:nvPr/>
        </p:nvSpPr>
        <p:spPr>
          <a:xfrm rot="5400000">
            <a:off x="4515521" y="5256198"/>
            <a:ext cx="670594" cy="12273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20EC97B0-9FE9-428B-8899-A49CD121D014}"/>
              </a:ext>
            </a:extLst>
          </p:cNvPr>
          <p:cNvSpPr/>
          <p:nvPr/>
        </p:nvSpPr>
        <p:spPr>
          <a:xfrm rot="5400000">
            <a:off x="4995958" y="5266996"/>
            <a:ext cx="670594" cy="12273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箭头: 右 59">
            <a:extLst>
              <a:ext uri="{FF2B5EF4-FFF2-40B4-BE49-F238E27FC236}">
                <a16:creationId xmlns:a16="http://schemas.microsoft.com/office/drawing/2014/main" id="{1BF50B9C-D0F1-446F-976B-F469EE16B874}"/>
              </a:ext>
            </a:extLst>
          </p:cNvPr>
          <p:cNvSpPr/>
          <p:nvPr/>
        </p:nvSpPr>
        <p:spPr>
          <a:xfrm rot="5400000">
            <a:off x="5394952" y="5266997"/>
            <a:ext cx="670594" cy="12273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箭头: 右 60">
            <a:extLst>
              <a:ext uri="{FF2B5EF4-FFF2-40B4-BE49-F238E27FC236}">
                <a16:creationId xmlns:a16="http://schemas.microsoft.com/office/drawing/2014/main" id="{6D2EBE18-A3C3-4CBE-9921-145046452E23}"/>
              </a:ext>
            </a:extLst>
          </p:cNvPr>
          <p:cNvSpPr/>
          <p:nvPr/>
        </p:nvSpPr>
        <p:spPr>
          <a:xfrm rot="5400000">
            <a:off x="5827000" y="5266997"/>
            <a:ext cx="670594" cy="12273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1884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1E52D-C4CB-4D14-96B0-F401C0D17AB1}"/>
              </a:ext>
            </a:extLst>
          </p:cNvPr>
          <p:cNvSpPr>
            <a:spLocks noGrp="1"/>
          </p:cNvSpPr>
          <p:nvPr>
            <p:ph type="title"/>
          </p:nvPr>
        </p:nvSpPr>
        <p:spPr>
          <a:xfrm>
            <a:off x="20867" y="271266"/>
            <a:ext cx="7592093" cy="762000"/>
          </a:xfrm>
        </p:spPr>
        <p:txBody>
          <a:bodyPr>
            <a:normAutofit/>
          </a:bodyPr>
          <a:lstStyle/>
          <a:p>
            <a:r>
              <a:rPr lang="zh-CN" altLang="en-US" dirty="0"/>
              <a:t>传统的</a:t>
            </a:r>
            <a:r>
              <a:rPr lang="en-US" altLang="zh-CN" dirty="0"/>
              <a:t>DRAM</a:t>
            </a:r>
            <a:endParaRPr lang="zh-CN" altLang="en-US" dirty="0"/>
          </a:p>
        </p:txBody>
      </p:sp>
      <p:sp>
        <p:nvSpPr>
          <p:cNvPr id="3" name="内容占位符 2">
            <a:extLst>
              <a:ext uri="{FF2B5EF4-FFF2-40B4-BE49-F238E27FC236}">
                <a16:creationId xmlns:a16="http://schemas.microsoft.com/office/drawing/2014/main" id="{983F70E6-BCE0-4D9F-B3AF-3DDA040352EA}"/>
              </a:ext>
            </a:extLst>
          </p:cNvPr>
          <p:cNvSpPr>
            <a:spLocks noGrp="1"/>
          </p:cNvSpPr>
          <p:nvPr>
            <p:ph idx="1"/>
          </p:nvPr>
        </p:nvSpPr>
        <p:spPr>
          <a:xfrm>
            <a:off x="457200" y="922493"/>
            <a:ext cx="8229600" cy="1122844"/>
          </a:xfrm>
        </p:spPr>
        <p:txBody>
          <a:bodyPr>
            <a:noAutofit/>
          </a:bodyPr>
          <a:lstStyle/>
          <a:p>
            <a:r>
              <a:rPr lang="en-US" altLang="zh-CN" sz="2000" dirty="0"/>
              <a:t>128</a:t>
            </a:r>
            <a:r>
              <a:rPr lang="zh-CN" altLang="en-US" sz="2000" dirty="0"/>
              <a:t>位</a:t>
            </a:r>
            <a:r>
              <a:rPr lang="en-US" altLang="zh-CN" sz="2000" dirty="0"/>
              <a:t>16×8</a:t>
            </a:r>
            <a:r>
              <a:rPr lang="zh-CN" altLang="en-US" sz="2000" dirty="0"/>
              <a:t>的</a:t>
            </a:r>
            <a:r>
              <a:rPr lang="en-US" altLang="zh-CN" sz="2000" dirty="0"/>
              <a:t>DRAM</a:t>
            </a:r>
            <a:r>
              <a:rPr lang="zh-CN" altLang="en-US" sz="2000" dirty="0"/>
              <a:t>芯片视图</a:t>
            </a:r>
            <a:endParaRPr lang="en-US" altLang="zh-CN" sz="2000" dirty="0"/>
          </a:p>
          <a:p>
            <a:pPr lvl="1"/>
            <a:r>
              <a:rPr lang="zh-CN" altLang="en-US" dirty="0"/>
              <a:t>芯片由</a:t>
            </a:r>
            <a:r>
              <a:rPr lang="en-US" altLang="zh-CN" i="1" dirty="0"/>
              <a:t>r</a:t>
            </a:r>
            <a:r>
              <a:rPr lang="zh-CN" altLang="en-US" dirty="0"/>
              <a:t>行</a:t>
            </a:r>
            <a:r>
              <a:rPr lang="en-US" altLang="zh-CN" dirty="0"/>
              <a:t>×</a:t>
            </a:r>
            <a:r>
              <a:rPr lang="en-US" altLang="zh-CN" i="1" dirty="0"/>
              <a:t>c</a:t>
            </a:r>
            <a:r>
              <a:rPr lang="zh-CN" altLang="en-US" dirty="0"/>
              <a:t>列</a:t>
            </a:r>
            <a:r>
              <a:rPr lang="en-US" altLang="zh-CN" dirty="0"/>
              <a:t>=</a:t>
            </a:r>
            <a:r>
              <a:rPr lang="en-US" altLang="zh-CN" i="1" dirty="0"/>
              <a:t>d</a:t>
            </a:r>
            <a:r>
              <a:rPr lang="zh-CN" altLang="en-US" dirty="0"/>
              <a:t>个超单元（</a:t>
            </a:r>
            <a:r>
              <a:rPr lang="en-US" altLang="zh-CN" dirty="0" err="1"/>
              <a:t>suppercell</a:t>
            </a:r>
            <a:r>
              <a:rPr lang="zh-CN" altLang="en-US" dirty="0"/>
              <a:t>）组成</a:t>
            </a:r>
            <a:endParaRPr lang="en-US" altLang="zh-CN" dirty="0"/>
          </a:p>
          <a:p>
            <a:pPr lvl="1"/>
            <a:r>
              <a:rPr lang="zh-CN" altLang="en-US" dirty="0"/>
              <a:t>超单元由</a:t>
            </a:r>
            <a:r>
              <a:rPr lang="en-US" altLang="zh-CN" i="1" dirty="0"/>
              <a:t>w</a:t>
            </a:r>
            <a:r>
              <a:rPr lang="zh-CN" altLang="en-US" dirty="0"/>
              <a:t>位组成，芯片共有</a:t>
            </a:r>
            <a:r>
              <a:rPr lang="en-US" altLang="zh-CN" i="1" dirty="0" err="1"/>
              <a:t>d</a:t>
            </a:r>
            <a:r>
              <a:rPr lang="en-US" altLang="zh-CN" dirty="0" err="1"/>
              <a:t>×</a:t>
            </a:r>
            <a:r>
              <a:rPr lang="en-US" altLang="zh-CN" i="1" dirty="0" err="1"/>
              <a:t>w</a:t>
            </a:r>
            <a:r>
              <a:rPr lang="zh-CN" altLang="en-US" dirty="0"/>
              <a:t>位存储信息</a:t>
            </a:r>
            <a:endParaRPr lang="en-US" altLang="zh-CN" dirty="0"/>
          </a:p>
          <a:p>
            <a:pPr lvl="1"/>
            <a:r>
              <a:rPr lang="zh-CN" altLang="en-US" dirty="0"/>
              <a:t>示例：</a:t>
            </a:r>
            <a:r>
              <a:rPr lang="en-US" altLang="zh-CN" dirty="0"/>
              <a:t>4</a:t>
            </a:r>
            <a:r>
              <a:rPr lang="zh-CN" altLang="en-US" dirty="0"/>
              <a:t>行、</a:t>
            </a:r>
            <a:r>
              <a:rPr lang="en-US" altLang="zh-CN" dirty="0"/>
              <a:t>4</a:t>
            </a:r>
            <a:r>
              <a:rPr lang="zh-CN" altLang="en-US" dirty="0"/>
              <a:t>列、</a:t>
            </a:r>
            <a:r>
              <a:rPr lang="en-US" altLang="zh-CN" dirty="0"/>
              <a:t>8</a:t>
            </a:r>
            <a:r>
              <a:rPr lang="zh-CN" altLang="en-US" dirty="0"/>
              <a:t>位存储单元总存储容量为：</a:t>
            </a:r>
            <a:r>
              <a:rPr lang="en-US" altLang="zh-CN" dirty="0"/>
              <a:t> 4×4×8=128</a:t>
            </a:r>
            <a:r>
              <a:rPr lang="zh-CN" altLang="en-US" dirty="0"/>
              <a:t>位</a:t>
            </a:r>
          </a:p>
        </p:txBody>
      </p:sp>
      <p:sp>
        <p:nvSpPr>
          <p:cNvPr id="5" name="矩形 4">
            <a:extLst>
              <a:ext uri="{FF2B5EF4-FFF2-40B4-BE49-F238E27FC236}">
                <a16:creationId xmlns:a16="http://schemas.microsoft.com/office/drawing/2014/main" id="{B7511CF0-243D-40C7-8780-EDAE0D8B7D04}"/>
              </a:ext>
            </a:extLst>
          </p:cNvPr>
          <p:cNvSpPr/>
          <p:nvPr/>
        </p:nvSpPr>
        <p:spPr>
          <a:xfrm>
            <a:off x="4211960" y="3587310"/>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5CCF583-BFC4-4660-A19E-3A47E27CAA32}"/>
              </a:ext>
            </a:extLst>
          </p:cNvPr>
          <p:cNvSpPr/>
          <p:nvPr/>
        </p:nvSpPr>
        <p:spPr>
          <a:xfrm>
            <a:off x="4644008" y="3587310"/>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E2A31D1-E77C-49DE-9387-4DA001E6AF86}"/>
              </a:ext>
            </a:extLst>
          </p:cNvPr>
          <p:cNvSpPr/>
          <p:nvPr/>
        </p:nvSpPr>
        <p:spPr>
          <a:xfrm>
            <a:off x="5076056" y="3587310"/>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4F69883-52DB-4922-9B94-91AD694065C2}"/>
              </a:ext>
            </a:extLst>
          </p:cNvPr>
          <p:cNvSpPr/>
          <p:nvPr/>
        </p:nvSpPr>
        <p:spPr>
          <a:xfrm>
            <a:off x="5508104" y="3587310"/>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E0B5E1D-B124-4A6D-AE40-BA1C4977CC51}"/>
              </a:ext>
            </a:extLst>
          </p:cNvPr>
          <p:cNvSpPr/>
          <p:nvPr/>
        </p:nvSpPr>
        <p:spPr>
          <a:xfrm>
            <a:off x="4211960" y="4008560"/>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B91D12-F95A-4D10-A80D-B5C959F34376}"/>
              </a:ext>
            </a:extLst>
          </p:cNvPr>
          <p:cNvSpPr/>
          <p:nvPr/>
        </p:nvSpPr>
        <p:spPr>
          <a:xfrm>
            <a:off x="4644008" y="4008560"/>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6342C32-BA80-403D-8C1E-6C2F48522415}"/>
              </a:ext>
            </a:extLst>
          </p:cNvPr>
          <p:cNvSpPr/>
          <p:nvPr/>
        </p:nvSpPr>
        <p:spPr>
          <a:xfrm>
            <a:off x="5076056" y="4008560"/>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1B5C054-4E22-48ED-AC95-AA59A641E204}"/>
              </a:ext>
            </a:extLst>
          </p:cNvPr>
          <p:cNvSpPr/>
          <p:nvPr/>
        </p:nvSpPr>
        <p:spPr>
          <a:xfrm>
            <a:off x="5508104" y="4008560"/>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184F956-D1D4-424C-BF37-A0ED31664B8C}"/>
              </a:ext>
            </a:extLst>
          </p:cNvPr>
          <p:cNvSpPr/>
          <p:nvPr/>
        </p:nvSpPr>
        <p:spPr>
          <a:xfrm>
            <a:off x="4211960" y="4423132"/>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96536D9-B729-483F-93E8-23D71CF7FEEA}"/>
              </a:ext>
            </a:extLst>
          </p:cNvPr>
          <p:cNvSpPr/>
          <p:nvPr/>
        </p:nvSpPr>
        <p:spPr>
          <a:xfrm>
            <a:off x="4644008" y="4423132"/>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340B9EF-7134-4441-8F20-B73805E766DF}"/>
              </a:ext>
            </a:extLst>
          </p:cNvPr>
          <p:cNvSpPr/>
          <p:nvPr/>
        </p:nvSpPr>
        <p:spPr>
          <a:xfrm>
            <a:off x="5076056" y="4423132"/>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04B84A8-08D8-4C70-94CB-1BCA65459B77}"/>
              </a:ext>
            </a:extLst>
          </p:cNvPr>
          <p:cNvSpPr/>
          <p:nvPr/>
        </p:nvSpPr>
        <p:spPr>
          <a:xfrm>
            <a:off x="5508104" y="4423132"/>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997640F-CD5A-4EFA-817D-F92C19863DA6}"/>
              </a:ext>
            </a:extLst>
          </p:cNvPr>
          <p:cNvSpPr/>
          <p:nvPr/>
        </p:nvSpPr>
        <p:spPr>
          <a:xfrm>
            <a:off x="4211960" y="4844382"/>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81B72BB-B45E-4DF8-9A62-D3CB17E602E9}"/>
              </a:ext>
            </a:extLst>
          </p:cNvPr>
          <p:cNvSpPr/>
          <p:nvPr/>
        </p:nvSpPr>
        <p:spPr>
          <a:xfrm>
            <a:off x="4644008" y="4844382"/>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54D7173-3923-489C-855F-2505FCE86414}"/>
              </a:ext>
            </a:extLst>
          </p:cNvPr>
          <p:cNvSpPr/>
          <p:nvPr/>
        </p:nvSpPr>
        <p:spPr>
          <a:xfrm>
            <a:off x="5076056" y="4844382"/>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988AE5B-AE4B-4E2F-A917-1EED6FF8E143}"/>
              </a:ext>
            </a:extLst>
          </p:cNvPr>
          <p:cNvSpPr/>
          <p:nvPr/>
        </p:nvSpPr>
        <p:spPr>
          <a:xfrm>
            <a:off x="5508104" y="4844382"/>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08DA75C-F409-45C9-A913-D9EA8109407B}"/>
              </a:ext>
            </a:extLst>
          </p:cNvPr>
          <p:cNvSpPr/>
          <p:nvPr/>
        </p:nvSpPr>
        <p:spPr>
          <a:xfrm>
            <a:off x="4211960" y="5530421"/>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FE3E5FE-DB8C-47FE-A8FD-1F4F47101EEB}"/>
              </a:ext>
            </a:extLst>
          </p:cNvPr>
          <p:cNvSpPr/>
          <p:nvPr/>
        </p:nvSpPr>
        <p:spPr>
          <a:xfrm>
            <a:off x="4644008" y="5530421"/>
            <a:ext cx="432048" cy="432048"/>
          </a:xfrm>
          <a:prstGeom prst="rect">
            <a:avLst/>
          </a:prstGeom>
          <a:solidFill>
            <a:schemeClr val="accent6">
              <a:lumMod val="40000"/>
              <a:lumOff val="6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2B0F4DD-2107-4C14-9E45-E020C538841B}"/>
              </a:ext>
            </a:extLst>
          </p:cNvPr>
          <p:cNvSpPr/>
          <p:nvPr/>
        </p:nvSpPr>
        <p:spPr>
          <a:xfrm>
            <a:off x="5076056" y="5530421"/>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3BE7CCD-27FF-4118-BA4F-C5B446E07EC1}"/>
              </a:ext>
            </a:extLst>
          </p:cNvPr>
          <p:cNvSpPr/>
          <p:nvPr/>
        </p:nvSpPr>
        <p:spPr>
          <a:xfrm>
            <a:off x="5508104" y="5530421"/>
            <a:ext cx="432048" cy="432048"/>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E20C571-C716-43F1-8AD8-5F74481E423C}"/>
              </a:ext>
            </a:extLst>
          </p:cNvPr>
          <p:cNvSpPr/>
          <p:nvPr/>
        </p:nvSpPr>
        <p:spPr>
          <a:xfrm>
            <a:off x="3751318" y="4068495"/>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1(01)</a:t>
            </a:r>
            <a:endParaRPr lang="zh-CN" altLang="en-US" sz="11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9FFED699-FFC4-4030-9F05-9ED2FC53CC50}"/>
              </a:ext>
            </a:extLst>
          </p:cNvPr>
          <p:cNvSpPr/>
          <p:nvPr/>
        </p:nvSpPr>
        <p:spPr>
          <a:xfrm>
            <a:off x="3751318" y="3675868"/>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0(00)</a:t>
            </a:r>
            <a:endParaRPr lang="zh-CN" altLang="en-US" sz="1100"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E78B017B-B617-44E0-B940-ACFAC898EFD0}"/>
              </a:ext>
            </a:extLst>
          </p:cNvPr>
          <p:cNvSpPr/>
          <p:nvPr/>
        </p:nvSpPr>
        <p:spPr>
          <a:xfrm>
            <a:off x="3729519" y="4921100"/>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3(11)</a:t>
            </a:r>
            <a:endParaRPr lang="zh-CN" altLang="en-US" sz="1100"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F29DDE20-0BAB-4FA5-BB12-C0C3096809D1}"/>
              </a:ext>
            </a:extLst>
          </p:cNvPr>
          <p:cNvSpPr/>
          <p:nvPr/>
        </p:nvSpPr>
        <p:spPr>
          <a:xfrm>
            <a:off x="3729519" y="4493749"/>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2(10)</a:t>
            </a:r>
            <a:endParaRPr lang="zh-CN" altLang="en-US" sz="11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C5EE3180-2076-4553-B88A-8493DB493353}"/>
              </a:ext>
            </a:extLst>
          </p:cNvPr>
          <p:cNvSpPr/>
          <p:nvPr/>
        </p:nvSpPr>
        <p:spPr>
          <a:xfrm>
            <a:off x="4426049" y="2938124"/>
            <a:ext cx="1191352"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列地址</a:t>
            </a:r>
            <a:r>
              <a:rPr lang="en-US" altLang="zh-CN" sz="1400" dirty="0">
                <a:latin typeface="Times New Roman" panose="02020603050405020304" pitchFamily="18" charset="0"/>
                <a:cs typeface="Times New Roman" panose="02020603050405020304" pitchFamily="18" charset="0"/>
              </a:rPr>
              <a:t>(CAS)</a:t>
            </a:r>
            <a:endParaRPr lang="zh-CN" altLang="en-US" sz="1400"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31F09369-8E70-4217-910A-01C0BE8BB540}"/>
              </a:ext>
            </a:extLst>
          </p:cNvPr>
          <p:cNvSpPr/>
          <p:nvPr/>
        </p:nvSpPr>
        <p:spPr>
          <a:xfrm>
            <a:off x="3093639" y="4089467"/>
            <a:ext cx="723275" cy="523220"/>
          </a:xfrm>
          <a:prstGeom prst="rect">
            <a:avLst/>
          </a:prstGeom>
        </p:spPr>
        <p:txBody>
          <a:bodyPr wrap="none">
            <a:spAutoFit/>
          </a:bodyPr>
          <a:lstStyle/>
          <a:p>
            <a:pPr algn="ctr"/>
            <a:r>
              <a:rPr lang="zh-CN" altLang="en-US" sz="1400" dirty="0">
                <a:latin typeface="Times New Roman" panose="02020603050405020304" pitchFamily="18" charset="0"/>
                <a:cs typeface="Times New Roman" panose="02020603050405020304" pitchFamily="18" charset="0"/>
              </a:rPr>
              <a:t>行地址</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(RAS)</a:t>
            </a:r>
            <a:endParaRPr lang="zh-CN" altLang="en-US" sz="1400"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A8B92E6F-FFA1-44BF-ADB8-E7989043D8FC}"/>
              </a:ext>
            </a:extLst>
          </p:cNvPr>
          <p:cNvSpPr/>
          <p:nvPr/>
        </p:nvSpPr>
        <p:spPr>
          <a:xfrm>
            <a:off x="3095836" y="2761402"/>
            <a:ext cx="2952328" cy="3744416"/>
          </a:xfrm>
          <a:prstGeom prst="rect">
            <a:avLst/>
          </a:prstGeom>
          <a:noFill/>
          <a:ln w="31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DF5C88AF-AB71-4EA4-8D30-249AFDF4C787}"/>
              </a:ext>
            </a:extLst>
          </p:cNvPr>
          <p:cNvSpPr/>
          <p:nvPr/>
        </p:nvSpPr>
        <p:spPr>
          <a:xfrm>
            <a:off x="3095836" y="2371098"/>
            <a:ext cx="1338828"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DRAM</a:t>
            </a:r>
            <a:r>
              <a:rPr lang="zh-CN" altLang="en-US" dirty="0">
                <a:latin typeface="Times New Roman" panose="02020603050405020304" pitchFamily="18" charset="0"/>
                <a:cs typeface="Times New Roman" panose="02020603050405020304" pitchFamily="18" charset="0"/>
              </a:rPr>
              <a:t>芯片</a:t>
            </a:r>
          </a:p>
        </p:txBody>
      </p:sp>
      <p:sp>
        <p:nvSpPr>
          <p:cNvPr id="67" name="矩形 66">
            <a:extLst>
              <a:ext uri="{FF2B5EF4-FFF2-40B4-BE49-F238E27FC236}">
                <a16:creationId xmlns:a16="http://schemas.microsoft.com/office/drawing/2014/main" id="{B751056C-9DCA-4795-9D59-76347C04B9CA}"/>
              </a:ext>
            </a:extLst>
          </p:cNvPr>
          <p:cNvSpPr/>
          <p:nvPr/>
        </p:nvSpPr>
        <p:spPr>
          <a:xfrm>
            <a:off x="4462244" y="6085535"/>
            <a:ext cx="1261884"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内部行缓冲区</a:t>
            </a:r>
          </a:p>
        </p:txBody>
      </p:sp>
      <p:sp>
        <p:nvSpPr>
          <p:cNvPr id="68" name="矩形 67">
            <a:extLst>
              <a:ext uri="{FF2B5EF4-FFF2-40B4-BE49-F238E27FC236}">
                <a16:creationId xmlns:a16="http://schemas.microsoft.com/office/drawing/2014/main" id="{388414A5-73A3-4D0B-8278-F4464215180B}"/>
              </a:ext>
            </a:extLst>
          </p:cNvPr>
          <p:cNvSpPr/>
          <p:nvPr/>
        </p:nvSpPr>
        <p:spPr>
          <a:xfrm>
            <a:off x="4218756" y="3577336"/>
            <a:ext cx="1721395" cy="169909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C5344859-C74D-402D-A967-F57C7FFA9CB3}"/>
              </a:ext>
            </a:extLst>
          </p:cNvPr>
          <p:cNvSpPr/>
          <p:nvPr/>
        </p:nvSpPr>
        <p:spPr>
          <a:xfrm>
            <a:off x="4218756" y="5530421"/>
            <a:ext cx="1721395" cy="44749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43736EB2-A127-4F93-BFFE-8E351B358210}"/>
              </a:ext>
            </a:extLst>
          </p:cNvPr>
          <p:cNvSpPr/>
          <p:nvPr/>
        </p:nvSpPr>
        <p:spPr>
          <a:xfrm>
            <a:off x="1202503" y="3392550"/>
            <a:ext cx="885221" cy="2557507"/>
          </a:xfrm>
          <a:prstGeom prst="rect">
            <a:avLst/>
          </a:prstGeom>
          <a:solidFill>
            <a:schemeClr val="bg1"/>
          </a:solidFill>
          <a:ln w="3175">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内存</a:t>
            </a:r>
            <a:br>
              <a:rPr lang="en-US" altLang="zh-CN" dirty="0">
                <a:solidFill>
                  <a:schemeClr val="tx1"/>
                </a:solidFill>
              </a:rPr>
            </a:br>
            <a:r>
              <a:rPr lang="zh-CN" altLang="en-US" dirty="0">
                <a:solidFill>
                  <a:schemeClr val="tx1"/>
                </a:solidFill>
              </a:rPr>
              <a:t>控制器</a:t>
            </a:r>
          </a:p>
        </p:txBody>
      </p:sp>
      <p:sp>
        <p:nvSpPr>
          <p:cNvPr id="71" name="箭头: 左右 70">
            <a:extLst>
              <a:ext uri="{FF2B5EF4-FFF2-40B4-BE49-F238E27FC236}">
                <a16:creationId xmlns:a16="http://schemas.microsoft.com/office/drawing/2014/main" id="{FE76D748-8824-4150-9603-E8763EA7F414}"/>
              </a:ext>
            </a:extLst>
          </p:cNvPr>
          <p:cNvSpPr/>
          <p:nvPr/>
        </p:nvSpPr>
        <p:spPr>
          <a:xfrm>
            <a:off x="761387" y="4573978"/>
            <a:ext cx="426033" cy="28120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BCAF55F2-1780-47F7-A210-97D36D968CD8}"/>
              </a:ext>
            </a:extLst>
          </p:cNvPr>
          <p:cNvSpPr/>
          <p:nvPr/>
        </p:nvSpPr>
        <p:spPr>
          <a:xfrm>
            <a:off x="133550" y="4561602"/>
            <a:ext cx="63350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CPU</a:t>
            </a:r>
            <a:endParaRPr lang="zh-CN" altLang="en-US" dirty="0">
              <a:latin typeface="Times New Roman" panose="02020603050405020304" pitchFamily="18" charset="0"/>
              <a:cs typeface="Times New Roman" panose="02020603050405020304" pitchFamily="18" charset="0"/>
            </a:endParaRPr>
          </a:p>
        </p:txBody>
      </p:sp>
      <p:cxnSp>
        <p:nvCxnSpPr>
          <p:cNvPr id="74" name="直接箭头连接符 73">
            <a:extLst>
              <a:ext uri="{FF2B5EF4-FFF2-40B4-BE49-F238E27FC236}">
                <a16:creationId xmlns:a16="http://schemas.microsoft.com/office/drawing/2014/main" id="{34C0BF71-48A9-475C-9192-F5A91BD138ED}"/>
              </a:ext>
            </a:extLst>
          </p:cNvPr>
          <p:cNvCxnSpPr/>
          <p:nvPr/>
        </p:nvCxnSpPr>
        <p:spPr>
          <a:xfrm>
            <a:off x="2087724" y="3988000"/>
            <a:ext cx="10081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矩形 74">
            <a:extLst>
              <a:ext uri="{FF2B5EF4-FFF2-40B4-BE49-F238E27FC236}">
                <a16:creationId xmlns:a16="http://schemas.microsoft.com/office/drawing/2014/main" id="{EF5C6C6D-5656-4A51-A931-852F172C050F}"/>
              </a:ext>
            </a:extLst>
          </p:cNvPr>
          <p:cNvSpPr/>
          <p:nvPr/>
        </p:nvSpPr>
        <p:spPr>
          <a:xfrm>
            <a:off x="2134082" y="4099192"/>
            <a:ext cx="902811"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地址引脚</a:t>
            </a:r>
          </a:p>
        </p:txBody>
      </p:sp>
      <p:sp>
        <p:nvSpPr>
          <p:cNvPr id="76" name="矩形 75">
            <a:extLst>
              <a:ext uri="{FF2B5EF4-FFF2-40B4-BE49-F238E27FC236}">
                <a16:creationId xmlns:a16="http://schemas.microsoft.com/office/drawing/2014/main" id="{051425C0-3866-44CC-9B44-DCAF22831A32}"/>
              </a:ext>
            </a:extLst>
          </p:cNvPr>
          <p:cNvSpPr/>
          <p:nvPr/>
        </p:nvSpPr>
        <p:spPr>
          <a:xfrm>
            <a:off x="2358053" y="3637542"/>
            <a:ext cx="453970"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2</a:t>
            </a:r>
            <a:r>
              <a:rPr lang="zh-CN" altLang="en-US" sz="1400" dirty="0">
                <a:latin typeface="Times New Roman" panose="02020603050405020304" pitchFamily="18" charset="0"/>
                <a:cs typeface="Times New Roman" panose="02020603050405020304" pitchFamily="18" charset="0"/>
              </a:rPr>
              <a:t>位</a:t>
            </a:r>
          </a:p>
        </p:txBody>
      </p:sp>
      <p:cxnSp>
        <p:nvCxnSpPr>
          <p:cNvPr id="77" name="直接箭头连接符 76">
            <a:extLst>
              <a:ext uri="{FF2B5EF4-FFF2-40B4-BE49-F238E27FC236}">
                <a16:creationId xmlns:a16="http://schemas.microsoft.com/office/drawing/2014/main" id="{ACC50599-32EB-48A0-9391-6F39116C78E7}"/>
              </a:ext>
            </a:extLst>
          </p:cNvPr>
          <p:cNvCxnSpPr/>
          <p:nvPr/>
        </p:nvCxnSpPr>
        <p:spPr>
          <a:xfrm>
            <a:off x="2087724" y="5348198"/>
            <a:ext cx="1008112" cy="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8" name="矩形 77">
            <a:extLst>
              <a:ext uri="{FF2B5EF4-FFF2-40B4-BE49-F238E27FC236}">
                <a16:creationId xmlns:a16="http://schemas.microsoft.com/office/drawing/2014/main" id="{E88D1444-FDC5-4640-AA8F-7911D59427AC}"/>
              </a:ext>
            </a:extLst>
          </p:cNvPr>
          <p:cNvSpPr/>
          <p:nvPr/>
        </p:nvSpPr>
        <p:spPr>
          <a:xfrm>
            <a:off x="2134082" y="5459390"/>
            <a:ext cx="902811"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数据引脚</a:t>
            </a:r>
          </a:p>
        </p:txBody>
      </p:sp>
      <p:sp>
        <p:nvSpPr>
          <p:cNvPr id="79" name="矩形 78">
            <a:extLst>
              <a:ext uri="{FF2B5EF4-FFF2-40B4-BE49-F238E27FC236}">
                <a16:creationId xmlns:a16="http://schemas.microsoft.com/office/drawing/2014/main" id="{F04F5966-5DBE-45FE-8527-2D209AB87032}"/>
              </a:ext>
            </a:extLst>
          </p:cNvPr>
          <p:cNvSpPr/>
          <p:nvPr/>
        </p:nvSpPr>
        <p:spPr>
          <a:xfrm>
            <a:off x="2358053" y="4997740"/>
            <a:ext cx="453970"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8</a:t>
            </a:r>
            <a:r>
              <a:rPr lang="zh-CN" altLang="en-US" sz="1400" dirty="0">
                <a:latin typeface="Times New Roman" panose="02020603050405020304" pitchFamily="18" charset="0"/>
                <a:cs typeface="Times New Roman" panose="02020603050405020304" pitchFamily="18" charset="0"/>
              </a:rPr>
              <a:t>位</a:t>
            </a:r>
          </a:p>
        </p:txBody>
      </p:sp>
      <p:sp>
        <p:nvSpPr>
          <p:cNvPr id="80" name="矩形 79">
            <a:extLst>
              <a:ext uri="{FF2B5EF4-FFF2-40B4-BE49-F238E27FC236}">
                <a16:creationId xmlns:a16="http://schemas.microsoft.com/office/drawing/2014/main" id="{1AE99D6A-4445-4154-9B90-A1C0BE03D96C}"/>
              </a:ext>
            </a:extLst>
          </p:cNvPr>
          <p:cNvSpPr/>
          <p:nvPr/>
        </p:nvSpPr>
        <p:spPr>
          <a:xfrm>
            <a:off x="4181431" y="3301007"/>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0(00)</a:t>
            </a:r>
            <a:endParaRPr lang="zh-CN" altLang="en-US" sz="1100"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7CADEE1-9E49-4D27-B8B3-C71760CDCEA9}"/>
              </a:ext>
            </a:extLst>
          </p:cNvPr>
          <p:cNvSpPr/>
          <p:nvPr/>
        </p:nvSpPr>
        <p:spPr>
          <a:xfrm>
            <a:off x="4608985" y="3308367"/>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1(01)</a:t>
            </a:r>
            <a:endParaRPr lang="zh-CN" altLang="en-US" sz="1100" dirty="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29CD9CD8-1D36-4DAD-8165-67D86F282D0C}"/>
              </a:ext>
            </a:extLst>
          </p:cNvPr>
          <p:cNvSpPr/>
          <p:nvPr/>
        </p:nvSpPr>
        <p:spPr>
          <a:xfrm>
            <a:off x="5023713" y="3301007"/>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2(10)</a:t>
            </a:r>
            <a:endParaRPr lang="zh-CN" altLang="en-US" sz="1100" dirty="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FE83A1A2-AB80-4EA9-BFB3-FC403702910B}"/>
              </a:ext>
            </a:extLst>
          </p:cNvPr>
          <p:cNvSpPr/>
          <p:nvPr/>
        </p:nvSpPr>
        <p:spPr>
          <a:xfrm>
            <a:off x="5450915" y="3315725"/>
            <a:ext cx="489236"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3(11)</a:t>
            </a:r>
            <a:endParaRPr lang="zh-CN" altLang="en-US" sz="1100"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D319174D-DE3D-456D-A610-10D2ACBDAAA4}"/>
              </a:ext>
            </a:extLst>
          </p:cNvPr>
          <p:cNvSpPr/>
          <p:nvPr/>
        </p:nvSpPr>
        <p:spPr>
          <a:xfrm>
            <a:off x="7056276" y="3616424"/>
            <a:ext cx="432048" cy="432048"/>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E0B4FC0A-9D4F-46E7-8625-33B86816F516}"/>
              </a:ext>
            </a:extLst>
          </p:cNvPr>
          <p:cNvSpPr/>
          <p:nvPr/>
        </p:nvSpPr>
        <p:spPr>
          <a:xfrm>
            <a:off x="7748047" y="3653516"/>
            <a:ext cx="53091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位</a:t>
            </a:r>
          </a:p>
        </p:txBody>
      </p:sp>
      <p:sp>
        <p:nvSpPr>
          <p:cNvPr id="29" name="矩形 28">
            <a:extLst>
              <a:ext uri="{FF2B5EF4-FFF2-40B4-BE49-F238E27FC236}">
                <a16:creationId xmlns:a16="http://schemas.microsoft.com/office/drawing/2014/main" id="{7DD40095-C503-449E-BE62-AE5402953CC8}"/>
              </a:ext>
            </a:extLst>
          </p:cNvPr>
          <p:cNvSpPr/>
          <p:nvPr/>
        </p:nvSpPr>
        <p:spPr>
          <a:xfrm>
            <a:off x="60629" y="2495778"/>
            <a:ext cx="2297424" cy="461665"/>
          </a:xfrm>
          <a:prstGeom prst="rect">
            <a:avLst/>
          </a:prstGeom>
          <a:noFill/>
        </p:spPr>
        <p:txBody>
          <a:bodyPr wrap="none" lIns="91440" tIns="45720" rIns="91440" bIns="45720">
            <a:spAutoFit/>
          </a:bodyPr>
          <a:lstStyle/>
          <a:p>
            <a:pPr algn="ctr"/>
            <a:r>
              <a:rPr lang="zh-CN" altLang="en-US" sz="2400" b="0" cap="none" spc="0" dirty="0">
                <a:ln w="0"/>
                <a:solidFill>
                  <a:srgbClr val="C0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读取超单元</a:t>
            </a:r>
            <a:r>
              <a:rPr lang="en-US" altLang="zh-CN" sz="2400" b="0" cap="none" spc="0" dirty="0">
                <a:ln w="0"/>
                <a:solidFill>
                  <a:srgbClr val="C0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(2,1)</a:t>
            </a:r>
            <a:endParaRPr lang="zh-CN" altLang="en-US" sz="2400" b="0" cap="none" spc="0" dirty="0">
              <a:ln w="0"/>
              <a:solidFill>
                <a:srgbClr val="C0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1B070BB-B654-46C8-98F4-CE1330464A79}"/>
              </a:ext>
            </a:extLst>
          </p:cNvPr>
          <p:cNvSpPr/>
          <p:nvPr/>
        </p:nvSpPr>
        <p:spPr>
          <a:xfrm>
            <a:off x="2233130" y="3329764"/>
            <a:ext cx="736100" cy="307777"/>
          </a:xfrm>
          <a:prstGeom prst="rect">
            <a:avLst/>
          </a:prstGeom>
        </p:spPr>
        <p:txBody>
          <a:bodyPr wrap="none">
            <a:spAutoFit/>
          </a:bodyPr>
          <a:lstStyle/>
          <a:p>
            <a:pPr algn="ctr"/>
            <a:r>
              <a:rPr lang="en-US" altLang="zh-CN" sz="1400" b="1" dirty="0">
                <a:solidFill>
                  <a:schemeClr val="tx2"/>
                </a:solidFill>
                <a:latin typeface="Times New Roman" panose="02020603050405020304" pitchFamily="18" charset="0"/>
                <a:cs typeface="Times New Roman" panose="02020603050405020304" pitchFamily="18" charset="0"/>
              </a:rPr>
              <a:t>CAS=1</a:t>
            </a:r>
            <a:endParaRPr lang="zh-CN" altLang="en-US" sz="1400" b="1" dirty="0">
              <a:solidFill>
                <a:schemeClr val="tx2"/>
              </a:solidFill>
              <a:latin typeface="Times New Roman" panose="02020603050405020304" pitchFamily="18" charset="0"/>
              <a:cs typeface="Times New Roman" panose="02020603050405020304" pitchFamily="18" charset="0"/>
            </a:endParaRPr>
          </a:p>
        </p:txBody>
      </p:sp>
      <p:cxnSp>
        <p:nvCxnSpPr>
          <p:cNvPr id="31" name="直接箭头连接符 30">
            <a:extLst>
              <a:ext uri="{FF2B5EF4-FFF2-40B4-BE49-F238E27FC236}">
                <a16:creationId xmlns:a16="http://schemas.microsoft.com/office/drawing/2014/main" id="{CFA33489-CE9C-4813-99C9-9F5FED594226}"/>
              </a:ext>
            </a:extLst>
          </p:cNvPr>
          <p:cNvCxnSpPr>
            <a:cxnSpLocks/>
          </p:cNvCxnSpPr>
          <p:nvPr/>
        </p:nvCxnSpPr>
        <p:spPr>
          <a:xfrm>
            <a:off x="2134082" y="2938124"/>
            <a:ext cx="349686" cy="45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FF59525-CE55-4834-896C-C1523BB8A665}"/>
              </a:ext>
            </a:extLst>
          </p:cNvPr>
          <p:cNvCxnSpPr>
            <a:cxnSpLocks/>
          </p:cNvCxnSpPr>
          <p:nvPr/>
        </p:nvCxnSpPr>
        <p:spPr>
          <a:xfrm>
            <a:off x="2925499" y="3584308"/>
            <a:ext cx="1894446" cy="1930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箭头: 右 34">
            <a:extLst>
              <a:ext uri="{FF2B5EF4-FFF2-40B4-BE49-F238E27FC236}">
                <a16:creationId xmlns:a16="http://schemas.microsoft.com/office/drawing/2014/main" id="{4056DE14-5333-4DCD-A40E-431105F19D5D}"/>
              </a:ext>
            </a:extLst>
          </p:cNvPr>
          <p:cNvSpPr/>
          <p:nvPr/>
        </p:nvSpPr>
        <p:spPr>
          <a:xfrm rot="5400000">
            <a:off x="4065579" y="5118312"/>
            <a:ext cx="670594" cy="12273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20EC97B0-9FE9-428B-8899-A49CD121D014}"/>
              </a:ext>
            </a:extLst>
          </p:cNvPr>
          <p:cNvSpPr/>
          <p:nvPr/>
        </p:nvSpPr>
        <p:spPr>
          <a:xfrm rot="5400000">
            <a:off x="4546016" y="5129110"/>
            <a:ext cx="670594" cy="12273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箭头: 右 59">
            <a:extLst>
              <a:ext uri="{FF2B5EF4-FFF2-40B4-BE49-F238E27FC236}">
                <a16:creationId xmlns:a16="http://schemas.microsoft.com/office/drawing/2014/main" id="{1BF50B9C-D0F1-446F-976B-F469EE16B874}"/>
              </a:ext>
            </a:extLst>
          </p:cNvPr>
          <p:cNvSpPr/>
          <p:nvPr/>
        </p:nvSpPr>
        <p:spPr>
          <a:xfrm rot="5400000">
            <a:off x="4945010" y="5129111"/>
            <a:ext cx="670594" cy="12273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箭头: 右 60">
            <a:extLst>
              <a:ext uri="{FF2B5EF4-FFF2-40B4-BE49-F238E27FC236}">
                <a16:creationId xmlns:a16="http://schemas.microsoft.com/office/drawing/2014/main" id="{6D2EBE18-A3C3-4CBE-9921-145046452E23}"/>
              </a:ext>
            </a:extLst>
          </p:cNvPr>
          <p:cNvSpPr/>
          <p:nvPr/>
        </p:nvSpPr>
        <p:spPr>
          <a:xfrm rot="5400000">
            <a:off x="5377058" y="5129111"/>
            <a:ext cx="670594" cy="12273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B71C1363-B57F-477D-9633-A6FEC0C9064E}"/>
              </a:ext>
            </a:extLst>
          </p:cNvPr>
          <p:cNvSpPr/>
          <p:nvPr/>
        </p:nvSpPr>
        <p:spPr>
          <a:xfrm rot="11721160" flipV="1">
            <a:off x="3091766" y="5451388"/>
            <a:ext cx="1575548" cy="197070"/>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ectangle 60">
            <a:extLst>
              <a:ext uri="{FF2B5EF4-FFF2-40B4-BE49-F238E27FC236}">
                <a16:creationId xmlns:a16="http://schemas.microsoft.com/office/drawing/2014/main" id="{56F6F22D-32C5-40CA-9988-76F745C56B5D}"/>
              </a:ext>
            </a:extLst>
          </p:cNvPr>
          <p:cNvSpPr/>
          <p:nvPr/>
        </p:nvSpPr>
        <p:spPr>
          <a:xfrm>
            <a:off x="6277777" y="4330105"/>
            <a:ext cx="2763562" cy="2138662"/>
          </a:xfrm>
          <a:prstGeom prst="rect">
            <a:avLst/>
          </a:prstGeom>
          <a:effectLst/>
        </p:spPr>
        <p:txBody>
          <a:bodyPr wrap="square">
            <a:spAutoFit/>
          </a:bodyPr>
          <a:lstStyle/>
          <a:p>
            <a:pPr>
              <a:lnSpc>
                <a:spcPct val="120000"/>
              </a:lnSpc>
              <a:spcBef>
                <a:spcPct val="0"/>
              </a:spcBef>
            </a:pPr>
            <a:r>
              <a:rPr lang="zh-CN" altLang="en-US" sz="1400" dirty="0">
                <a:latin typeface="微软雅黑" panose="020B0503020204020204" pitchFamily="34" charset="-122"/>
                <a:ea typeface="微软雅黑" panose="020B0503020204020204" pitchFamily="34" charset="-122"/>
                <a:sym typeface="微软雅黑" pitchFamily="34" charset="-122"/>
              </a:rPr>
              <a:t>内存访问特点：</a:t>
            </a:r>
            <a:endParaRPr lang="en-US" altLang="zh-CN" sz="1400" dirty="0">
              <a:latin typeface="微软雅黑" panose="020B0503020204020204" pitchFamily="34" charset="-122"/>
              <a:ea typeface="微软雅黑" panose="020B0503020204020204" pitchFamily="34" charset="-122"/>
              <a:sym typeface="微软雅黑" pitchFamily="34" charset="-122"/>
            </a:endParaRPr>
          </a:p>
          <a:p>
            <a:pPr marL="285750" indent="-285750">
              <a:lnSpc>
                <a:spcPct val="120000"/>
              </a:lnSpc>
              <a:spcBef>
                <a:spcPct val="0"/>
              </a:spcBef>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sym typeface="微软雅黑" pitchFamily="34" charset="-122"/>
              </a:rPr>
              <a:t>先行后列</a:t>
            </a:r>
            <a:endParaRPr lang="en-US" altLang="zh-CN" sz="1400" dirty="0">
              <a:latin typeface="微软雅黑" panose="020B0503020204020204" pitchFamily="34" charset="-122"/>
              <a:ea typeface="微软雅黑" panose="020B0503020204020204" pitchFamily="34" charset="-122"/>
              <a:sym typeface="微软雅黑" pitchFamily="34" charset="-122"/>
            </a:endParaRPr>
          </a:p>
          <a:p>
            <a:pPr marL="285750" indent="-285750">
              <a:lnSpc>
                <a:spcPct val="120000"/>
              </a:lnSpc>
              <a:spcBef>
                <a:spcPct val="0"/>
              </a:spcBef>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sym typeface="微软雅黑" pitchFamily="34" charset="-122"/>
              </a:rPr>
              <a:t>行先缓存于</a:t>
            </a:r>
            <a:r>
              <a:rPr lang="en-US" altLang="zh-CN" sz="1400" dirty="0">
                <a:latin typeface="微软雅黑" panose="020B0503020204020204" pitchFamily="34" charset="-122"/>
                <a:ea typeface="微软雅黑" panose="020B0503020204020204" pitchFamily="34" charset="-122"/>
                <a:sym typeface="微软雅黑" pitchFamily="34" charset="-122"/>
              </a:rPr>
              <a:t>row buffer</a:t>
            </a:r>
          </a:p>
          <a:p>
            <a:pPr marL="285750" indent="-285750">
              <a:lnSpc>
                <a:spcPct val="120000"/>
              </a:lnSpc>
              <a:spcBef>
                <a:spcPct val="0"/>
              </a:spcBef>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sym typeface="微软雅黑" pitchFamily="34" charset="-122"/>
              </a:rPr>
              <a:t>从</a:t>
            </a:r>
            <a:r>
              <a:rPr lang="en-US" altLang="zh-CN" sz="1400" dirty="0">
                <a:latin typeface="微软雅黑" panose="020B0503020204020204" pitchFamily="34" charset="-122"/>
                <a:ea typeface="微软雅黑" panose="020B0503020204020204" pitchFamily="34" charset="-122"/>
                <a:sym typeface="微软雅黑" pitchFamily="34" charset="-122"/>
              </a:rPr>
              <a:t>row buffer</a:t>
            </a:r>
            <a:r>
              <a:rPr lang="zh-CN" altLang="en-US" sz="1400" dirty="0">
                <a:latin typeface="微软雅黑" panose="020B0503020204020204" pitchFamily="34" charset="-122"/>
                <a:ea typeface="微软雅黑" panose="020B0503020204020204" pitchFamily="34" charset="-122"/>
                <a:sym typeface="微软雅黑" pitchFamily="34" charset="-122"/>
              </a:rPr>
              <a:t>中访问列</a:t>
            </a:r>
            <a:endParaRPr lang="en-US" altLang="zh-CN" sz="1400" dirty="0">
              <a:latin typeface="微软雅黑" panose="020B0503020204020204" pitchFamily="34" charset="-122"/>
              <a:ea typeface="微软雅黑" panose="020B0503020204020204" pitchFamily="34" charset="-122"/>
              <a:sym typeface="微软雅黑" pitchFamily="34" charset="-122"/>
            </a:endParaRPr>
          </a:p>
          <a:p>
            <a:pPr>
              <a:lnSpc>
                <a:spcPct val="120000"/>
              </a:lnSpc>
              <a:spcBef>
                <a:spcPct val="0"/>
              </a:spcBef>
            </a:pPr>
            <a:r>
              <a:rPr lang="zh-CN" altLang="en-US" sz="1400" dirty="0">
                <a:latin typeface="微软雅黑" panose="020B0503020204020204" pitchFamily="34" charset="-122"/>
                <a:ea typeface="微软雅黑" panose="020B0503020204020204" pitchFamily="34" charset="-122"/>
                <a:sym typeface="微软雅黑" pitchFamily="34" charset="-122"/>
              </a:rPr>
              <a:t>二维阵列组织优缺点：</a:t>
            </a:r>
            <a:endParaRPr lang="en-US" altLang="zh-CN" sz="1400" dirty="0">
              <a:latin typeface="微软雅黑" panose="020B0503020204020204" pitchFamily="34" charset="-122"/>
              <a:ea typeface="微软雅黑" panose="020B0503020204020204" pitchFamily="34" charset="-122"/>
              <a:sym typeface="微软雅黑" pitchFamily="34" charset="-122"/>
            </a:endParaRPr>
          </a:p>
          <a:p>
            <a:pPr marL="285750" indent="-285750">
              <a:lnSpc>
                <a:spcPct val="120000"/>
              </a:lnSpc>
              <a:spcBef>
                <a:spcPct val="0"/>
              </a:spcBef>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sym typeface="微软雅黑" pitchFamily="34" charset="-122"/>
              </a:rPr>
              <a:t>优点：引脚数量少</a:t>
            </a:r>
            <a:endParaRPr lang="en-US" altLang="zh-CN" sz="1400" dirty="0">
              <a:latin typeface="微软雅黑" panose="020B0503020204020204" pitchFamily="34" charset="-122"/>
              <a:ea typeface="微软雅黑" panose="020B0503020204020204" pitchFamily="34" charset="-122"/>
              <a:sym typeface="微软雅黑" pitchFamily="34" charset="-122"/>
            </a:endParaRPr>
          </a:p>
          <a:p>
            <a:pPr marL="285750" indent="-285750">
              <a:lnSpc>
                <a:spcPct val="120000"/>
              </a:lnSpc>
              <a:spcBef>
                <a:spcPct val="0"/>
              </a:spcBef>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sym typeface="微软雅黑" pitchFamily="34" charset="-122"/>
              </a:rPr>
              <a:t>缺点：两步发送地址，增加访问时间</a:t>
            </a:r>
          </a:p>
        </p:txBody>
      </p:sp>
    </p:spTree>
    <p:extLst>
      <p:ext uri="{BB962C8B-B14F-4D97-AF65-F5344CB8AC3E}">
        <p14:creationId xmlns:p14="http://schemas.microsoft.com/office/powerpoint/2010/main" val="258850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25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45629-B2D1-4FBE-8DF5-893DC2989D76}"/>
              </a:ext>
            </a:extLst>
          </p:cNvPr>
          <p:cNvSpPr>
            <a:spLocks noGrp="1"/>
          </p:cNvSpPr>
          <p:nvPr>
            <p:ph type="title"/>
          </p:nvPr>
        </p:nvSpPr>
        <p:spPr>
          <a:xfrm>
            <a:off x="103708" y="162632"/>
            <a:ext cx="7592093" cy="762000"/>
          </a:xfrm>
        </p:spPr>
        <p:txBody>
          <a:bodyPr>
            <a:normAutofit/>
          </a:bodyPr>
          <a:lstStyle/>
          <a:p>
            <a:r>
              <a:rPr lang="en-US" altLang="zh-CN" dirty="0"/>
              <a:t>4. </a:t>
            </a:r>
            <a:r>
              <a:rPr lang="zh-CN" altLang="en-US" dirty="0"/>
              <a:t>内存模块</a:t>
            </a:r>
          </a:p>
        </p:txBody>
      </p:sp>
      <p:sp>
        <p:nvSpPr>
          <p:cNvPr id="3" name="内容占位符 2">
            <a:extLst>
              <a:ext uri="{FF2B5EF4-FFF2-40B4-BE49-F238E27FC236}">
                <a16:creationId xmlns:a16="http://schemas.microsoft.com/office/drawing/2014/main" id="{A329DCAF-8C4C-497F-8606-58751A816D00}"/>
              </a:ext>
            </a:extLst>
          </p:cNvPr>
          <p:cNvSpPr>
            <a:spLocks noGrp="1"/>
          </p:cNvSpPr>
          <p:nvPr>
            <p:ph idx="1"/>
          </p:nvPr>
        </p:nvSpPr>
        <p:spPr>
          <a:xfrm>
            <a:off x="117319" y="1223526"/>
            <a:ext cx="3100264" cy="1079798"/>
          </a:xfrm>
        </p:spPr>
        <p:txBody>
          <a:bodyPr>
            <a:noAutofit/>
          </a:bodyPr>
          <a:lstStyle/>
          <a:p>
            <a:pPr>
              <a:lnSpc>
                <a:spcPct val="120000"/>
              </a:lnSpc>
            </a:pPr>
            <a:r>
              <a:rPr lang="en-US" altLang="zh-CN" sz="1800" dirty="0"/>
              <a:t>DIMM</a:t>
            </a:r>
            <a:r>
              <a:rPr lang="zh-CN" altLang="en-US" sz="1800" dirty="0"/>
              <a:t>：双列直插内存模块</a:t>
            </a:r>
            <a:r>
              <a:rPr lang="en-US" altLang="zh-CN" sz="1800" dirty="0"/>
              <a:t>(Dual Inline Memory Module, DIMM)</a:t>
            </a:r>
          </a:p>
          <a:p>
            <a:pPr>
              <a:lnSpc>
                <a:spcPct val="120000"/>
              </a:lnSpc>
            </a:pPr>
            <a:r>
              <a:rPr lang="zh-CN" altLang="en-US" sz="1800" dirty="0"/>
              <a:t>以</a:t>
            </a:r>
            <a:r>
              <a:rPr lang="en-US" altLang="zh-CN" sz="1800" dirty="0"/>
              <a:t>64</a:t>
            </a:r>
            <a:r>
              <a:rPr lang="zh-CN" altLang="en-US" sz="1800" dirty="0"/>
              <a:t>位为块传送数据到内存控制器和从内存控制器传出数据</a:t>
            </a:r>
            <a:endParaRPr lang="en-US" altLang="zh-CN" sz="1800" dirty="0"/>
          </a:p>
          <a:p>
            <a:pPr>
              <a:lnSpc>
                <a:spcPct val="120000"/>
              </a:lnSpc>
            </a:pPr>
            <a:r>
              <a:rPr lang="zh-CN" altLang="en-US" sz="1800" dirty="0"/>
              <a:t>访问地址</a:t>
            </a:r>
            <a:r>
              <a:rPr lang="en-US" altLang="zh-CN" sz="1800" dirty="0"/>
              <a:t>A</a:t>
            </a:r>
            <a:r>
              <a:rPr lang="zh-CN" altLang="en-US" sz="1800" dirty="0"/>
              <a:t>处机器字：</a:t>
            </a:r>
            <a:endParaRPr lang="en-US" altLang="zh-CN" sz="1800" dirty="0"/>
          </a:p>
          <a:p>
            <a:pPr lvl="1">
              <a:lnSpc>
                <a:spcPct val="120000"/>
              </a:lnSpc>
            </a:pPr>
            <a:r>
              <a:rPr lang="zh-CN" altLang="en-US" sz="1600" dirty="0"/>
              <a:t>内存控制器将地址</a:t>
            </a:r>
            <a:r>
              <a:rPr lang="en-US" altLang="zh-CN" sz="1600" dirty="0"/>
              <a:t>A</a:t>
            </a:r>
            <a:r>
              <a:rPr lang="zh-CN" altLang="en-US" sz="1600" dirty="0"/>
              <a:t>转换为超单元地址</a:t>
            </a:r>
            <a:r>
              <a:rPr lang="en-US" altLang="zh-CN" sz="1600" dirty="0"/>
              <a:t>(</a:t>
            </a:r>
            <a:r>
              <a:rPr lang="en-US" altLang="zh-CN" sz="1600" i="1" dirty="0" err="1"/>
              <a:t>i,j</a:t>
            </a:r>
            <a:r>
              <a:rPr lang="en-US" altLang="zh-CN" sz="1600" dirty="0"/>
              <a:t>)</a:t>
            </a:r>
            <a:r>
              <a:rPr lang="zh-CN" altLang="en-US" sz="1600" dirty="0"/>
              <a:t>，发送到内存模块，</a:t>
            </a:r>
            <a:endParaRPr lang="en-US" altLang="zh-CN" sz="1600" dirty="0"/>
          </a:p>
          <a:p>
            <a:pPr lvl="1">
              <a:lnSpc>
                <a:spcPct val="120000"/>
              </a:lnSpc>
            </a:pPr>
            <a:r>
              <a:rPr lang="zh-CN" altLang="en-US" sz="1600" dirty="0"/>
              <a:t>内存模块将</a:t>
            </a:r>
            <a:r>
              <a:rPr lang="en-US" altLang="zh-CN" sz="1600" dirty="0"/>
              <a:t>(</a:t>
            </a:r>
            <a:r>
              <a:rPr lang="en-US" altLang="zh-CN" sz="1600" i="1" dirty="0" err="1"/>
              <a:t>i,j</a:t>
            </a:r>
            <a:r>
              <a:rPr lang="en-US" altLang="zh-CN" sz="1600" dirty="0"/>
              <a:t>)</a:t>
            </a:r>
            <a:r>
              <a:rPr lang="zh-CN" altLang="en-US" sz="1600" dirty="0"/>
              <a:t>广播到每个</a:t>
            </a:r>
            <a:r>
              <a:rPr lang="en-US" altLang="zh-CN" sz="1600" dirty="0"/>
              <a:t>DRAM</a:t>
            </a:r>
            <a:r>
              <a:rPr lang="zh-CN" altLang="en-US" sz="1600" dirty="0"/>
              <a:t>模块，每个</a:t>
            </a:r>
            <a:r>
              <a:rPr lang="en-US" altLang="zh-CN" sz="1600" dirty="0"/>
              <a:t>DRAM</a:t>
            </a:r>
            <a:r>
              <a:rPr lang="zh-CN" altLang="en-US" sz="1600" dirty="0"/>
              <a:t>模块输出</a:t>
            </a:r>
            <a:r>
              <a:rPr lang="en-US" altLang="zh-CN" sz="1600" dirty="0"/>
              <a:t>(</a:t>
            </a:r>
            <a:r>
              <a:rPr lang="en-US" altLang="zh-CN" sz="1600" i="1" dirty="0" err="1"/>
              <a:t>i,j</a:t>
            </a:r>
            <a:r>
              <a:rPr lang="en-US" altLang="zh-CN" sz="1600" dirty="0"/>
              <a:t>)</a:t>
            </a:r>
            <a:r>
              <a:rPr lang="zh-CN" altLang="en-US" sz="1600" dirty="0"/>
              <a:t>超单元内容 </a:t>
            </a:r>
            <a:endParaRPr lang="en-US" altLang="zh-CN" sz="1600" dirty="0"/>
          </a:p>
          <a:p>
            <a:pPr lvl="1">
              <a:lnSpc>
                <a:spcPct val="120000"/>
              </a:lnSpc>
            </a:pPr>
            <a:r>
              <a:rPr lang="zh-CN" altLang="en-US" sz="1600" dirty="0"/>
              <a:t>模块中电路收集这些输出，合并成一个</a:t>
            </a:r>
            <a:r>
              <a:rPr lang="en-US" altLang="zh-CN" sz="1600" dirty="0"/>
              <a:t>64</a:t>
            </a:r>
            <a:r>
              <a:rPr lang="zh-CN" altLang="en-US" sz="1600" dirty="0"/>
              <a:t>位字，返回给内存控制器</a:t>
            </a:r>
          </a:p>
        </p:txBody>
      </p:sp>
      <p:pic>
        <p:nvPicPr>
          <p:cNvPr id="11" name="图片 10">
            <a:extLst>
              <a:ext uri="{FF2B5EF4-FFF2-40B4-BE49-F238E27FC236}">
                <a16:creationId xmlns:a16="http://schemas.microsoft.com/office/drawing/2014/main" id="{C52C7C01-1E61-4E87-BF76-A975642A6A71}"/>
              </a:ext>
            </a:extLst>
          </p:cNvPr>
          <p:cNvPicPr>
            <a:picLocks noChangeAspect="1"/>
          </p:cNvPicPr>
          <p:nvPr/>
        </p:nvPicPr>
        <p:blipFill rotWithShape="1">
          <a:blip r:embed="rId2">
            <a:extLst>
              <a:ext uri="{28A0092B-C50C-407E-A947-70E740481C1C}">
                <a14:useLocalDpi xmlns:a14="http://schemas.microsoft.com/office/drawing/2010/main" val="0"/>
              </a:ext>
            </a:extLst>
          </a:blip>
          <a:srcRect t="14294" b="14551"/>
          <a:stretch/>
        </p:blipFill>
        <p:spPr>
          <a:xfrm>
            <a:off x="4613392" y="388067"/>
            <a:ext cx="2987698" cy="678575"/>
          </a:xfrm>
          <a:prstGeom prst="rect">
            <a:avLst/>
          </a:prstGeom>
        </p:spPr>
      </p:pic>
      <p:sp>
        <p:nvSpPr>
          <p:cNvPr id="229" name="Rectangle 4">
            <a:extLst>
              <a:ext uri="{FF2B5EF4-FFF2-40B4-BE49-F238E27FC236}">
                <a16:creationId xmlns:a16="http://schemas.microsoft.com/office/drawing/2014/main" id="{BCDBD4CC-EDF8-436D-9E13-5BFA9F0440E0}"/>
              </a:ext>
            </a:extLst>
          </p:cNvPr>
          <p:cNvSpPr>
            <a:spLocks noChangeAspect="1" noChangeArrowheads="1"/>
          </p:cNvSpPr>
          <p:nvPr/>
        </p:nvSpPr>
        <p:spPr bwMode="auto">
          <a:xfrm>
            <a:off x="3790273" y="1871067"/>
            <a:ext cx="5062538" cy="2692400"/>
          </a:xfrm>
          <a:prstGeom prst="rect">
            <a:avLst/>
          </a:prstGeom>
          <a:solidFill>
            <a:schemeClr val="bg1"/>
          </a:solidFill>
          <a:ln w="12700">
            <a:solidFill>
              <a:schemeClr val="tx1"/>
            </a:solidFill>
            <a:miter lim="800000"/>
            <a:headEnd/>
            <a:tailEnd/>
          </a:ln>
          <a:effectLst>
            <a:outerShdw blurRad="63500" dist="107763" dir="2700000" algn="ctr" rotWithShape="0">
              <a:srgbClr val="000004">
                <a:alpha val="74998"/>
              </a:srgbClr>
            </a:outerShdw>
          </a:effectLst>
        </p:spPr>
        <p:txBody>
          <a:bodyPr wrap="none" anchor="ctr">
            <a:prstTxWarp prst="textNoShape">
              <a:avLst/>
            </a:prstTxWarp>
          </a:bodyPr>
          <a:lstStyle/>
          <a:p>
            <a:endParaRPr lang="en-US"/>
          </a:p>
        </p:txBody>
      </p:sp>
      <p:sp>
        <p:nvSpPr>
          <p:cNvPr id="230" name="Rectangle 5">
            <a:extLst>
              <a:ext uri="{FF2B5EF4-FFF2-40B4-BE49-F238E27FC236}">
                <a16:creationId xmlns:a16="http://schemas.microsoft.com/office/drawing/2014/main" id="{D5EFC51C-397F-4C8F-A154-78ADABFDA80C}"/>
              </a:ext>
            </a:extLst>
          </p:cNvPr>
          <p:cNvSpPr>
            <a:spLocks noChangeAspect="1" noChangeArrowheads="1"/>
          </p:cNvSpPr>
          <p:nvPr/>
        </p:nvSpPr>
        <p:spPr bwMode="auto">
          <a:xfrm>
            <a:off x="4383204" y="5236570"/>
            <a:ext cx="4510088" cy="1050926"/>
          </a:xfrm>
          <a:prstGeom prst="rect">
            <a:avLst/>
          </a:prstGeom>
          <a:solidFill>
            <a:srgbClr val="FFFFFF"/>
          </a:solidFill>
          <a:ln w="12700">
            <a:solidFill>
              <a:schemeClr val="tx1"/>
            </a:solidFill>
            <a:miter lim="800000"/>
            <a:headEnd/>
            <a:tailEnd/>
          </a:ln>
          <a:effectLst>
            <a:outerShdw blurRad="63500" dist="107763" dir="2700000" algn="ctr" rotWithShape="0">
              <a:srgbClr val="000004">
                <a:alpha val="74998"/>
              </a:srgbClr>
            </a:outerShdw>
          </a:effectLst>
        </p:spPr>
        <p:txBody>
          <a:bodyPr wrap="none" anchor="ctr">
            <a:prstTxWarp prst="textNoShape">
              <a:avLst/>
            </a:prstTxWarp>
          </a:bodyPr>
          <a:lstStyle/>
          <a:p>
            <a:endParaRPr lang="en-US"/>
          </a:p>
        </p:txBody>
      </p:sp>
      <p:sp>
        <p:nvSpPr>
          <p:cNvPr id="231" name="Rectangle 6">
            <a:extLst>
              <a:ext uri="{FF2B5EF4-FFF2-40B4-BE49-F238E27FC236}">
                <a16:creationId xmlns:a16="http://schemas.microsoft.com/office/drawing/2014/main" id="{7E56E206-5B66-4657-BDC9-B57F52EEF191}"/>
              </a:ext>
            </a:extLst>
          </p:cNvPr>
          <p:cNvSpPr>
            <a:spLocks noChangeAspect="1" noChangeArrowheads="1"/>
          </p:cNvSpPr>
          <p:nvPr/>
        </p:nvSpPr>
        <p:spPr bwMode="auto">
          <a:xfrm>
            <a:off x="7437554" y="2599731"/>
            <a:ext cx="1096963" cy="974725"/>
          </a:xfrm>
          <a:prstGeom prst="rect">
            <a:avLst/>
          </a:prstGeom>
          <a:solidFill>
            <a:srgbClr val="FFFFFF"/>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32" name="Rectangle 7">
            <a:extLst>
              <a:ext uri="{FF2B5EF4-FFF2-40B4-BE49-F238E27FC236}">
                <a16:creationId xmlns:a16="http://schemas.microsoft.com/office/drawing/2014/main" id="{A8CDFB9D-83BA-4B47-8FEE-F886D7BE14A8}"/>
              </a:ext>
            </a:extLst>
          </p:cNvPr>
          <p:cNvSpPr>
            <a:spLocks noChangeAspect="1" noChangeArrowheads="1"/>
          </p:cNvSpPr>
          <p:nvPr/>
        </p:nvSpPr>
        <p:spPr bwMode="auto">
          <a:xfrm>
            <a:off x="6950192" y="2721969"/>
            <a:ext cx="1096962" cy="974725"/>
          </a:xfrm>
          <a:prstGeom prst="rect">
            <a:avLst/>
          </a:prstGeom>
          <a:solidFill>
            <a:srgbClr val="FFFFFF"/>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33" name="Rectangle 8">
            <a:extLst>
              <a:ext uri="{FF2B5EF4-FFF2-40B4-BE49-F238E27FC236}">
                <a16:creationId xmlns:a16="http://schemas.microsoft.com/office/drawing/2014/main" id="{B1567AFF-D3AB-4474-9BC1-315E456ED279}"/>
              </a:ext>
            </a:extLst>
          </p:cNvPr>
          <p:cNvSpPr>
            <a:spLocks noChangeAspect="1" noChangeArrowheads="1"/>
          </p:cNvSpPr>
          <p:nvPr/>
        </p:nvSpPr>
        <p:spPr bwMode="auto">
          <a:xfrm>
            <a:off x="6462829" y="2844206"/>
            <a:ext cx="1096963" cy="974725"/>
          </a:xfrm>
          <a:prstGeom prst="rect">
            <a:avLst/>
          </a:prstGeom>
          <a:solidFill>
            <a:srgbClr val="FFFFFF"/>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34" name="Rectangle 9">
            <a:extLst>
              <a:ext uri="{FF2B5EF4-FFF2-40B4-BE49-F238E27FC236}">
                <a16:creationId xmlns:a16="http://schemas.microsoft.com/office/drawing/2014/main" id="{F61B4A54-98DB-469D-948C-04B2A987EBD0}"/>
              </a:ext>
            </a:extLst>
          </p:cNvPr>
          <p:cNvSpPr>
            <a:spLocks noChangeAspect="1" noChangeArrowheads="1"/>
          </p:cNvSpPr>
          <p:nvPr/>
        </p:nvSpPr>
        <p:spPr bwMode="auto">
          <a:xfrm>
            <a:off x="5975467" y="2964856"/>
            <a:ext cx="1096962" cy="976313"/>
          </a:xfrm>
          <a:prstGeom prst="rect">
            <a:avLst/>
          </a:prstGeom>
          <a:solidFill>
            <a:srgbClr val="FFFFFF"/>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35" name="Rectangle 10">
            <a:extLst>
              <a:ext uri="{FF2B5EF4-FFF2-40B4-BE49-F238E27FC236}">
                <a16:creationId xmlns:a16="http://schemas.microsoft.com/office/drawing/2014/main" id="{E8BE06F4-3A7E-4526-A833-8FE8363F49B9}"/>
              </a:ext>
            </a:extLst>
          </p:cNvPr>
          <p:cNvSpPr>
            <a:spLocks noChangeAspect="1" noChangeArrowheads="1"/>
          </p:cNvSpPr>
          <p:nvPr/>
        </p:nvSpPr>
        <p:spPr bwMode="auto">
          <a:xfrm>
            <a:off x="5488104" y="3087094"/>
            <a:ext cx="1096963" cy="976312"/>
          </a:xfrm>
          <a:prstGeom prst="rect">
            <a:avLst/>
          </a:prstGeom>
          <a:solidFill>
            <a:srgbClr val="FFFFFF"/>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36" name="Rectangle 11">
            <a:extLst>
              <a:ext uri="{FF2B5EF4-FFF2-40B4-BE49-F238E27FC236}">
                <a16:creationId xmlns:a16="http://schemas.microsoft.com/office/drawing/2014/main" id="{270B9A86-1052-461E-8D82-44B6D2202C3B}"/>
              </a:ext>
            </a:extLst>
          </p:cNvPr>
          <p:cNvSpPr>
            <a:spLocks noChangeAspect="1" noChangeArrowheads="1"/>
          </p:cNvSpPr>
          <p:nvPr/>
        </p:nvSpPr>
        <p:spPr bwMode="auto">
          <a:xfrm>
            <a:off x="5000742" y="3209331"/>
            <a:ext cx="1096962" cy="974725"/>
          </a:xfrm>
          <a:prstGeom prst="rect">
            <a:avLst/>
          </a:prstGeom>
          <a:solidFill>
            <a:srgbClr val="FFFFFF"/>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37" name="Rectangle 12">
            <a:extLst>
              <a:ext uri="{FF2B5EF4-FFF2-40B4-BE49-F238E27FC236}">
                <a16:creationId xmlns:a16="http://schemas.microsoft.com/office/drawing/2014/main" id="{28CDE941-159A-413D-BEE5-C13BCA0C4FB7}"/>
              </a:ext>
            </a:extLst>
          </p:cNvPr>
          <p:cNvSpPr>
            <a:spLocks noChangeAspect="1" noChangeArrowheads="1"/>
          </p:cNvSpPr>
          <p:nvPr/>
        </p:nvSpPr>
        <p:spPr bwMode="auto">
          <a:xfrm>
            <a:off x="4511792" y="3331569"/>
            <a:ext cx="1096962" cy="974725"/>
          </a:xfrm>
          <a:prstGeom prst="rect">
            <a:avLst/>
          </a:prstGeom>
          <a:solidFill>
            <a:srgbClr val="FFFFFF"/>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38" name="Rectangle 13">
            <a:extLst>
              <a:ext uri="{FF2B5EF4-FFF2-40B4-BE49-F238E27FC236}">
                <a16:creationId xmlns:a16="http://schemas.microsoft.com/office/drawing/2014/main" id="{FD6B26CE-4810-497A-B58D-C7DC916B0BD9}"/>
              </a:ext>
            </a:extLst>
          </p:cNvPr>
          <p:cNvSpPr>
            <a:spLocks noChangeAspect="1" noChangeArrowheads="1"/>
          </p:cNvSpPr>
          <p:nvPr/>
        </p:nvSpPr>
        <p:spPr bwMode="auto">
          <a:xfrm>
            <a:off x="4024429" y="3453806"/>
            <a:ext cx="1096963" cy="974725"/>
          </a:xfrm>
          <a:prstGeom prst="rect">
            <a:avLst/>
          </a:prstGeom>
          <a:solidFill>
            <a:srgbClr val="FFFFFF"/>
          </a:solidFill>
          <a:ln w="12700">
            <a:solidFill>
              <a:schemeClr val="tx1"/>
            </a:solidFill>
            <a:miter lim="800000"/>
            <a:headEnd/>
            <a:tailEnd/>
          </a:ln>
          <a:effectLst/>
        </p:spPr>
        <p:txBody>
          <a:bodyPr wrap="none" anchor="ctr">
            <a:prstTxWarp prst="textNoShape">
              <a:avLst/>
            </a:prstTxWarp>
          </a:bodyPr>
          <a:lstStyle/>
          <a:p>
            <a:pPr>
              <a:lnSpc>
                <a:spcPct val="100000"/>
              </a:lnSpc>
            </a:pPr>
            <a:endParaRPr lang="en-US" sz="1600"/>
          </a:p>
        </p:txBody>
      </p:sp>
      <p:sp>
        <p:nvSpPr>
          <p:cNvPr id="239" name="Rectangle 15">
            <a:extLst>
              <a:ext uri="{FF2B5EF4-FFF2-40B4-BE49-F238E27FC236}">
                <a16:creationId xmlns:a16="http://schemas.microsoft.com/office/drawing/2014/main" id="{CE58402A-F88E-4D55-B37A-B3F9712A2D66}"/>
              </a:ext>
            </a:extLst>
          </p:cNvPr>
          <p:cNvSpPr>
            <a:spLocks noChangeAspect="1" noChangeArrowheads="1"/>
          </p:cNvSpPr>
          <p:nvPr/>
        </p:nvSpPr>
        <p:spPr bwMode="auto">
          <a:xfrm>
            <a:off x="7650279" y="1339585"/>
            <a:ext cx="101600" cy="111125"/>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40" name="Text Box 16">
            <a:extLst>
              <a:ext uri="{FF2B5EF4-FFF2-40B4-BE49-F238E27FC236}">
                <a16:creationId xmlns:a16="http://schemas.microsoft.com/office/drawing/2014/main" id="{BB71FE35-7C20-43CC-8211-5FB439A7F9F3}"/>
              </a:ext>
            </a:extLst>
          </p:cNvPr>
          <p:cNvSpPr txBox="1">
            <a:spLocks noChangeAspect="1" noChangeArrowheads="1"/>
          </p:cNvSpPr>
          <p:nvPr/>
        </p:nvSpPr>
        <p:spPr bwMode="auto">
          <a:xfrm>
            <a:off x="7721717" y="1225285"/>
            <a:ext cx="1566862"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 supercell (</a:t>
            </a:r>
            <a:r>
              <a:rPr lang="en-US" sz="1600" dirty="0" err="1"/>
              <a:t>i,j</a:t>
            </a:r>
            <a:r>
              <a:rPr lang="en-US" sz="1600" dirty="0"/>
              <a:t>)</a:t>
            </a:r>
          </a:p>
        </p:txBody>
      </p:sp>
      <p:sp>
        <p:nvSpPr>
          <p:cNvPr id="241" name="Text Box 61">
            <a:extLst>
              <a:ext uri="{FF2B5EF4-FFF2-40B4-BE49-F238E27FC236}">
                <a16:creationId xmlns:a16="http://schemas.microsoft.com/office/drawing/2014/main" id="{FA5C00A3-09D1-4DA0-9E65-6F695F2F37C4}"/>
              </a:ext>
            </a:extLst>
          </p:cNvPr>
          <p:cNvSpPr txBox="1">
            <a:spLocks noChangeAspect="1" noChangeArrowheads="1"/>
          </p:cNvSpPr>
          <p:nvPr/>
        </p:nvSpPr>
        <p:spPr bwMode="auto">
          <a:xfrm>
            <a:off x="4608973" y="1217881"/>
            <a:ext cx="2159566" cy="584775"/>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en-US" sz="1600" dirty="0"/>
              <a:t>64 MB</a:t>
            </a:r>
            <a:r>
              <a:rPr lang="zh-CN" altLang="en-US" sz="1600" dirty="0"/>
              <a:t>内存模块</a:t>
            </a:r>
            <a:r>
              <a:rPr lang="en-US" sz="1600" dirty="0"/>
              <a:t> </a:t>
            </a:r>
          </a:p>
          <a:p>
            <a:pPr algn="l">
              <a:lnSpc>
                <a:spcPct val="100000"/>
              </a:lnSpc>
            </a:pPr>
            <a:r>
              <a:rPr lang="zh-CN" altLang="en-US" sz="1600" dirty="0"/>
              <a:t>由</a:t>
            </a:r>
            <a:r>
              <a:rPr lang="en-US" altLang="zh-CN" sz="1600" dirty="0"/>
              <a:t>8</a:t>
            </a:r>
            <a:r>
              <a:rPr lang="zh-CN" altLang="en-US" sz="1600" dirty="0"/>
              <a:t>个</a:t>
            </a:r>
            <a:r>
              <a:rPr lang="en-US" sz="1600" dirty="0"/>
              <a:t>8Mx8 DRAM</a:t>
            </a:r>
            <a:r>
              <a:rPr lang="zh-CN" altLang="en-US" sz="1600" dirty="0"/>
              <a:t>组成</a:t>
            </a:r>
            <a:endParaRPr lang="en-US" sz="1600" dirty="0"/>
          </a:p>
        </p:txBody>
      </p:sp>
      <p:grpSp>
        <p:nvGrpSpPr>
          <p:cNvPr id="242" name="Group 102">
            <a:extLst>
              <a:ext uri="{FF2B5EF4-FFF2-40B4-BE49-F238E27FC236}">
                <a16:creationId xmlns:a16="http://schemas.microsoft.com/office/drawing/2014/main" id="{BFE22C32-B6C7-41D2-8000-628E3BEE57B7}"/>
              </a:ext>
            </a:extLst>
          </p:cNvPr>
          <p:cNvGrpSpPr>
            <a:grpSpLocks/>
          </p:cNvGrpSpPr>
          <p:nvPr/>
        </p:nvGrpSpPr>
        <p:grpSpPr bwMode="auto">
          <a:xfrm>
            <a:off x="3557704" y="1820269"/>
            <a:ext cx="4164013" cy="4035425"/>
            <a:chOff x="768" y="719"/>
            <a:chExt cx="2623" cy="2542"/>
          </a:xfrm>
        </p:grpSpPr>
        <p:sp>
          <p:nvSpPr>
            <p:cNvPr id="243" name="Line 42">
              <a:extLst>
                <a:ext uri="{FF2B5EF4-FFF2-40B4-BE49-F238E27FC236}">
                  <a16:creationId xmlns:a16="http://schemas.microsoft.com/office/drawing/2014/main" id="{A9DF1F5F-E2D8-4051-A07C-573E81D76905}"/>
                </a:ext>
              </a:extLst>
            </p:cNvPr>
            <p:cNvSpPr>
              <a:spLocks noChangeAspect="1" noChangeShapeType="1"/>
            </p:cNvSpPr>
            <p:nvPr/>
          </p:nvSpPr>
          <p:spPr bwMode="auto">
            <a:xfrm>
              <a:off x="768" y="913"/>
              <a:ext cx="2623" cy="0"/>
            </a:xfrm>
            <a:prstGeom prst="line">
              <a:avLst/>
            </a:prstGeom>
            <a:noFill/>
            <a:ln w="38100">
              <a:solidFill>
                <a:srgbClr val="99CCFF"/>
              </a:solidFill>
              <a:round/>
              <a:headEnd/>
              <a:tailEnd/>
            </a:ln>
            <a:effectLst/>
          </p:spPr>
          <p:txBody>
            <a:bodyPr wrap="none" anchor="ctr">
              <a:prstTxWarp prst="textNoShape">
                <a:avLst/>
              </a:prstTxWarp>
            </a:bodyPr>
            <a:lstStyle/>
            <a:p>
              <a:endParaRPr lang="en-US"/>
            </a:p>
          </p:txBody>
        </p:sp>
        <p:grpSp>
          <p:nvGrpSpPr>
            <p:cNvPr id="244" name="Group 99">
              <a:extLst>
                <a:ext uri="{FF2B5EF4-FFF2-40B4-BE49-F238E27FC236}">
                  <a16:creationId xmlns:a16="http://schemas.microsoft.com/office/drawing/2014/main" id="{5B5FAB66-FD05-4129-B0A0-D1C4422A0C98}"/>
                </a:ext>
              </a:extLst>
            </p:cNvPr>
            <p:cNvGrpSpPr>
              <a:grpSpLocks/>
            </p:cNvGrpSpPr>
            <p:nvPr/>
          </p:nvGrpSpPr>
          <p:grpSpPr bwMode="auto">
            <a:xfrm>
              <a:off x="768" y="719"/>
              <a:ext cx="2610" cy="2542"/>
              <a:chOff x="768" y="719"/>
              <a:chExt cx="2610" cy="2542"/>
            </a:xfrm>
          </p:grpSpPr>
          <p:sp>
            <p:nvSpPr>
              <p:cNvPr id="245" name="Text Box 43">
                <a:extLst>
                  <a:ext uri="{FF2B5EF4-FFF2-40B4-BE49-F238E27FC236}">
                    <a16:creationId xmlns:a16="http://schemas.microsoft.com/office/drawing/2014/main" id="{4D6517E4-67D4-4714-8301-29C3743E2344}"/>
                  </a:ext>
                </a:extLst>
              </p:cNvPr>
              <p:cNvSpPr txBox="1">
                <a:spLocks noChangeAspect="1" noChangeArrowheads="1"/>
              </p:cNvSpPr>
              <p:nvPr/>
            </p:nvSpPr>
            <p:spPr bwMode="auto">
              <a:xfrm>
                <a:off x="1433" y="719"/>
                <a:ext cx="1887" cy="212"/>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err="1">
                    <a:latin typeface="Courier New" charset="0"/>
                  </a:rPr>
                  <a:t>addr</a:t>
                </a:r>
                <a:r>
                  <a:rPr lang="en-US" sz="1600" dirty="0">
                    <a:latin typeface="Courier New" charset="0"/>
                  </a:rPr>
                  <a:t> (row = </a:t>
                </a:r>
                <a:r>
                  <a:rPr lang="en-US" sz="1600" dirty="0" err="1">
                    <a:latin typeface="Courier New" charset="0"/>
                  </a:rPr>
                  <a:t>i</a:t>
                </a:r>
                <a:r>
                  <a:rPr lang="en-US" sz="1600" dirty="0">
                    <a:latin typeface="Courier New" charset="0"/>
                  </a:rPr>
                  <a:t>, </a:t>
                </a:r>
                <a:r>
                  <a:rPr lang="en-US" sz="1600" dirty="0" err="1">
                    <a:latin typeface="Courier New" charset="0"/>
                  </a:rPr>
                  <a:t>col</a:t>
                </a:r>
                <a:r>
                  <a:rPr lang="en-US" sz="1600" dirty="0">
                    <a:latin typeface="Courier New" charset="0"/>
                  </a:rPr>
                  <a:t> = </a:t>
                </a:r>
                <a:r>
                  <a:rPr lang="en-US" sz="1600" dirty="0" err="1">
                    <a:latin typeface="Courier New" charset="0"/>
                  </a:rPr>
                  <a:t>j</a:t>
                </a:r>
                <a:r>
                  <a:rPr lang="en-US" sz="1600" dirty="0">
                    <a:latin typeface="Courier New" charset="0"/>
                  </a:rPr>
                  <a:t>)</a:t>
                </a:r>
              </a:p>
            </p:txBody>
          </p:sp>
          <p:sp>
            <p:nvSpPr>
              <p:cNvPr id="246" name="Line 53">
                <a:extLst>
                  <a:ext uri="{FF2B5EF4-FFF2-40B4-BE49-F238E27FC236}">
                    <a16:creationId xmlns:a16="http://schemas.microsoft.com/office/drawing/2014/main" id="{191813FB-0FEF-4BE7-87AD-AA0894342C92}"/>
                  </a:ext>
                </a:extLst>
              </p:cNvPr>
              <p:cNvSpPr>
                <a:spLocks noChangeAspect="1" noChangeShapeType="1"/>
              </p:cNvSpPr>
              <p:nvPr/>
            </p:nvSpPr>
            <p:spPr bwMode="auto">
              <a:xfrm>
                <a:off x="3378" y="913"/>
                <a:ext cx="0" cy="300"/>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47" name="Line 54">
                <a:extLst>
                  <a:ext uri="{FF2B5EF4-FFF2-40B4-BE49-F238E27FC236}">
                    <a16:creationId xmlns:a16="http://schemas.microsoft.com/office/drawing/2014/main" id="{7C069469-4A49-4F57-914A-E348E966EB46}"/>
                  </a:ext>
                </a:extLst>
              </p:cNvPr>
              <p:cNvSpPr>
                <a:spLocks noChangeAspect="1" noChangeShapeType="1"/>
              </p:cNvSpPr>
              <p:nvPr/>
            </p:nvSpPr>
            <p:spPr bwMode="auto">
              <a:xfrm>
                <a:off x="3033" y="913"/>
                <a:ext cx="0" cy="377"/>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48" name="Line 55">
                <a:extLst>
                  <a:ext uri="{FF2B5EF4-FFF2-40B4-BE49-F238E27FC236}">
                    <a16:creationId xmlns:a16="http://schemas.microsoft.com/office/drawing/2014/main" id="{CE265947-7F1F-4322-B6B9-19E3DD5C88C8}"/>
                  </a:ext>
                </a:extLst>
              </p:cNvPr>
              <p:cNvSpPr>
                <a:spLocks noChangeAspect="1" noChangeShapeType="1"/>
              </p:cNvSpPr>
              <p:nvPr/>
            </p:nvSpPr>
            <p:spPr bwMode="auto">
              <a:xfrm>
                <a:off x="2726" y="913"/>
                <a:ext cx="0" cy="460"/>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49" name="Line 56">
                <a:extLst>
                  <a:ext uri="{FF2B5EF4-FFF2-40B4-BE49-F238E27FC236}">
                    <a16:creationId xmlns:a16="http://schemas.microsoft.com/office/drawing/2014/main" id="{DFE196C2-6393-45EA-91C0-626BBDDC588A}"/>
                  </a:ext>
                </a:extLst>
              </p:cNvPr>
              <p:cNvSpPr>
                <a:spLocks noChangeAspect="1" noChangeShapeType="1"/>
              </p:cNvSpPr>
              <p:nvPr/>
            </p:nvSpPr>
            <p:spPr bwMode="auto">
              <a:xfrm>
                <a:off x="2419" y="913"/>
                <a:ext cx="0" cy="537"/>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50" name="Line 57">
                <a:extLst>
                  <a:ext uri="{FF2B5EF4-FFF2-40B4-BE49-F238E27FC236}">
                    <a16:creationId xmlns:a16="http://schemas.microsoft.com/office/drawing/2014/main" id="{42F39EB0-5CEF-4BE3-9AEC-CFCB7FDDA1F2}"/>
                  </a:ext>
                </a:extLst>
              </p:cNvPr>
              <p:cNvSpPr>
                <a:spLocks noChangeAspect="1" noChangeShapeType="1"/>
              </p:cNvSpPr>
              <p:nvPr/>
            </p:nvSpPr>
            <p:spPr bwMode="auto">
              <a:xfrm>
                <a:off x="2112" y="913"/>
                <a:ext cx="0" cy="614"/>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51" name="Line 58">
                <a:extLst>
                  <a:ext uri="{FF2B5EF4-FFF2-40B4-BE49-F238E27FC236}">
                    <a16:creationId xmlns:a16="http://schemas.microsoft.com/office/drawing/2014/main" id="{DCC2C055-12E2-47ED-A8A8-00DAB88FF4DF}"/>
                  </a:ext>
                </a:extLst>
              </p:cNvPr>
              <p:cNvSpPr>
                <a:spLocks noChangeAspect="1" noChangeShapeType="1"/>
              </p:cNvSpPr>
              <p:nvPr/>
            </p:nvSpPr>
            <p:spPr bwMode="auto">
              <a:xfrm>
                <a:off x="1766" y="913"/>
                <a:ext cx="0" cy="691"/>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52" name="Line 59">
                <a:extLst>
                  <a:ext uri="{FF2B5EF4-FFF2-40B4-BE49-F238E27FC236}">
                    <a16:creationId xmlns:a16="http://schemas.microsoft.com/office/drawing/2014/main" id="{132882B8-F1B5-4FBB-AE68-A3E201230C1B}"/>
                  </a:ext>
                </a:extLst>
              </p:cNvPr>
              <p:cNvSpPr>
                <a:spLocks noChangeAspect="1" noChangeShapeType="1"/>
              </p:cNvSpPr>
              <p:nvPr/>
            </p:nvSpPr>
            <p:spPr bwMode="auto">
              <a:xfrm>
                <a:off x="1497" y="913"/>
                <a:ext cx="0" cy="767"/>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53" name="Line 60">
                <a:extLst>
                  <a:ext uri="{FF2B5EF4-FFF2-40B4-BE49-F238E27FC236}">
                    <a16:creationId xmlns:a16="http://schemas.microsoft.com/office/drawing/2014/main" id="{7CADF962-4638-4BCA-BB9A-4B45C26100B7}"/>
                  </a:ext>
                </a:extLst>
              </p:cNvPr>
              <p:cNvSpPr>
                <a:spLocks noChangeAspect="1" noChangeShapeType="1"/>
              </p:cNvSpPr>
              <p:nvPr/>
            </p:nvSpPr>
            <p:spPr bwMode="auto">
              <a:xfrm>
                <a:off x="1190" y="913"/>
                <a:ext cx="0" cy="844"/>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54" name="Line 62">
                <a:extLst>
                  <a:ext uri="{FF2B5EF4-FFF2-40B4-BE49-F238E27FC236}">
                    <a16:creationId xmlns:a16="http://schemas.microsoft.com/office/drawing/2014/main" id="{F22C9F66-FB57-436D-BFB1-2E818A256886}"/>
                  </a:ext>
                </a:extLst>
              </p:cNvPr>
              <p:cNvSpPr>
                <a:spLocks noChangeAspect="1" noChangeShapeType="1"/>
              </p:cNvSpPr>
              <p:nvPr/>
            </p:nvSpPr>
            <p:spPr bwMode="auto">
              <a:xfrm flipH="1" flipV="1">
                <a:off x="768" y="3255"/>
                <a:ext cx="518" cy="6"/>
              </a:xfrm>
              <a:prstGeom prst="line">
                <a:avLst/>
              </a:prstGeom>
              <a:noFill/>
              <a:ln w="38100">
                <a:solidFill>
                  <a:srgbClr val="99CCFF"/>
                </a:solidFill>
                <a:round/>
                <a:headEnd/>
                <a:tailEnd/>
              </a:ln>
              <a:effectLst/>
            </p:spPr>
            <p:txBody>
              <a:bodyPr wrap="none" anchor="ctr">
                <a:prstTxWarp prst="textNoShape">
                  <a:avLst/>
                </a:prstTxWarp>
              </a:bodyPr>
              <a:lstStyle/>
              <a:p>
                <a:endParaRPr lang="en-US"/>
              </a:p>
            </p:txBody>
          </p:sp>
          <p:sp>
            <p:nvSpPr>
              <p:cNvPr id="255" name="Line 63">
                <a:extLst>
                  <a:ext uri="{FF2B5EF4-FFF2-40B4-BE49-F238E27FC236}">
                    <a16:creationId xmlns:a16="http://schemas.microsoft.com/office/drawing/2014/main" id="{4D7F9653-259A-41D5-BC7A-CC5C92A8B011}"/>
                  </a:ext>
                </a:extLst>
              </p:cNvPr>
              <p:cNvSpPr>
                <a:spLocks noChangeAspect="1" noChangeShapeType="1"/>
              </p:cNvSpPr>
              <p:nvPr/>
            </p:nvSpPr>
            <p:spPr bwMode="auto">
              <a:xfrm flipV="1">
                <a:off x="768" y="913"/>
                <a:ext cx="0" cy="2342"/>
              </a:xfrm>
              <a:prstGeom prst="line">
                <a:avLst/>
              </a:prstGeom>
              <a:noFill/>
              <a:ln w="38100">
                <a:solidFill>
                  <a:srgbClr val="99CCFF"/>
                </a:solidFill>
                <a:round/>
                <a:headEnd/>
                <a:tailEnd/>
              </a:ln>
              <a:effectLst/>
            </p:spPr>
            <p:txBody>
              <a:bodyPr wrap="none" anchor="ctr">
                <a:prstTxWarp prst="textNoShape">
                  <a:avLst/>
                </a:prstTxWarp>
              </a:bodyPr>
              <a:lstStyle/>
              <a:p>
                <a:endParaRPr lang="en-US"/>
              </a:p>
            </p:txBody>
          </p:sp>
        </p:grpSp>
      </p:grpSp>
      <p:sp>
        <p:nvSpPr>
          <p:cNvPr id="256" name="Text Box 64">
            <a:extLst>
              <a:ext uri="{FF2B5EF4-FFF2-40B4-BE49-F238E27FC236}">
                <a16:creationId xmlns:a16="http://schemas.microsoft.com/office/drawing/2014/main" id="{E0314036-82A6-496F-9D8A-0FD990BEA4E2}"/>
              </a:ext>
            </a:extLst>
          </p:cNvPr>
          <p:cNvSpPr txBox="1">
            <a:spLocks noChangeAspect="1" noChangeArrowheads="1"/>
          </p:cNvSpPr>
          <p:nvPr/>
        </p:nvSpPr>
        <p:spPr bwMode="auto">
          <a:xfrm>
            <a:off x="7682030" y="5258341"/>
            <a:ext cx="1210588" cy="338554"/>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zh-CN" altLang="en-US" sz="1600" dirty="0"/>
              <a:t>内存控制器</a:t>
            </a:r>
            <a:endParaRPr lang="en-US" sz="1600" dirty="0"/>
          </a:p>
        </p:txBody>
      </p:sp>
      <p:sp>
        <p:nvSpPr>
          <p:cNvPr id="257" name="Rectangle 65">
            <a:extLst>
              <a:ext uri="{FF2B5EF4-FFF2-40B4-BE49-F238E27FC236}">
                <a16:creationId xmlns:a16="http://schemas.microsoft.com/office/drawing/2014/main" id="{35A92F8D-DA46-4B9C-A541-CDE7073FFD19}"/>
              </a:ext>
            </a:extLst>
          </p:cNvPr>
          <p:cNvSpPr>
            <a:spLocks noChangeAspect="1" noChangeArrowheads="1"/>
          </p:cNvSpPr>
          <p:nvPr/>
        </p:nvSpPr>
        <p:spPr bwMode="auto">
          <a:xfrm>
            <a:off x="5416667" y="3747494"/>
            <a:ext cx="101600" cy="112712"/>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58" name="Rectangle 66">
            <a:extLst>
              <a:ext uri="{FF2B5EF4-FFF2-40B4-BE49-F238E27FC236}">
                <a16:creationId xmlns:a16="http://schemas.microsoft.com/office/drawing/2014/main" id="{09A09629-FB20-48A9-96E7-F0EC161BCDAB}"/>
              </a:ext>
            </a:extLst>
          </p:cNvPr>
          <p:cNvSpPr>
            <a:spLocks noChangeAspect="1" noChangeArrowheads="1"/>
          </p:cNvSpPr>
          <p:nvPr/>
        </p:nvSpPr>
        <p:spPr bwMode="auto">
          <a:xfrm>
            <a:off x="4949942" y="3864969"/>
            <a:ext cx="101600" cy="111125"/>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59" name="Rectangle 67">
            <a:extLst>
              <a:ext uri="{FF2B5EF4-FFF2-40B4-BE49-F238E27FC236}">
                <a16:creationId xmlns:a16="http://schemas.microsoft.com/office/drawing/2014/main" id="{FAA2B053-1B60-47CA-A0B3-8CACE985860C}"/>
              </a:ext>
            </a:extLst>
          </p:cNvPr>
          <p:cNvSpPr>
            <a:spLocks noChangeAspect="1" noChangeArrowheads="1"/>
          </p:cNvSpPr>
          <p:nvPr/>
        </p:nvSpPr>
        <p:spPr bwMode="auto">
          <a:xfrm>
            <a:off x="5904029" y="3620494"/>
            <a:ext cx="101600" cy="112712"/>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60" name="Rectangle 68">
            <a:extLst>
              <a:ext uri="{FF2B5EF4-FFF2-40B4-BE49-F238E27FC236}">
                <a16:creationId xmlns:a16="http://schemas.microsoft.com/office/drawing/2014/main" id="{FD13B3F2-B9E5-4B24-9FCF-B6CBA7F21B36}"/>
              </a:ext>
            </a:extLst>
          </p:cNvPr>
          <p:cNvSpPr>
            <a:spLocks noChangeAspect="1" noChangeArrowheads="1"/>
          </p:cNvSpPr>
          <p:nvPr/>
        </p:nvSpPr>
        <p:spPr bwMode="auto">
          <a:xfrm>
            <a:off x="6396154" y="3493494"/>
            <a:ext cx="101600" cy="112712"/>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61" name="Rectangle 69">
            <a:extLst>
              <a:ext uri="{FF2B5EF4-FFF2-40B4-BE49-F238E27FC236}">
                <a16:creationId xmlns:a16="http://schemas.microsoft.com/office/drawing/2014/main" id="{23E105BF-CDA1-4884-A8D5-0C7AA974F594}"/>
              </a:ext>
            </a:extLst>
          </p:cNvPr>
          <p:cNvSpPr>
            <a:spLocks noChangeAspect="1" noChangeArrowheads="1"/>
          </p:cNvSpPr>
          <p:nvPr/>
        </p:nvSpPr>
        <p:spPr bwMode="auto">
          <a:xfrm>
            <a:off x="6899392" y="3361731"/>
            <a:ext cx="101600" cy="111125"/>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62" name="Rectangle 70">
            <a:extLst>
              <a:ext uri="{FF2B5EF4-FFF2-40B4-BE49-F238E27FC236}">
                <a16:creationId xmlns:a16="http://schemas.microsoft.com/office/drawing/2014/main" id="{F57783D8-0196-43AD-9AF0-D45AB1E67D4A}"/>
              </a:ext>
            </a:extLst>
          </p:cNvPr>
          <p:cNvSpPr>
            <a:spLocks noChangeAspect="1" noChangeArrowheads="1"/>
          </p:cNvSpPr>
          <p:nvPr/>
        </p:nvSpPr>
        <p:spPr bwMode="auto">
          <a:xfrm>
            <a:off x="7377229" y="3250606"/>
            <a:ext cx="101600" cy="111125"/>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63" name="Rectangle 71">
            <a:extLst>
              <a:ext uri="{FF2B5EF4-FFF2-40B4-BE49-F238E27FC236}">
                <a16:creationId xmlns:a16="http://schemas.microsoft.com/office/drawing/2014/main" id="{BA6E6257-6FBC-4F96-8BA5-A9D043E8CF66}"/>
              </a:ext>
            </a:extLst>
          </p:cNvPr>
          <p:cNvSpPr>
            <a:spLocks noChangeAspect="1" noChangeArrowheads="1"/>
          </p:cNvSpPr>
          <p:nvPr/>
        </p:nvSpPr>
        <p:spPr bwMode="auto">
          <a:xfrm>
            <a:off x="7864592" y="3117256"/>
            <a:ext cx="101600" cy="112713"/>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64" name="Rectangle 72">
            <a:extLst>
              <a:ext uri="{FF2B5EF4-FFF2-40B4-BE49-F238E27FC236}">
                <a16:creationId xmlns:a16="http://schemas.microsoft.com/office/drawing/2014/main" id="{FFA4E448-AF7B-497B-AC1C-A2B4C1206190}"/>
              </a:ext>
            </a:extLst>
          </p:cNvPr>
          <p:cNvSpPr>
            <a:spLocks noChangeAspect="1" noChangeArrowheads="1"/>
          </p:cNvSpPr>
          <p:nvPr/>
        </p:nvSpPr>
        <p:spPr bwMode="auto">
          <a:xfrm>
            <a:off x="8342429" y="2996606"/>
            <a:ext cx="101600" cy="111125"/>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65" name="Text Box 74">
            <a:extLst>
              <a:ext uri="{FF2B5EF4-FFF2-40B4-BE49-F238E27FC236}">
                <a16:creationId xmlns:a16="http://schemas.microsoft.com/office/drawing/2014/main" id="{56025566-01F2-4CEA-B615-4BDBB369A73B}"/>
              </a:ext>
            </a:extLst>
          </p:cNvPr>
          <p:cNvSpPr txBox="1">
            <a:spLocks noChangeAspect="1" noChangeArrowheads="1"/>
          </p:cNvSpPr>
          <p:nvPr/>
        </p:nvSpPr>
        <p:spPr bwMode="auto">
          <a:xfrm>
            <a:off x="4548304" y="3422056"/>
            <a:ext cx="633507" cy="26161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100" dirty="0"/>
              <a:t>DRAM 7</a:t>
            </a:r>
          </a:p>
        </p:txBody>
      </p:sp>
      <p:sp>
        <p:nvSpPr>
          <p:cNvPr id="266" name="Text Box 75">
            <a:extLst>
              <a:ext uri="{FF2B5EF4-FFF2-40B4-BE49-F238E27FC236}">
                <a16:creationId xmlns:a16="http://schemas.microsoft.com/office/drawing/2014/main" id="{ACA2E237-A899-42ED-987B-10F5E911759A}"/>
              </a:ext>
            </a:extLst>
          </p:cNvPr>
          <p:cNvSpPr txBox="1">
            <a:spLocks noChangeAspect="1" noChangeArrowheads="1"/>
          </p:cNvSpPr>
          <p:nvPr/>
        </p:nvSpPr>
        <p:spPr bwMode="auto">
          <a:xfrm>
            <a:off x="7977304" y="2550846"/>
            <a:ext cx="633507" cy="26161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100" dirty="0"/>
              <a:t>DRAM 0</a:t>
            </a:r>
          </a:p>
        </p:txBody>
      </p:sp>
      <p:grpSp>
        <p:nvGrpSpPr>
          <p:cNvPr id="267" name="Group 138">
            <a:extLst>
              <a:ext uri="{FF2B5EF4-FFF2-40B4-BE49-F238E27FC236}">
                <a16:creationId xmlns:a16="http://schemas.microsoft.com/office/drawing/2014/main" id="{94878801-6A7D-4057-ABB1-8B24ABB68A8B}"/>
              </a:ext>
            </a:extLst>
          </p:cNvPr>
          <p:cNvGrpSpPr>
            <a:grpSpLocks/>
          </p:cNvGrpSpPr>
          <p:nvPr/>
        </p:nvGrpSpPr>
        <p:grpSpPr bwMode="auto">
          <a:xfrm>
            <a:off x="4668954" y="3102969"/>
            <a:ext cx="4144963" cy="3154363"/>
            <a:chOff x="1468" y="1527"/>
            <a:chExt cx="2611" cy="1987"/>
          </a:xfrm>
        </p:grpSpPr>
        <p:grpSp>
          <p:nvGrpSpPr>
            <p:cNvPr id="268" name="Group 108">
              <a:extLst>
                <a:ext uri="{FF2B5EF4-FFF2-40B4-BE49-F238E27FC236}">
                  <a16:creationId xmlns:a16="http://schemas.microsoft.com/office/drawing/2014/main" id="{9C02588B-772B-4350-B96C-2B81777D55FF}"/>
                </a:ext>
              </a:extLst>
            </p:cNvPr>
            <p:cNvGrpSpPr>
              <a:grpSpLocks/>
            </p:cNvGrpSpPr>
            <p:nvPr/>
          </p:nvGrpSpPr>
          <p:grpSpPr bwMode="auto">
            <a:xfrm>
              <a:off x="1468" y="3023"/>
              <a:ext cx="2581" cy="491"/>
              <a:chOff x="1468" y="3023"/>
              <a:chExt cx="2581" cy="491"/>
            </a:xfrm>
          </p:grpSpPr>
          <p:sp>
            <p:nvSpPr>
              <p:cNvPr id="287" name="Text Box 17">
                <a:extLst>
                  <a:ext uri="{FF2B5EF4-FFF2-40B4-BE49-F238E27FC236}">
                    <a16:creationId xmlns:a16="http://schemas.microsoft.com/office/drawing/2014/main" id="{94750C97-39DE-43CD-9C1C-615D6FAFBE14}"/>
                  </a:ext>
                </a:extLst>
              </p:cNvPr>
              <p:cNvSpPr txBox="1">
                <a:spLocks noChangeAspect="1" noChangeArrowheads="1"/>
              </p:cNvSpPr>
              <p:nvPr/>
            </p:nvSpPr>
            <p:spPr bwMode="auto">
              <a:xfrm>
                <a:off x="3889" y="3023"/>
                <a:ext cx="160"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0</a:t>
                </a:r>
              </a:p>
            </p:txBody>
          </p:sp>
          <p:sp>
            <p:nvSpPr>
              <p:cNvPr id="288" name="Text Box 18">
                <a:extLst>
                  <a:ext uri="{FF2B5EF4-FFF2-40B4-BE49-F238E27FC236}">
                    <a16:creationId xmlns:a16="http://schemas.microsoft.com/office/drawing/2014/main" id="{0E84B8FA-7A2E-40D1-B34B-31B3C77B57E4}"/>
                  </a:ext>
                </a:extLst>
              </p:cNvPr>
              <p:cNvSpPr txBox="1">
                <a:spLocks noChangeAspect="1" noChangeArrowheads="1"/>
              </p:cNvSpPr>
              <p:nvPr/>
            </p:nvSpPr>
            <p:spPr bwMode="auto">
              <a:xfrm>
                <a:off x="2695"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31</a:t>
                </a:r>
              </a:p>
            </p:txBody>
          </p:sp>
          <p:sp>
            <p:nvSpPr>
              <p:cNvPr id="289" name="Text Box 23">
                <a:extLst>
                  <a:ext uri="{FF2B5EF4-FFF2-40B4-BE49-F238E27FC236}">
                    <a16:creationId xmlns:a16="http://schemas.microsoft.com/office/drawing/2014/main" id="{08B40679-6D0F-49B3-A165-C972D5BE1F7D}"/>
                  </a:ext>
                </a:extLst>
              </p:cNvPr>
              <p:cNvSpPr txBox="1">
                <a:spLocks noChangeAspect="1" noChangeArrowheads="1"/>
              </p:cNvSpPr>
              <p:nvPr/>
            </p:nvSpPr>
            <p:spPr bwMode="auto">
              <a:xfrm>
                <a:off x="3645" y="3023"/>
                <a:ext cx="160"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7</a:t>
                </a:r>
              </a:p>
            </p:txBody>
          </p:sp>
          <p:sp>
            <p:nvSpPr>
              <p:cNvPr id="290" name="Text Box 24">
                <a:extLst>
                  <a:ext uri="{FF2B5EF4-FFF2-40B4-BE49-F238E27FC236}">
                    <a16:creationId xmlns:a16="http://schemas.microsoft.com/office/drawing/2014/main" id="{0CECE403-74D0-469E-8756-88EC909CD823}"/>
                  </a:ext>
                </a:extLst>
              </p:cNvPr>
              <p:cNvSpPr txBox="1">
                <a:spLocks noChangeAspect="1" noChangeArrowheads="1"/>
              </p:cNvSpPr>
              <p:nvPr/>
            </p:nvSpPr>
            <p:spPr bwMode="auto">
              <a:xfrm>
                <a:off x="3554" y="3023"/>
                <a:ext cx="160"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8</a:t>
                </a:r>
              </a:p>
            </p:txBody>
          </p:sp>
          <p:sp>
            <p:nvSpPr>
              <p:cNvPr id="291" name="Text Box 25">
                <a:extLst>
                  <a:ext uri="{FF2B5EF4-FFF2-40B4-BE49-F238E27FC236}">
                    <a16:creationId xmlns:a16="http://schemas.microsoft.com/office/drawing/2014/main" id="{282D7A7A-DC62-4E57-AC1E-FB4782D12A61}"/>
                  </a:ext>
                </a:extLst>
              </p:cNvPr>
              <p:cNvSpPr txBox="1">
                <a:spLocks noChangeAspect="1" noChangeArrowheads="1"/>
              </p:cNvSpPr>
              <p:nvPr/>
            </p:nvSpPr>
            <p:spPr bwMode="auto">
              <a:xfrm>
                <a:off x="3309"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15</a:t>
                </a:r>
              </a:p>
            </p:txBody>
          </p:sp>
          <p:sp>
            <p:nvSpPr>
              <p:cNvPr id="292" name="Text Box 26">
                <a:extLst>
                  <a:ext uri="{FF2B5EF4-FFF2-40B4-BE49-F238E27FC236}">
                    <a16:creationId xmlns:a16="http://schemas.microsoft.com/office/drawing/2014/main" id="{31839940-F6C6-46E2-8B17-F71113D0CEBD}"/>
                  </a:ext>
                </a:extLst>
              </p:cNvPr>
              <p:cNvSpPr txBox="1">
                <a:spLocks noChangeAspect="1" noChangeArrowheads="1"/>
              </p:cNvSpPr>
              <p:nvPr/>
            </p:nvSpPr>
            <p:spPr bwMode="auto">
              <a:xfrm>
                <a:off x="3194"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16</a:t>
                </a:r>
              </a:p>
            </p:txBody>
          </p:sp>
          <p:sp>
            <p:nvSpPr>
              <p:cNvPr id="293" name="Text Box 27">
                <a:extLst>
                  <a:ext uri="{FF2B5EF4-FFF2-40B4-BE49-F238E27FC236}">
                    <a16:creationId xmlns:a16="http://schemas.microsoft.com/office/drawing/2014/main" id="{7D93EA7C-7D5D-4D40-A46F-A9B2EBD63B46}"/>
                  </a:ext>
                </a:extLst>
              </p:cNvPr>
              <p:cNvSpPr txBox="1">
                <a:spLocks noChangeAspect="1" noChangeArrowheads="1"/>
              </p:cNvSpPr>
              <p:nvPr/>
            </p:nvSpPr>
            <p:spPr bwMode="auto">
              <a:xfrm>
                <a:off x="3030"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23</a:t>
                </a:r>
              </a:p>
            </p:txBody>
          </p:sp>
          <p:sp>
            <p:nvSpPr>
              <p:cNvPr id="294" name="Text Box 28">
                <a:extLst>
                  <a:ext uri="{FF2B5EF4-FFF2-40B4-BE49-F238E27FC236}">
                    <a16:creationId xmlns:a16="http://schemas.microsoft.com/office/drawing/2014/main" id="{720D6ECC-3147-457B-9647-3D0FD9CAB85E}"/>
                  </a:ext>
                </a:extLst>
              </p:cNvPr>
              <p:cNvSpPr txBox="1">
                <a:spLocks noChangeAspect="1" noChangeArrowheads="1"/>
              </p:cNvSpPr>
              <p:nvPr/>
            </p:nvSpPr>
            <p:spPr bwMode="auto">
              <a:xfrm>
                <a:off x="2925"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24</a:t>
                </a:r>
              </a:p>
            </p:txBody>
          </p:sp>
          <p:sp>
            <p:nvSpPr>
              <p:cNvPr id="295" name="Text Box 29">
                <a:extLst>
                  <a:ext uri="{FF2B5EF4-FFF2-40B4-BE49-F238E27FC236}">
                    <a16:creationId xmlns:a16="http://schemas.microsoft.com/office/drawing/2014/main" id="{8F57AF09-EC48-4E49-9BA8-9BA247FD5487}"/>
                  </a:ext>
                </a:extLst>
              </p:cNvPr>
              <p:cNvSpPr txBox="1">
                <a:spLocks noChangeAspect="1" noChangeArrowheads="1"/>
              </p:cNvSpPr>
              <p:nvPr/>
            </p:nvSpPr>
            <p:spPr bwMode="auto">
              <a:xfrm>
                <a:off x="2591"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32</a:t>
                </a:r>
              </a:p>
            </p:txBody>
          </p:sp>
          <p:sp>
            <p:nvSpPr>
              <p:cNvPr id="296" name="Text Box 30">
                <a:extLst>
                  <a:ext uri="{FF2B5EF4-FFF2-40B4-BE49-F238E27FC236}">
                    <a16:creationId xmlns:a16="http://schemas.microsoft.com/office/drawing/2014/main" id="{07E7E0C6-5B63-429C-A33A-5B8909118060}"/>
                  </a:ext>
                </a:extLst>
              </p:cNvPr>
              <p:cNvSpPr txBox="1">
                <a:spLocks noChangeAspect="1" noChangeArrowheads="1"/>
              </p:cNvSpPr>
              <p:nvPr/>
            </p:nvSpPr>
            <p:spPr bwMode="auto">
              <a:xfrm>
                <a:off x="1468"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63</a:t>
                </a:r>
              </a:p>
            </p:txBody>
          </p:sp>
          <p:sp>
            <p:nvSpPr>
              <p:cNvPr id="297" name="Text Box 35">
                <a:extLst>
                  <a:ext uri="{FF2B5EF4-FFF2-40B4-BE49-F238E27FC236}">
                    <a16:creationId xmlns:a16="http://schemas.microsoft.com/office/drawing/2014/main" id="{9104172C-33FC-4911-BA0B-D49B6B62E54A}"/>
                  </a:ext>
                </a:extLst>
              </p:cNvPr>
              <p:cNvSpPr txBox="1">
                <a:spLocks noChangeAspect="1" noChangeArrowheads="1"/>
              </p:cNvSpPr>
              <p:nvPr/>
            </p:nvSpPr>
            <p:spPr bwMode="auto">
              <a:xfrm>
                <a:off x="2407"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39</a:t>
                </a:r>
              </a:p>
            </p:txBody>
          </p:sp>
          <p:sp>
            <p:nvSpPr>
              <p:cNvPr id="298" name="Text Box 36">
                <a:extLst>
                  <a:ext uri="{FF2B5EF4-FFF2-40B4-BE49-F238E27FC236}">
                    <a16:creationId xmlns:a16="http://schemas.microsoft.com/office/drawing/2014/main" id="{08A974D3-DC5A-4059-BAAE-9FB9720904ED}"/>
                  </a:ext>
                </a:extLst>
              </p:cNvPr>
              <p:cNvSpPr txBox="1">
                <a:spLocks noChangeAspect="1" noChangeArrowheads="1"/>
              </p:cNvSpPr>
              <p:nvPr/>
            </p:nvSpPr>
            <p:spPr bwMode="auto">
              <a:xfrm>
                <a:off x="2283"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40</a:t>
                </a:r>
              </a:p>
            </p:txBody>
          </p:sp>
          <p:sp>
            <p:nvSpPr>
              <p:cNvPr id="299" name="Text Box 37">
                <a:extLst>
                  <a:ext uri="{FF2B5EF4-FFF2-40B4-BE49-F238E27FC236}">
                    <a16:creationId xmlns:a16="http://schemas.microsoft.com/office/drawing/2014/main" id="{CA75D8D1-4BCF-49D0-AAEF-1A206033C3DB}"/>
                  </a:ext>
                </a:extLst>
              </p:cNvPr>
              <p:cNvSpPr txBox="1">
                <a:spLocks noChangeAspect="1" noChangeArrowheads="1"/>
              </p:cNvSpPr>
              <p:nvPr/>
            </p:nvSpPr>
            <p:spPr bwMode="auto">
              <a:xfrm>
                <a:off x="2082"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47</a:t>
                </a:r>
              </a:p>
            </p:txBody>
          </p:sp>
          <p:sp>
            <p:nvSpPr>
              <p:cNvPr id="300" name="Text Box 38">
                <a:extLst>
                  <a:ext uri="{FF2B5EF4-FFF2-40B4-BE49-F238E27FC236}">
                    <a16:creationId xmlns:a16="http://schemas.microsoft.com/office/drawing/2014/main" id="{59A914EB-B5F8-4C44-BDC9-9472B920C25F}"/>
                  </a:ext>
                </a:extLst>
              </p:cNvPr>
              <p:cNvSpPr txBox="1">
                <a:spLocks noChangeAspect="1" noChangeArrowheads="1"/>
              </p:cNvSpPr>
              <p:nvPr/>
            </p:nvSpPr>
            <p:spPr bwMode="auto">
              <a:xfrm>
                <a:off x="1976"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48</a:t>
                </a:r>
              </a:p>
            </p:txBody>
          </p:sp>
          <p:sp>
            <p:nvSpPr>
              <p:cNvPr id="301" name="Text Box 39">
                <a:extLst>
                  <a:ext uri="{FF2B5EF4-FFF2-40B4-BE49-F238E27FC236}">
                    <a16:creationId xmlns:a16="http://schemas.microsoft.com/office/drawing/2014/main" id="{26F73E06-C428-41FA-9463-016407F48E92}"/>
                  </a:ext>
                </a:extLst>
              </p:cNvPr>
              <p:cNvSpPr txBox="1">
                <a:spLocks noChangeAspect="1" noChangeArrowheads="1"/>
              </p:cNvSpPr>
              <p:nvPr/>
            </p:nvSpPr>
            <p:spPr bwMode="auto">
              <a:xfrm>
                <a:off x="1784"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55</a:t>
                </a:r>
              </a:p>
            </p:txBody>
          </p:sp>
          <p:sp>
            <p:nvSpPr>
              <p:cNvPr id="302" name="Text Box 40">
                <a:extLst>
                  <a:ext uri="{FF2B5EF4-FFF2-40B4-BE49-F238E27FC236}">
                    <a16:creationId xmlns:a16="http://schemas.microsoft.com/office/drawing/2014/main" id="{42946FDB-554B-4306-9C23-FFC646E2D515}"/>
                  </a:ext>
                </a:extLst>
              </p:cNvPr>
              <p:cNvSpPr txBox="1">
                <a:spLocks noChangeAspect="1" noChangeArrowheads="1"/>
              </p:cNvSpPr>
              <p:nvPr/>
            </p:nvSpPr>
            <p:spPr bwMode="auto">
              <a:xfrm>
                <a:off x="1658"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56</a:t>
                </a:r>
              </a:p>
            </p:txBody>
          </p:sp>
          <p:grpSp>
            <p:nvGrpSpPr>
              <p:cNvPr id="303" name="Group 107">
                <a:extLst>
                  <a:ext uri="{FF2B5EF4-FFF2-40B4-BE49-F238E27FC236}">
                    <a16:creationId xmlns:a16="http://schemas.microsoft.com/office/drawing/2014/main" id="{1209AE8D-406A-4BC0-9A47-63125A34E41E}"/>
                  </a:ext>
                </a:extLst>
              </p:cNvPr>
              <p:cNvGrpSpPr>
                <a:grpSpLocks/>
              </p:cNvGrpSpPr>
              <p:nvPr/>
            </p:nvGrpSpPr>
            <p:grpSpPr bwMode="auto">
              <a:xfrm>
                <a:off x="1536" y="3153"/>
                <a:ext cx="2446" cy="361"/>
                <a:chOff x="1536" y="3153"/>
                <a:chExt cx="2446" cy="361"/>
              </a:xfrm>
            </p:grpSpPr>
            <p:grpSp>
              <p:nvGrpSpPr>
                <p:cNvPr id="304" name="Group 97">
                  <a:extLst>
                    <a:ext uri="{FF2B5EF4-FFF2-40B4-BE49-F238E27FC236}">
                      <a16:creationId xmlns:a16="http://schemas.microsoft.com/office/drawing/2014/main" id="{B0D0E245-AF7A-41DE-8F31-039BD18CFA72}"/>
                    </a:ext>
                  </a:extLst>
                </p:cNvPr>
                <p:cNvGrpSpPr>
                  <a:grpSpLocks/>
                </p:cNvGrpSpPr>
                <p:nvPr/>
              </p:nvGrpSpPr>
              <p:grpSpPr bwMode="auto">
                <a:xfrm>
                  <a:off x="1536" y="3153"/>
                  <a:ext cx="2446" cy="154"/>
                  <a:chOff x="1536" y="3153"/>
                  <a:chExt cx="2446" cy="154"/>
                </a:xfrm>
              </p:grpSpPr>
              <p:sp>
                <p:nvSpPr>
                  <p:cNvPr id="306" name="Rectangle 19">
                    <a:extLst>
                      <a:ext uri="{FF2B5EF4-FFF2-40B4-BE49-F238E27FC236}">
                        <a16:creationId xmlns:a16="http://schemas.microsoft.com/office/drawing/2014/main" id="{C2B3FE19-0375-48B4-B96C-D23749117C5B}"/>
                      </a:ext>
                    </a:extLst>
                  </p:cNvPr>
                  <p:cNvSpPr>
                    <a:spLocks noChangeAspect="1" noChangeArrowheads="1"/>
                  </p:cNvSpPr>
                  <p:nvPr/>
                </p:nvSpPr>
                <p:spPr bwMode="auto">
                  <a:xfrm>
                    <a:off x="2753"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07" name="Rectangle 20">
                    <a:extLst>
                      <a:ext uri="{FF2B5EF4-FFF2-40B4-BE49-F238E27FC236}">
                        <a16:creationId xmlns:a16="http://schemas.microsoft.com/office/drawing/2014/main" id="{560D35C1-329D-4D84-911B-446CF7F4C17E}"/>
                      </a:ext>
                    </a:extLst>
                  </p:cNvPr>
                  <p:cNvSpPr>
                    <a:spLocks noChangeAspect="1" noChangeArrowheads="1"/>
                  </p:cNvSpPr>
                  <p:nvPr/>
                </p:nvSpPr>
                <p:spPr bwMode="auto">
                  <a:xfrm>
                    <a:off x="3060"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08" name="Rectangle 21">
                    <a:extLst>
                      <a:ext uri="{FF2B5EF4-FFF2-40B4-BE49-F238E27FC236}">
                        <a16:creationId xmlns:a16="http://schemas.microsoft.com/office/drawing/2014/main" id="{931AAC70-BCEA-4143-BAC8-F2FEDCB6B4C0}"/>
                      </a:ext>
                    </a:extLst>
                  </p:cNvPr>
                  <p:cNvSpPr>
                    <a:spLocks noChangeAspect="1" noChangeArrowheads="1"/>
                  </p:cNvSpPr>
                  <p:nvPr/>
                </p:nvSpPr>
                <p:spPr bwMode="auto">
                  <a:xfrm>
                    <a:off x="3367"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09" name="Rectangle 22">
                    <a:extLst>
                      <a:ext uri="{FF2B5EF4-FFF2-40B4-BE49-F238E27FC236}">
                        <a16:creationId xmlns:a16="http://schemas.microsoft.com/office/drawing/2014/main" id="{0B609AC3-E44C-41F1-A6E7-F89272064FEF}"/>
                      </a:ext>
                    </a:extLst>
                  </p:cNvPr>
                  <p:cNvSpPr>
                    <a:spLocks noChangeAspect="1" noChangeArrowheads="1"/>
                  </p:cNvSpPr>
                  <p:nvPr/>
                </p:nvSpPr>
                <p:spPr bwMode="auto">
                  <a:xfrm>
                    <a:off x="3674" y="3153"/>
                    <a:ext cx="308"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10" name="Rectangle 31">
                    <a:extLst>
                      <a:ext uri="{FF2B5EF4-FFF2-40B4-BE49-F238E27FC236}">
                        <a16:creationId xmlns:a16="http://schemas.microsoft.com/office/drawing/2014/main" id="{138FF799-0F3E-4B90-8149-C648F7360CB2}"/>
                      </a:ext>
                    </a:extLst>
                  </p:cNvPr>
                  <p:cNvSpPr>
                    <a:spLocks noChangeAspect="1" noChangeArrowheads="1"/>
                  </p:cNvSpPr>
                  <p:nvPr/>
                </p:nvSpPr>
                <p:spPr bwMode="auto">
                  <a:xfrm>
                    <a:off x="1536"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11" name="Rectangle 32">
                    <a:extLst>
                      <a:ext uri="{FF2B5EF4-FFF2-40B4-BE49-F238E27FC236}">
                        <a16:creationId xmlns:a16="http://schemas.microsoft.com/office/drawing/2014/main" id="{C4C0D668-85C0-46F7-9194-4D66843D7964}"/>
                      </a:ext>
                    </a:extLst>
                  </p:cNvPr>
                  <p:cNvSpPr>
                    <a:spLocks noChangeAspect="1" noChangeArrowheads="1"/>
                  </p:cNvSpPr>
                  <p:nvPr/>
                </p:nvSpPr>
                <p:spPr bwMode="auto">
                  <a:xfrm>
                    <a:off x="1843"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12" name="Rectangle 33">
                    <a:extLst>
                      <a:ext uri="{FF2B5EF4-FFF2-40B4-BE49-F238E27FC236}">
                        <a16:creationId xmlns:a16="http://schemas.microsoft.com/office/drawing/2014/main" id="{F9E54930-39B4-4A79-BF0B-CF46D5761EF7}"/>
                      </a:ext>
                    </a:extLst>
                  </p:cNvPr>
                  <p:cNvSpPr>
                    <a:spLocks noChangeAspect="1" noChangeArrowheads="1"/>
                  </p:cNvSpPr>
                  <p:nvPr/>
                </p:nvSpPr>
                <p:spPr bwMode="auto">
                  <a:xfrm>
                    <a:off x="2150"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13" name="Rectangle 34">
                    <a:extLst>
                      <a:ext uri="{FF2B5EF4-FFF2-40B4-BE49-F238E27FC236}">
                        <a16:creationId xmlns:a16="http://schemas.microsoft.com/office/drawing/2014/main" id="{88F07FF5-8889-43EB-A2AB-97F5A0C892C6}"/>
                      </a:ext>
                    </a:extLst>
                  </p:cNvPr>
                  <p:cNvSpPr>
                    <a:spLocks noChangeAspect="1" noChangeArrowheads="1"/>
                  </p:cNvSpPr>
                  <p:nvPr/>
                </p:nvSpPr>
                <p:spPr bwMode="auto">
                  <a:xfrm>
                    <a:off x="2457"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grpSp>
            <p:sp>
              <p:nvSpPr>
                <p:cNvPr id="305" name="Text Box 41">
                  <a:extLst>
                    <a:ext uri="{FF2B5EF4-FFF2-40B4-BE49-F238E27FC236}">
                      <a16:creationId xmlns:a16="http://schemas.microsoft.com/office/drawing/2014/main" id="{A7A7CB9D-422F-4235-A0FC-ED0866E3C159}"/>
                    </a:ext>
                  </a:extLst>
                </p:cNvPr>
                <p:cNvSpPr txBox="1">
                  <a:spLocks noChangeAspect="1" noChangeArrowheads="1"/>
                </p:cNvSpPr>
                <p:nvPr/>
              </p:nvSpPr>
              <p:spPr bwMode="auto">
                <a:xfrm>
                  <a:off x="1733" y="3301"/>
                  <a:ext cx="1889" cy="213"/>
                </a:xfrm>
                <a:prstGeom prst="rect">
                  <a:avLst/>
                </a:prstGeom>
                <a:noFill/>
                <a:ln w="12700">
                  <a:noFill/>
                  <a:miter lim="800000"/>
                  <a:headEnd/>
                  <a:tailEnd/>
                </a:ln>
                <a:effectLst/>
              </p:spPr>
              <p:txBody>
                <a:bodyPr wrap="none" anchor="ctr">
                  <a:prstTxWarp prst="textNoShape">
                    <a:avLst/>
                  </a:prstTxWarp>
                  <a:spAutoFit/>
                </a:bodyPr>
                <a:lstStyle/>
                <a:p>
                  <a:r>
                    <a:rPr lang="zh-CN" altLang="en-US" sz="1600" dirty="0">
                      <a:latin typeface="Times New Roman" panose="02020603050405020304" pitchFamily="18" charset="0"/>
                      <a:cs typeface="Times New Roman" panose="02020603050405020304" pitchFamily="18" charset="0"/>
                    </a:rPr>
                    <a:t>位于主存地址</a:t>
                  </a:r>
                  <a:r>
                    <a:rPr lang="en-US" altLang="zh-CN" sz="1600" dirty="0">
                      <a:latin typeface="Times New Roman" panose="02020603050405020304" pitchFamily="18" charset="0"/>
                      <a:cs typeface="Times New Roman" panose="02020603050405020304" pitchFamily="18" charset="0"/>
                    </a:rPr>
                    <a:t>A</a:t>
                  </a:r>
                  <a:r>
                    <a:rPr lang="zh-CN" altLang="en-US" sz="1600" dirty="0">
                      <a:latin typeface="Times New Roman" panose="02020603050405020304" pitchFamily="18" charset="0"/>
                      <a:cs typeface="Times New Roman" panose="02020603050405020304" pitchFamily="18" charset="0"/>
                    </a:rPr>
                    <a:t>处的</a:t>
                  </a:r>
                  <a:r>
                    <a:rPr lang="en-US" altLang="zh-CN" sz="1600" dirty="0">
                      <a:latin typeface="Times New Roman" panose="02020603050405020304" pitchFamily="18" charset="0"/>
                      <a:cs typeface="Times New Roman" panose="02020603050405020304" pitchFamily="18" charset="0"/>
                    </a:rPr>
                    <a:t>64</a:t>
                  </a:r>
                  <a:r>
                    <a:rPr lang="zh-CN" altLang="en-US" sz="1600" dirty="0">
                      <a:latin typeface="Times New Roman" panose="02020603050405020304" pitchFamily="18" charset="0"/>
                      <a:cs typeface="Times New Roman" panose="02020603050405020304" pitchFamily="18" charset="0"/>
                    </a:rPr>
                    <a:t>位机器字</a:t>
                  </a:r>
                </a:p>
              </p:txBody>
            </p:sp>
          </p:grpSp>
        </p:grpSp>
        <p:grpSp>
          <p:nvGrpSpPr>
            <p:cNvPr id="269" name="Group 106">
              <a:extLst>
                <a:ext uri="{FF2B5EF4-FFF2-40B4-BE49-F238E27FC236}">
                  <a16:creationId xmlns:a16="http://schemas.microsoft.com/office/drawing/2014/main" id="{57A2C913-B581-4F7F-B7C4-FCD0F0902188}"/>
                </a:ext>
              </a:extLst>
            </p:cNvPr>
            <p:cNvGrpSpPr>
              <a:grpSpLocks/>
            </p:cNvGrpSpPr>
            <p:nvPr/>
          </p:nvGrpSpPr>
          <p:grpSpPr bwMode="auto">
            <a:xfrm>
              <a:off x="1651" y="1527"/>
              <a:ext cx="2428" cy="1497"/>
              <a:chOff x="1651" y="1527"/>
              <a:chExt cx="2428" cy="1497"/>
            </a:xfrm>
          </p:grpSpPr>
          <p:grpSp>
            <p:nvGrpSpPr>
              <p:cNvPr id="270" name="Group 100">
                <a:extLst>
                  <a:ext uri="{FF2B5EF4-FFF2-40B4-BE49-F238E27FC236}">
                    <a16:creationId xmlns:a16="http://schemas.microsoft.com/office/drawing/2014/main" id="{36B21B25-8C3C-446A-A851-CB3301E31CAF}"/>
                  </a:ext>
                </a:extLst>
              </p:cNvPr>
              <p:cNvGrpSpPr>
                <a:grpSpLocks/>
              </p:cNvGrpSpPr>
              <p:nvPr/>
            </p:nvGrpSpPr>
            <p:grpSpPr bwMode="auto">
              <a:xfrm>
                <a:off x="1677" y="1527"/>
                <a:ext cx="2137" cy="1497"/>
                <a:chOff x="1677" y="1527"/>
                <a:chExt cx="2137" cy="1497"/>
              </a:xfrm>
            </p:grpSpPr>
            <p:sp>
              <p:nvSpPr>
                <p:cNvPr id="279" name="Line 44">
                  <a:extLst>
                    <a:ext uri="{FF2B5EF4-FFF2-40B4-BE49-F238E27FC236}">
                      <a16:creationId xmlns:a16="http://schemas.microsoft.com/office/drawing/2014/main" id="{3AFB6E81-5C3E-49B7-9820-6E34784088E6}"/>
                    </a:ext>
                  </a:extLst>
                </p:cNvPr>
                <p:cNvSpPr>
                  <a:spLocks noChangeAspect="1" noChangeShapeType="1"/>
                </p:cNvSpPr>
                <p:nvPr/>
              </p:nvSpPr>
              <p:spPr bwMode="auto">
                <a:xfrm>
                  <a:off x="3814" y="1527"/>
                  <a:ext cx="0" cy="1497"/>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80" name="Line 45">
                  <a:extLst>
                    <a:ext uri="{FF2B5EF4-FFF2-40B4-BE49-F238E27FC236}">
                      <a16:creationId xmlns:a16="http://schemas.microsoft.com/office/drawing/2014/main" id="{B99DABBA-0EBE-44F2-AB21-C77799800EDA}"/>
                    </a:ext>
                  </a:extLst>
                </p:cNvPr>
                <p:cNvSpPr>
                  <a:spLocks noChangeAspect="1" noChangeShapeType="1"/>
                </p:cNvSpPr>
                <p:nvPr/>
              </p:nvSpPr>
              <p:spPr bwMode="auto">
                <a:xfrm>
                  <a:off x="3513" y="1604"/>
                  <a:ext cx="0" cy="1414"/>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81" name="Line 46">
                  <a:extLst>
                    <a:ext uri="{FF2B5EF4-FFF2-40B4-BE49-F238E27FC236}">
                      <a16:creationId xmlns:a16="http://schemas.microsoft.com/office/drawing/2014/main" id="{305D3050-8622-4637-9E2E-1A8CCC121E20}"/>
                    </a:ext>
                  </a:extLst>
                </p:cNvPr>
                <p:cNvSpPr>
                  <a:spLocks noChangeAspect="1" noChangeShapeType="1"/>
                </p:cNvSpPr>
                <p:nvPr/>
              </p:nvSpPr>
              <p:spPr bwMode="auto">
                <a:xfrm flipH="1">
                  <a:off x="3206" y="1680"/>
                  <a:ext cx="0" cy="1344"/>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82" name="Line 47">
                  <a:extLst>
                    <a:ext uri="{FF2B5EF4-FFF2-40B4-BE49-F238E27FC236}">
                      <a16:creationId xmlns:a16="http://schemas.microsoft.com/office/drawing/2014/main" id="{B39D0DC4-58CA-4B3E-8FBD-376B122AD69C}"/>
                    </a:ext>
                  </a:extLst>
                </p:cNvPr>
                <p:cNvSpPr>
                  <a:spLocks noChangeAspect="1" noChangeShapeType="1"/>
                </p:cNvSpPr>
                <p:nvPr/>
              </p:nvSpPr>
              <p:spPr bwMode="auto">
                <a:xfrm>
                  <a:off x="2905" y="1757"/>
                  <a:ext cx="0" cy="1261"/>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83" name="Line 48">
                  <a:extLst>
                    <a:ext uri="{FF2B5EF4-FFF2-40B4-BE49-F238E27FC236}">
                      <a16:creationId xmlns:a16="http://schemas.microsoft.com/office/drawing/2014/main" id="{269A0D87-F4DD-4092-AF94-E85112A88F62}"/>
                    </a:ext>
                  </a:extLst>
                </p:cNvPr>
                <p:cNvSpPr>
                  <a:spLocks noChangeAspect="1" noChangeShapeType="1"/>
                </p:cNvSpPr>
                <p:nvPr/>
              </p:nvSpPr>
              <p:spPr bwMode="auto">
                <a:xfrm>
                  <a:off x="2592" y="1834"/>
                  <a:ext cx="0" cy="1190"/>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84" name="Line 49">
                  <a:extLst>
                    <a:ext uri="{FF2B5EF4-FFF2-40B4-BE49-F238E27FC236}">
                      <a16:creationId xmlns:a16="http://schemas.microsoft.com/office/drawing/2014/main" id="{5581F9E9-7706-4D04-96FB-672A033F7A8A}"/>
                    </a:ext>
                  </a:extLst>
                </p:cNvPr>
                <p:cNvSpPr>
                  <a:spLocks noChangeAspect="1" noChangeShapeType="1"/>
                </p:cNvSpPr>
                <p:nvPr/>
              </p:nvSpPr>
              <p:spPr bwMode="auto">
                <a:xfrm>
                  <a:off x="2278" y="1911"/>
                  <a:ext cx="0" cy="1113"/>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85" name="Line 50">
                  <a:extLst>
                    <a:ext uri="{FF2B5EF4-FFF2-40B4-BE49-F238E27FC236}">
                      <a16:creationId xmlns:a16="http://schemas.microsoft.com/office/drawing/2014/main" id="{21E6488A-3FE8-4B9A-B71D-3DB9508C2E45}"/>
                    </a:ext>
                  </a:extLst>
                </p:cNvPr>
                <p:cNvSpPr>
                  <a:spLocks noChangeAspect="1" noChangeShapeType="1"/>
                </p:cNvSpPr>
                <p:nvPr/>
              </p:nvSpPr>
              <p:spPr bwMode="auto">
                <a:xfrm flipH="1">
                  <a:off x="1971" y="1988"/>
                  <a:ext cx="0" cy="1036"/>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sp>
              <p:nvSpPr>
                <p:cNvPr id="286" name="Line 51">
                  <a:extLst>
                    <a:ext uri="{FF2B5EF4-FFF2-40B4-BE49-F238E27FC236}">
                      <a16:creationId xmlns:a16="http://schemas.microsoft.com/office/drawing/2014/main" id="{1456A859-EEFC-4BFA-9AAA-95A657D367B4}"/>
                    </a:ext>
                  </a:extLst>
                </p:cNvPr>
                <p:cNvSpPr>
                  <a:spLocks noChangeAspect="1" noChangeShapeType="1"/>
                </p:cNvSpPr>
                <p:nvPr/>
              </p:nvSpPr>
              <p:spPr bwMode="auto">
                <a:xfrm>
                  <a:off x="1677" y="2064"/>
                  <a:ext cx="0" cy="954"/>
                </a:xfrm>
                <a:prstGeom prst="line">
                  <a:avLst/>
                </a:prstGeom>
                <a:noFill/>
                <a:ln w="38100">
                  <a:solidFill>
                    <a:srgbClr val="99CCFF"/>
                  </a:solidFill>
                  <a:round/>
                  <a:headEnd/>
                  <a:tailEnd type="triangle" w="med" len="med"/>
                </a:ln>
                <a:effectLst/>
              </p:spPr>
              <p:txBody>
                <a:bodyPr wrap="none" anchor="ctr">
                  <a:prstTxWarp prst="textNoShape">
                    <a:avLst/>
                  </a:prstTxWarp>
                </a:bodyPr>
                <a:lstStyle/>
                <a:p>
                  <a:endParaRPr lang="en-US"/>
                </a:p>
              </p:txBody>
            </p:sp>
          </p:grpSp>
          <p:sp>
            <p:nvSpPr>
              <p:cNvPr id="271" name="Text Box 73">
                <a:extLst>
                  <a:ext uri="{FF2B5EF4-FFF2-40B4-BE49-F238E27FC236}">
                    <a16:creationId xmlns:a16="http://schemas.microsoft.com/office/drawing/2014/main" id="{76DAE3F9-E0DA-44D9-94CD-D8B6D4120180}"/>
                  </a:ext>
                </a:extLst>
              </p:cNvPr>
              <p:cNvSpPr txBox="1">
                <a:spLocks noChangeAspect="1" noChangeArrowheads="1"/>
              </p:cNvSpPr>
              <p:nvPr/>
            </p:nvSpPr>
            <p:spPr bwMode="auto">
              <a:xfrm>
                <a:off x="3792" y="2497"/>
                <a:ext cx="287" cy="288"/>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en-US" sz="1200"/>
                  <a:t>bits</a:t>
                </a:r>
              </a:p>
              <a:p>
                <a:pPr algn="l">
                  <a:lnSpc>
                    <a:spcPct val="100000"/>
                  </a:lnSpc>
                </a:pPr>
                <a:r>
                  <a:rPr lang="en-US" sz="1200"/>
                  <a:t>0-7</a:t>
                </a:r>
              </a:p>
            </p:txBody>
          </p:sp>
          <p:sp>
            <p:nvSpPr>
              <p:cNvPr id="272" name="Text Box 76">
                <a:extLst>
                  <a:ext uri="{FF2B5EF4-FFF2-40B4-BE49-F238E27FC236}">
                    <a16:creationId xmlns:a16="http://schemas.microsoft.com/office/drawing/2014/main" id="{5E28E5DE-6AFF-4AA7-8FC3-5CF957BAB6C2}"/>
                  </a:ext>
                </a:extLst>
              </p:cNvPr>
              <p:cNvSpPr txBox="1">
                <a:spLocks noChangeAspect="1" noChangeArrowheads="1"/>
              </p:cNvSpPr>
              <p:nvPr/>
            </p:nvSpPr>
            <p:spPr bwMode="auto">
              <a:xfrm>
                <a:off x="3494" y="2497"/>
                <a:ext cx="307" cy="288"/>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en-US" sz="1200"/>
                  <a:t>bits</a:t>
                </a:r>
              </a:p>
              <a:p>
                <a:pPr algn="l">
                  <a:lnSpc>
                    <a:spcPct val="100000"/>
                  </a:lnSpc>
                </a:pPr>
                <a:r>
                  <a:rPr lang="en-US" sz="1200"/>
                  <a:t>8-15</a:t>
                </a:r>
              </a:p>
            </p:txBody>
          </p:sp>
          <p:sp>
            <p:nvSpPr>
              <p:cNvPr id="273" name="Text Box 77">
                <a:extLst>
                  <a:ext uri="{FF2B5EF4-FFF2-40B4-BE49-F238E27FC236}">
                    <a16:creationId xmlns:a16="http://schemas.microsoft.com/office/drawing/2014/main" id="{CEE99565-9B16-41F2-BA97-2462B170A08B}"/>
                  </a:ext>
                </a:extLst>
              </p:cNvPr>
              <p:cNvSpPr txBox="1">
                <a:spLocks noChangeAspect="1" noChangeArrowheads="1"/>
              </p:cNvSpPr>
              <p:nvPr/>
            </p:nvSpPr>
            <p:spPr bwMode="auto">
              <a:xfrm>
                <a:off x="3186" y="2497"/>
                <a:ext cx="360" cy="288"/>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en-US" sz="1200"/>
                  <a:t>bits</a:t>
                </a:r>
              </a:p>
              <a:p>
                <a:pPr algn="l">
                  <a:lnSpc>
                    <a:spcPct val="100000"/>
                  </a:lnSpc>
                </a:pPr>
                <a:r>
                  <a:rPr lang="en-US" sz="1200"/>
                  <a:t>16-23</a:t>
                </a:r>
              </a:p>
            </p:txBody>
          </p:sp>
          <p:sp>
            <p:nvSpPr>
              <p:cNvPr id="274" name="Text Box 78">
                <a:extLst>
                  <a:ext uri="{FF2B5EF4-FFF2-40B4-BE49-F238E27FC236}">
                    <a16:creationId xmlns:a16="http://schemas.microsoft.com/office/drawing/2014/main" id="{C1D356FD-B057-4682-9EAC-F03AA468AA2A}"/>
                  </a:ext>
                </a:extLst>
              </p:cNvPr>
              <p:cNvSpPr txBox="1">
                <a:spLocks noChangeAspect="1" noChangeArrowheads="1"/>
              </p:cNvSpPr>
              <p:nvPr/>
            </p:nvSpPr>
            <p:spPr bwMode="auto">
              <a:xfrm>
                <a:off x="2879" y="2497"/>
                <a:ext cx="360" cy="288"/>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en-US" sz="1200"/>
                  <a:t>bits</a:t>
                </a:r>
              </a:p>
              <a:p>
                <a:pPr algn="l">
                  <a:lnSpc>
                    <a:spcPct val="100000"/>
                  </a:lnSpc>
                </a:pPr>
                <a:r>
                  <a:rPr lang="en-US" sz="1200"/>
                  <a:t>24-31</a:t>
                </a:r>
              </a:p>
            </p:txBody>
          </p:sp>
          <p:sp>
            <p:nvSpPr>
              <p:cNvPr id="275" name="Text Box 79">
                <a:extLst>
                  <a:ext uri="{FF2B5EF4-FFF2-40B4-BE49-F238E27FC236}">
                    <a16:creationId xmlns:a16="http://schemas.microsoft.com/office/drawing/2014/main" id="{8DB5EE0A-D9FB-4970-BD11-3C2256F10980}"/>
                  </a:ext>
                </a:extLst>
              </p:cNvPr>
              <p:cNvSpPr txBox="1">
                <a:spLocks noChangeAspect="1" noChangeArrowheads="1"/>
              </p:cNvSpPr>
              <p:nvPr/>
            </p:nvSpPr>
            <p:spPr bwMode="auto">
              <a:xfrm>
                <a:off x="2572" y="2497"/>
                <a:ext cx="360" cy="288"/>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en-US" sz="1200"/>
                  <a:t>bits</a:t>
                </a:r>
              </a:p>
              <a:p>
                <a:pPr algn="l">
                  <a:lnSpc>
                    <a:spcPct val="100000"/>
                  </a:lnSpc>
                </a:pPr>
                <a:r>
                  <a:rPr lang="en-US" sz="1200"/>
                  <a:t>32-39</a:t>
                </a:r>
              </a:p>
            </p:txBody>
          </p:sp>
          <p:sp>
            <p:nvSpPr>
              <p:cNvPr id="276" name="Text Box 80">
                <a:extLst>
                  <a:ext uri="{FF2B5EF4-FFF2-40B4-BE49-F238E27FC236}">
                    <a16:creationId xmlns:a16="http://schemas.microsoft.com/office/drawing/2014/main" id="{B1E2F963-3A0A-4B5D-99ED-E7F551B6D3E9}"/>
                  </a:ext>
                </a:extLst>
              </p:cNvPr>
              <p:cNvSpPr txBox="1">
                <a:spLocks noChangeAspect="1" noChangeArrowheads="1"/>
              </p:cNvSpPr>
              <p:nvPr/>
            </p:nvSpPr>
            <p:spPr bwMode="auto">
              <a:xfrm>
                <a:off x="2245" y="2497"/>
                <a:ext cx="360" cy="288"/>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en-US" sz="1200"/>
                  <a:t>bits</a:t>
                </a:r>
              </a:p>
              <a:p>
                <a:pPr algn="l">
                  <a:lnSpc>
                    <a:spcPct val="100000"/>
                  </a:lnSpc>
                </a:pPr>
                <a:r>
                  <a:rPr lang="en-US" sz="1200"/>
                  <a:t>40-47</a:t>
                </a:r>
              </a:p>
            </p:txBody>
          </p:sp>
          <p:sp>
            <p:nvSpPr>
              <p:cNvPr id="277" name="Text Box 81">
                <a:extLst>
                  <a:ext uri="{FF2B5EF4-FFF2-40B4-BE49-F238E27FC236}">
                    <a16:creationId xmlns:a16="http://schemas.microsoft.com/office/drawing/2014/main" id="{E13B649F-1C89-4C98-8B03-9F1A6C9546AF}"/>
                  </a:ext>
                </a:extLst>
              </p:cNvPr>
              <p:cNvSpPr txBox="1">
                <a:spLocks noChangeAspect="1" noChangeArrowheads="1"/>
              </p:cNvSpPr>
              <p:nvPr/>
            </p:nvSpPr>
            <p:spPr bwMode="auto">
              <a:xfrm>
                <a:off x="1938" y="2497"/>
                <a:ext cx="360" cy="288"/>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en-US" sz="1200"/>
                  <a:t>bits</a:t>
                </a:r>
              </a:p>
              <a:p>
                <a:pPr algn="l">
                  <a:lnSpc>
                    <a:spcPct val="100000"/>
                  </a:lnSpc>
                </a:pPr>
                <a:r>
                  <a:rPr lang="en-US" sz="1200"/>
                  <a:t>48-55</a:t>
                </a:r>
              </a:p>
            </p:txBody>
          </p:sp>
          <p:sp>
            <p:nvSpPr>
              <p:cNvPr id="278" name="Text Box 82">
                <a:extLst>
                  <a:ext uri="{FF2B5EF4-FFF2-40B4-BE49-F238E27FC236}">
                    <a16:creationId xmlns:a16="http://schemas.microsoft.com/office/drawing/2014/main" id="{F0B61DA3-4100-4AB8-B3B9-089000991850}"/>
                  </a:ext>
                </a:extLst>
              </p:cNvPr>
              <p:cNvSpPr txBox="1">
                <a:spLocks noChangeAspect="1" noChangeArrowheads="1"/>
              </p:cNvSpPr>
              <p:nvPr/>
            </p:nvSpPr>
            <p:spPr bwMode="auto">
              <a:xfrm>
                <a:off x="1651" y="2497"/>
                <a:ext cx="360" cy="288"/>
              </a:xfrm>
              <a:prstGeom prst="rect">
                <a:avLst/>
              </a:prstGeom>
              <a:noFill/>
              <a:ln w="12700">
                <a:noFill/>
                <a:miter lim="800000"/>
                <a:headEnd/>
                <a:tailEnd/>
              </a:ln>
              <a:effectLst/>
            </p:spPr>
            <p:txBody>
              <a:bodyPr wrap="none" anchor="ctr">
                <a:prstTxWarp prst="textNoShape">
                  <a:avLst/>
                </a:prstTxWarp>
                <a:spAutoFit/>
              </a:bodyPr>
              <a:lstStyle/>
              <a:p>
                <a:pPr algn="l">
                  <a:lnSpc>
                    <a:spcPct val="100000"/>
                  </a:lnSpc>
                </a:pPr>
                <a:r>
                  <a:rPr lang="en-US" sz="1200"/>
                  <a:t>bits</a:t>
                </a:r>
              </a:p>
              <a:p>
                <a:pPr algn="l">
                  <a:lnSpc>
                    <a:spcPct val="100000"/>
                  </a:lnSpc>
                </a:pPr>
                <a:r>
                  <a:rPr lang="en-US" sz="1200"/>
                  <a:t>56-63</a:t>
                </a:r>
              </a:p>
            </p:txBody>
          </p:sp>
        </p:grpSp>
      </p:grpSp>
      <p:grpSp>
        <p:nvGrpSpPr>
          <p:cNvPr id="314" name="Group 139">
            <a:extLst>
              <a:ext uri="{FF2B5EF4-FFF2-40B4-BE49-F238E27FC236}">
                <a16:creationId xmlns:a16="http://schemas.microsoft.com/office/drawing/2014/main" id="{97FB75FB-15B3-40A2-B103-03BBCC861431}"/>
              </a:ext>
            </a:extLst>
          </p:cNvPr>
          <p:cNvGrpSpPr>
            <a:grpSpLocks/>
          </p:cNvGrpSpPr>
          <p:nvPr/>
        </p:nvGrpSpPr>
        <p:grpSpPr bwMode="auto">
          <a:xfrm>
            <a:off x="4668954" y="5477872"/>
            <a:ext cx="4097338" cy="1293813"/>
            <a:chOff x="1468" y="3023"/>
            <a:chExt cx="2581" cy="815"/>
          </a:xfrm>
        </p:grpSpPr>
        <p:grpSp>
          <p:nvGrpSpPr>
            <p:cNvPr id="315" name="Group 105">
              <a:extLst>
                <a:ext uri="{FF2B5EF4-FFF2-40B4-BE49-F238E27FC236}">
                  <a16:creationId xmlns:a16="http://schemas.microsoft.com/office/drawing/2014/main" id="{5F91988B-40F5-4526-A3DE-19D4F00C3C08}"/>
                </a:ext>
              </a:extLst>
            </p:cNvPr>
            <p:cNvGrpSpPr>
              <a:grpSpLocks/>
            </p:cNvGrpSpPr>
            <p:nvPr/>
          </p:nvGrpSpPr>
          <p:grpSpPr bwMode="auto">
            <a:xfrm>
              <a:off x="2481" y="3548"/>
              <a:ext cx="1215" cy="290"/>
              <a:chOff x="2481" y="3548"/>
              <a:chExt cx="1215" cy="290"/>
            </a:xfrm>
          </p:grpSpPr>
          <p:sp>
            <p:nvSpPr>
              <p:cNvPr id="342" name="AutoShape 83">
                <a:extLst>
                  <a:ext uri="{FF2B5EF4-FFF2-40B4-BE49-F238E27FC236}">
                    <a16:creationId xmlns:a16="http://schemas.microsoft.com/office/drawing/2014/main" id="{D71FA768-75EE-4708-93D9-FC71851636D6}"/>
                  </a:ext>
                </a:extLst>
              </p:cNvPr>
              <p:cNvSpPr>
                <a:spLocks noChangeAspect="1" noChangeArrowheads="1"/>
              </p:cNvSpPr>
              <p:nvPr/>
            </p:nvSpPr>
            <p:spPr bwMode="auto">
              <a:xfrm>
                <a:off x="2481" y="3548"/>
                <a:ext cx="538" cy="290"/>
              </a:xfrm>
              <a:prstGeom prst="downArrow">
                <a:avLst>
                  <a:gd name="adj1" fmla="val 50000"/>
                  <a:gd name="adj2" fmla="val 25000"/>
                </a:avLst>
              </a:prstGeom>
              <a:solidFill>
                <a:srgbClr val="FF99CC"/>
              </a:solidFill>
              <a:ln w="12700">
                <a:solidFill>
                  <a:srgbClr val="000004"/>
                </a:solidFill>
                <a:miter lim="800000"/>
                <a:headEnd/>
                <a:tailEnd/>
              </a:ln>
              <a:effectLst>
                <a:outerShdw blurRad="63500" dist="38099" dir="2700000" algn="ctr" rotWithShape="0">
                  <a:srgbClr val="000004">
                    <a:alpha val="74998"/>
                  </a:srgbClr>
                </a:outerShdw>
              </a:effectLst>
            </p:spPr>
            <p:txBody>
              <a:bodyPr wrap="none" anchor="ctr">
                <a:prstTxWarp prst="textNoShape">
                  <a:avLst/>
                </a:prstTxWarp>
              </a:bodyPr>
              <a:lstStyle/>
              <a:p>
                <a:endParaRPr lang="en-US"/>
              </a:p>
            </p:txBody>
          </p:sp>
          <p:sp>
            <p:nvSpPr>
              <p:cNvPr id="343" name="Text Box 84">
                <a:extLst>
                  <a:ext uri="{FF2B5EF4-FFF2-40B4-BE49-F238E27FC236}">
                    <a16:creationId xmlns:a16="http://schemas.microsoft.com/office/drawing/2014/main" id="{AE2D5743-5358-4BB6-BF76-B883DBCB8BE3}"/>
                  </a:ext>
                </a:extLst>
              </p:cNvPr>
              <p:cNvSpPr txBox="1">
                <a:spLocks noChangeAspect="1" noChangeArrowheads="1"/>
              </p:cNvSpPr>
              <p:nvPr/>
            </p:nvSpPr>
            <p:spPr bwMode="auto">
              <a:xfrm>
                <a:off x="2931" y="3572"/>
                <a:ext cx="765" cy="213"/>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64</a:t>
                </a:r>
                <a:r>
                  <a:rPr lang="zh-CN" altLang="en-US" sz="1600" dirty="0"/>
                  <a:t>位机器字</a:t>
                </a:r>
                <a:endParaRPr lang="en-US" sz="1600" dirty="0"/>
              </a:p>
            </p:txBody>
          </p:sp>
        </p:grpSp>
        <p:grpSp>
          <p:nvGrpSpPr>
            <p:cNvPr id="316" name="Group 110">
              <a:extLst>
                <a:ext uri="{FF2B5EF4-FFF2-40B4-BE49-F238E27FC236}">
                  <a16:creationId xmlns:a16="http://schemas.microsoft.com/office/drawing/2014/main" id="{E18FC0E7-9841-4EC7-BF79-E860BFA2B116}"/>
                </a:ext>
              </a:extLst>
            </p:cNvPr>
            <p:cNvGrpSpPr>
              <a:grpSpLocks/>
            </p:cNvGrpSpPr>
            <p:nvPr/>
          </p:nvGrpSpPr>
          <p:grpSpPr bwMode="auto">
            <a:xfrm>
              <a:off x="1468" y="3023"/>
              <a:ext cx="2581" cy="284"/>
              <a:chOff x="1468" y="3023"/>
              <a:chExt cx="2581" cy="284"/>
            </a:xfrm>
          </p:grpSpPr>
          <p:sp>
            <p:nvSpPr>
              <p:cNvPr id="317" name="Text Box 111">
                <a:extLst>
                  <a:ext uri="{FF2B5EF4-FFF2-40B4-BE49-F238E27FC236}">
                    <a16:creationId xmlns:a16="http://schemas.microsoft.com/office/drawing/2014/main" id="{1FBD94EF-E82E-4B02-97DB-9113EAA7A48A}"/>
                  </a:ext>
                </a:extLst>
              </p:cNvPr>
              <p:cNvSpPr txBox="1">
                <a:spLocks noChangeAspect="1" noChangeArrowheads="1"/>
              </p:cNvSpPr>
              <p:nvPr/>
            </p:nvSpPr>
            <p:spPr bwMode="auto">
              <a:xfrm>
                <a:off x="3889" y="3023"/>
                <a:ext cx="160"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0</a:t>
                </a:r>
              </a:p>
            </p:txBody>
          </p:sp>
          <p:sp>
            <p:nvSpPr>
              <p:cNvPr id="318" name="Text Box 112">
                <a:extLst>
                  <a:ext uri="{FF2B5EF4-FFF2-40B4-BE49-F238E27FC236}">
                    <a16:creationId xmlns:a16="http://schemas.microsoft.com/office/drawing/2014/main" id="{64F3534D-71C6-486C-853F-9B9797D6525E}"/>
                  </a:ext>
                </a:extLst>
              </p:cNvPr>
              <p:cNvSpPr txBox="1">
                <a:spLocks noChangeAspect="1" noChangeArrowheads="1"/>
              </p:cNvSpPr>
              <p:nvPr/>
            </p:nvSpPr>
            <p:spPr bwMode="auto">
              <a:xfrm>
                <a:off x="2695"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31</a:t>
                </a:r>
              </a:p>
            </p:txBody>
          </p:sp>
          <p:sp>
            <p:nvSpPr>
              <p:cNvPr id="319" name="Text Box 113">
                <a:extLst>
                  <a:ext uri="{FF2B5EF4-FFF2-40B4-BE49-F238E27FC236}">
                    <a16:creationId xmlns:a16="http://schemas.microsoft.com/office/drawing/2014/main" id="{9EF8A297-FD1A-4156-8FF2-36D5782EB064}"/>
                  </a:ext>
                </a:extLst>
              </p:cNvPr>
              <p:cNvSpPr txBox="1">
                <a:spLocks noChangeAspect="1" noChangeArrowheads="1"/>
              </p:cNvSpPr>
              <p:nvPr/>
            </p:nvSpPr>
            <p:spPr bwMode="auto">
              <a:xfrm>
                <a:off x="3645" y="3023"/>
                <a:ext cx="160"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7</a:t>
                </a:r>
              </a:p>
            </p:txBody>
          </p:sp>
          <p:sp>
            <p:nvSpPr>
              <p:cNvPr id="320" name="Text Box 114">
                <a:extLst>
                  <a:ext uri="{FF2B5EF4-FFF2-40B4-BE49-F238E27FC236}">
                    <a16:creationId xmlns:a16="http://schemas.microsoft.com/office/drawing/2014/main" id="{E61331C6-DF41-45DB-971D-4114C37CDCBD}"/>
                  </a:ext>
                </a:extLst>
              </p:cNvPr>
              <p:cNvSpPr txBox="1">
                <a:spLocks noChangeAspect="1" noChangeArrowheads="1"/>
              </p:cNvSpPr>
              <p:nvPr/>
            </p:nvSpPr>
            <p:spPr bwMode="auto">
              <a:xfrm>
                <a:off x="3554" y="3023"/>
                <a:ext cx="160"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8</a:t>
                </a:r>
              </a:p>
            </p:txBody>
          </p:sp>
          <p:sp>
            <p:nvSpPr>
              <p:cNvPr id="321" name="Text Box 115">
                <a:extLst>
                  <a:ext uri="{FF2B5EF4-FFF2-40B4-BE49-F238E27FC236}">
                    <a16:creationId xmlns:a16="http://schemas.microsoft.com/office/drawing/2014/main" id="{A4A37C57-9A53-4319-B2E3-BF5471C3019B}"/>
                  </a:ext>
                </a:extLst>
              </p:cNvPr>
              <p:cNvSpPr txBox="1">
                <a:spLocks noChangeAspect="1" noChangeArrowheads="1"/>
              </p:cNvSpPr>
              <p:nvPr/>
            </p:nvSpPr>
            <p:spPr bwMode="auto">
              <a:xfrm>
                <a:off x="3309"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15</a:t>
                </a:r>
              </a:p>
            </p:txBody>
          </p:sp>
          <p:sp>
            <p:nvSpPr>
              <p:cNvPr id="322" name="Text Box 116">
                <a:extLst>
                  <a:ext uri="{FF2B5EF4-FFF2-40B4-BE49-F238E27FC236}">
                    <a16:creationId xmlns:a16="http://schemas.microsoft.com/office/drawing/2014/main" id="{92CD40C2-3157-4BCB-B0F9-8BF535993095}"/>
                  </a:ext>
                </a:extLst>
              </p:cNvPr>
              <p:cNvSpPr txBox="1">
                <a:spLocks noChangeAspect="1" noChangeArrowheads="1"/>
              </p:cNvSpPr>
              <p:nvPr/>
            </p:nvSpPr>
            <p:spPr bwMode="auto">
              <a:xfrm>
                <a:off x="3194"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16</a:t>
                </a:r>
              </a:p>
            </p:txBody>
          </p:sp>
          <p:sp>
            <p:nvSpPr>
              <p:cNvPr id="323" name="Text Box 117">
                <a:extLst>
                  <a:ext uri="{FF2B5EF4-FFF2-40B4-BE49-F238E27FC236}">
                    <a16:creationId xmlns:a16="http://schemas.microsoft.com/office/drawing/2014/main" id="{AB6BEFB3-43B2-41DF-BE62-3A6EC8BDF911}"/>
                  </a:ext>
                </a:extLst>
              </p:cNvPr>
              <p:cNvSpPr txBox="1">
                <a:spLocks noChangeAspect="1" noChangeArrowheads="1"/>
              </p:cNvSpPr>
              <p:nvPr/>
            </p:nvSpPr>
            <p:spPr bwMode="auto">
              <a:xfrm>
                <a:off x="3030"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23</a:t>
                </a:r>
              </a:p>
            </p:txBody>
          </p:sp>
          <p:sp>
            <p:nvSpPr>
              <p:cNvPr id="324" name="Text Box 118">
                <a:extLst>
                  <a:ext uri="{FF2B5EF4-FFF2-40B4-BE49-F238E27FC236}">
                    <a16:creationId xmlns:a16="http://schemas.microsoft.com/office/drawing/2014/main" id="{651C73C6-07B9-4FDF-9F58-B8E2AF839AAC}"/>
                  </a:ext>
                </a:extLst>
              </p:cNvPr>
              <p:cNvSpPr txBox="1">
                <a:spLocks noChangeAspect="1" noChangeArrowheads="1"/>
              </p:cNvSpPr>
              <p:nvPr/>
            </p:nvSpPr>
            <p:spPr bwMode="auto">
              <a:xfrm>
                <a:off x="2925"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24</a:t>
                </a:r>
              </a:p>
            </p:txBody>
          </p:sp>
          <p:sp>
            <p:nvSpPr>
              <p:cNvPr id="325" name="Text Box 119">
                <a:extLst>
                  <a:ext uri="{FF2B5EF4-FFF2-40B4-BE49-F238E27FC236}">
                    <a16:creationId xmlns:a16="http://schemas.microsoft.com/office/drawing/2014/main" id="{C3D3625B-8FA0-492F-861C-6C1ADEF06624}"/>
                  </a:ext>
                </a:extLst>
              </p:cNvPr>
              <p:cNvSpPr txBox="1">
                <a:spLocks noChangeAspect="1" noChangeArrowheads="1"/>
              </p:cNvSpPr>
              <p:nvPr/>
            </p:nvSpPr>
            <p:spPr bwMode="auto">
              <a:xfrm>
                <a:off x="2591"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32</a:t>
                </a:r>
              </a:p>
            </p:txBody>
          </p:sp>
          <p:sp>
            <p:nvSpPr>
              <p:cNvPr id="326" name="Text Box 120">
                <a:extLst>
                  <a:ext uri="{FF2B5EF4-FFF2-40B4-BE49-F238E27FC236}">
                    <a16:creationId xmlns:a16="http://schemas.microsoft.com/office/drawing/2014/main" id="{1802C9B1-757B-4B7F-857E-3DB139A0CA0A}"/>
                  </a:ext>
                </a:extLst>
              </p:cNvPr>
              <p:cNvSpPr txBox="1">
                <a:spLocks noChangeAspect="1" noChangeArrowheads="1"/>
              </p:cNvSpPr>
              <p:nvPr/>
            </p:nvSpPr>
            <p:spPr bwMode="auto">
              <a:xfrm>
                <a:off x="1468"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63</a:t>
                </a:r>
              </a:p>
            </p:txBody>
          </p:sp>
          <p:sp>
            <p:nvSpPr>
              <p:cNvPr id="327" name="Text Box 121">
                <a:extLst>
                  <a:ext uri="{FF2B5EF4-FFF2-40B4-BE49-F238E27FC236}">
                    <a16:creationId xmlns:a16="http://schemas.microsoft.com/office/drawing/2014/main" id="{80E4DA23-8C70-4D5E-8B4A-6CDF93732F6A}"/>
                  </a:ext>
                </a:extLst>
              </p:cNvPr>
              <p:cNvSpPr txBox="1">
                <a:spLocks noChangeAspect="1" noChangeArrowheads="1"/>
              </p:cNvSpPr>
              <p:nvPr/>
            </p:nvSpPr>
            <p:spPr bwMode="auto">
              <a:xfrm>
                <a:off x="2407"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39</a:t>
                </a:r>
              </a:p>
            </p:txBody>
          </p:sp>
          <p:sp>
            <p:nvSpPr>
              <p:cNvPr id="328" name="Text Box 122">
                <a:extLst>
                  <a:ext uri="{FF2B5EF4-FFF2-40B4-BE49-F238E27FC236}">
                    <a16:creationId xmlns:a16="http://schemas.microsoft.com/office/drawing/2014/main" id="{458C11F7-B5D2-4457-B7F6-94511CAAE2B7}"/>
                  </a:ext>
                </a:extLst>
              </p:cNvPr>
              <p:cNvSpPr txBox="1">
                <a:spLocks noChangeAspect="1" noChangeArrowheads="1"/>
              </p:cNvSpPr>
              <p:nvPr/>
            </p:nvSpPr>
            <p:spPr bwMode="auto">
              <a:xfrm>
                <a:off x="2283"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40</a:t>
                </a:r>
              </a:p>
            </p:txBody>
          </p:sp>
          <p:sp>
            <p:nvSpPr>
              <p:cNvPr id="329" name="Text Box 123">
                <a:extLst>
                  <a:ext uri="{FF2B5EF4-FFF2-40B4-BE49-F238E27FC236}">
                    <a16:creationId xmlns:a16="http://schemas.microsoft.com/office/drawing/2014/main" id="{011EF9FE-49B1-4C16-A1CA-49CB09539C40}"/>
                  </a:ext>
                </a:extLst>
              </p:cNvPr>
              <p:cNvSpPr txBox="1">
                <a:spLocks noChangeAspect="1" noChangeArrowheads="1"/>
              </p:cNvSpPr>
              <p:nvPr/>
            </p:nvSpPr>
            <p:spPr bwMode="auto">
              <a:xfrm>
                <a:off x="2082"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47</a:t>
                </a:r>
              </a:p>
            </p:txBody>
          </p:sp>
          <p:sp>
            <p:nvSpPr>
              <p:cNvPr id="330" name="Text Box 124">
                <a:extLst>
                  <a:ext uri="{FF2B5EF4-FFF2-40B4-BE49-F238E27FC236}">
                    <a16:creationId xmlns:a16="http://schemas.microsoft.com/office/drawing/2014/main" id="{E4A3C7A0-29D6-4FBE-ADC2-55D2867A4DCE}"/>
                  </a:ext>
                </a:extLst>
              </p:cNvPr>
              <p:cNvSpPr txBox="1">
                <a:spLocks noChangeAspect="1" noChangeArrowheads="1"/>
              </p:cNvSpPr>
              <p:nvPr/>
            </p:nvSpPr>
            <p:spPr bwMode="auto">
              <a:xfrm>
                <a:off x="1976"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48</a:t>
                </a:r>
              </a:p>
            </p:txBody>
          </p:sp>
          <p:sp>
            <p:nvSpPr>
              <p:cNvPr id="331" name="Text Box 125">
                <a:extLst>
                  <a:ext uri="{FF2B5EF4-FFF2-40B4-BE49-F238E27FC236}">
                    <a16:creationId xmlns:a16="http://schemas.microsoft.com/office/drawing/2014/main" id="{233F8BB0-748D-4F2D-9FD8-AD93B1D8DF6F}"/>
                  </a:ext>
                </a:extLst>
              </p:cNvPr>
              <p:cNvSpPr txBox="1">
                <a:spLocks noChangeAspect="1" noChangeArrowheads="1"/>
              </p:cNvSpPr>
              <p:nvPr/>
            </p:nvSpPr>
            <p:spPr bwMode="auto">
              <a:xfrm>
                <a:off x="1784"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55</a:t>
                </a:r>
              </a:p>
            </p:txBody>
          </p:sp>
          <p:sp>
            <p:nvSpPr>
              <p:cNvPr id="332" name="Text Box 126">
                <a:extLst>
                  <a:ext uri="{FF2B5EF4-FFF2-40B4-BE49-F238E27FC236}">
                    <a16:creationId xmlns:a16="http://schemas.microsoft.com/office/drawing/2014/main" id="{268FBE70-EFBB-43DC-B8A3-00D325A2D956}"/>
                  </a:ext>
                </a:extLst>
              </p:cNvPr>
              <p:cNvSpPr txBox="1">
                <a:spLocks noChangeAspect="1" noChangeArrowheads="1"/>
              </p:cNvSpPr>
              <p:nvPr/>
            </p:nvSpPr>
            <p:spPr bwMode="auto">
              <a:xfrm>
                <a:off x="1658" y="3023"/>
                <a:ext cx="204" cy="1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000"/>
                  <a:t>56</a:t>
                </a:r>
              </a:p>
            </p:txBody>
          </p:sp>
          <p:grpSp>
            <p:nvGrpSpPr>
              <p:cNvPr id="333" name="Group 128">
                <a:extLst>
                  <a:ext uri="{FF2B5EF4-FFF2-40B4-BE49-F238E27FC236}">
                    <a16:creationId xmlns:a16="http://schemas.microsoft.com/office/drawing/2014/main" id="{318C307C-1933-46DA-9378-A5703D7C2EC0}"/>
                  </a:ext>
                </a:extLst>
              </p:cNvPr>
              <p:cNvGrpSpPr>
                <a:grpSpLocks/>
              </p:cNvGrpSpPr>
              <p:nvPr/>
            </p:nvGrpSpPr>
            <p:grpSpPr bwMode="auto">
              <a:xfrm>
                <a:off x="1536" y="3153"/>
                <a:ext cx="2446" cy="154"/>
                <a:chOff x="1536" y="3153"/>
                <a:chExt cx="2446" cy="154"/>
              </a:xfrm>
            </p:grpSpPr>
            <p:sp>
              <p:nvSpPr>
                <p:cNvPr id="334" name="Rectangle 129">
                  <a:extLst>
                    <a:ext uri="{FF2B5EF4-FFF2-40B4-BE49-F238E27FC236}">
                      <a16:creationId xmlns:a16="http://schemas.microsoft.com/office/drawing/2014/main" id="{39C71FD0-0148-4EA0-9EFA-E29E66B8C311}"/>
                    </a:ext>
                  </a:extLst>
                </p:cNvPr>
                <p:cNvSpPr>
                  <a:spLocks noChangeAspect="1" noChangeArrowheads="1"/>
                </p:cNvSpPr>
                <p:nvPr/>
              </p:nvSpPr>
              <p:spPr bwMode="auto">
                <a:xfrm>
                  <a:off x="2753"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35" name="Rectangle 130">
                  <a:extLst>
                    <a:ext uri="{FF2B5EF4-FFF2-40B4-BE49-F238E27FC236}">
                      <a16:creationId xmlns:a16="http://schemas.microsoft.com/office/drawing/2014/main" id="{E6859473-8206-4E72-8792-72C01F0B21BB}"/>
                    </a:ext>
                  </a:extLst>
                </p:cNvPr>
                <p:cNvSpPr>
                  <a:spLocks noChangeAspect="1" noChangeArrowheads="1"/>
                </p:cNvSpPr>
                <p:nvPr/>
              </p:nvSpPr>
              <p:spPr bwMode="auto">
                <a:xfrm>
                  <a:off x="3060"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36" name="Rectangle 131">
                  <a:extLst>
                    <a:ext uri="{FF2B5EF4-FFF2-40B4-BE49-F238E27FC236}">
                      <a16:creationId xmlns:a16="http://schemas.microsoft.com/office/drawing/2014/main" id="{BA1D5892-1A08-40FF-A097-2C319FFBA86B}"/>
                    </a:ext>
                  </a:extLst>
                </p:cNvPr>
                <p:cNvSpPr>
                  <a:spLocks noChangeAspect="1" noChangeArrowheads="1"/>
                </p:cNvSpPr>
                <p:nvPr/>
              </p:nvSpPr>
              <p:spPr bwMode="auto">
                <a:xfrm>
                  <a:off x="3367"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37" name="Rectangle 132">
                  <a:extLst>
                    <a:ext uri="{FF2B5EF4-FFF2-40B4-BE49-F238E27FC236}">
                      <a16:creationId xmlns:a16="http://schemas.microsoft.com/office/drawing/2014/main" id="{6F77D296-B502-4E3D-8B7F-9309AE5E1714}"/>
                    </a:ext>
                  </a:extLst>
                </p:cNvPr>
                <p:cNvSpPr>
                  <a:spLocks noChangeAspect="1" noChangeArrowheads="1"/>
                </p:cNvSpPr>
                <p:nvPr/>
              </p:nvSpPr>
              <p:spPr bwMode="auto">
                <a:xfrm>
                  <a:off x="3674" y="3153"/>
                  <a:ext cx="308"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38" name="Rectangle 133">
                  <a:extLst>
                    <a:ext uri="{FF2B5EF4-FFF2-40B4-BE49-F238E27FC236}">
                      <a16:creationId xmlns:a16="http://schemas.microsoft.com/office/drawing/2014/main" id="{806995B0-E4BB-4D79-8B90-741AB13A0763}"/>
                    </a:ext>
                  </a:extLst>
                </p:cNvPr>
                <p:cNvSpPr>
                  <a:spLocks noChangeAspect="1" noChangeArrowheads="1"/>
                </p:cNvSpPr>
                <p:nvPr/>
              </p:nvSpPr>
              <p:spPr bwMode="auto">
                <a:xfrm>
                  <a:off x="1536"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39" name="Rectangle 134">
                  <a:extLst>
                    <a:ext uri="{FF2B5EF4-FFF2-40B4-BE49-F238E27FC236}">
                      <a16:creationId xmlns:a16="http://schemas.microsoft.com/office/drawing/2014/main" id="{A1E8D0F6-74CF-4BBC-AFF5-1345F83BC786}"/>
                    </a:ext>
                  </a:extLst>
                </p:cNvPr>
                <p:cNvSpPr>
                  <a:spLocks noChangeAspect="1" noChangeArrowheads="1"/>
                </p:cNvSpPr>
                <p:nvPr/>
              </p:nvSpPr>
              <p:spPr bwMode="auto">
                <a:xfrm>
                  <a:off x="1843"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40" name="Rectangle 135">
                  <a:extLst>
                    <a:ext uri="{FF2B5EF4-FFF2-40B4-BE49-F238E27FC236}">
                      <a16:creationId xmlns:a16="http://schemas.microsoft.com/office/drawing/2014/main" id="{5A541FA6-FD71-425C-B32E-DC98BF41BBF1}"/>
                    </a:ext>
                  </a:extLst>
                </p:cNvPr>
                <p:cNvSpPr>
                  <a:spLocks noChangeAspect="1" noChangeArrowheads="1"/>
                </p:cNvSpPr>
                <p:nvPr/>
              </p:nvSpPr>
              <p:spPr bwMode="auto">
                <a:xfrm>
                  <a:off x="2150"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41" name="Rectangle 136">
                  <a:extLst>
                    <a:ext uri="{FF2B5EF4-FFF2-40B4-BE49-F238E27FC236}">
                      <a16:creationId xmlns:a16="http://schemas.microsoft.com/office/drawing/2014/main" id="{E9398914-5B97-4B36-948E-6684615F427D}"/>
                    </a:ext>
                  </a:extLst>
                </p:cNvPr>
                <p:cNvSpPr>
                  <a:spLocks noChangeAspect="1" noChangeArrowheads="1"/>
                </p:cNvSpPr>
                <p:nvPr/>
              </p:nvSpPr>
              <p:spPr bwMode="auto">
                <a:xfrm>
                  <a:off x="2457" y="3153"/>
                  <a:ext cx="307" cy="154"/>
                </a:xfrm>
                <a:prstGeom prst="rect">
                  <a:avLst/>
                </a:prstGeom>
                <a:solidFill>
                  <a:srgbClr val="FF99CC"/>
                </a:solidFill>
                <a:ln w="12700">
                  <a:solidFill>
                    <a:schemeClr val="tx1"/>
                  </a:solidFill>
                  <a:miter lim="800000"/>
                  <a:headEnd/>
                  <a:tailEnd/>
                </a:ln>
                <a:effectLst/>
              </p:spPr>
              <p:txBody>
                <a:bodyPr wrap="none" anchor="ctr">
                  <a:prstTxWarp prst="textNoShape">
                    <a:avLst/>
                  </a:prstTxWarp>
                </a:bodyPr>
                <a:lstStyle/>
                <a:p>
                  <a:endParaRPr lang="en-US"/>
                </a:p>
              </p:txBody>
            </p:sp>
          </p:grpSp>
        </p:grpSp>
      </p:grpSp>
    </p:spTree>
    <p:extLst>
      <p:ext uri="{BB962C8B-B14F-4D97-AF65-F5344CB8AC3E}">
        <p14:creationId xmlns:p14="http://schemas.microsoft.com/office/powerpoint/2010/main" val="13656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2"/>
                                        </p:tgtEl>
                                        <p:attrNameLst>
                                          <p:attrName>style.visibility</p:attrName>
                                        </p:attrNameLst>
                                      </p:cBhvr>
                                      <p:to>
                                        <p:strVal val="visible"/>
                                      </p:to>
                                    </p:set>
                                  </p:childTnLst>
                                  <p:subTnLst>
                                    <p:set>
                                      <p:cBhvr override="childStyle">
                                        <p:cTn dur="1" fill="hold" display="0" masterRel="nextClick" afterEffect="1"/>
                                        <p:tgtEl>
                                          <p:spTgt spid="24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7"/>
                                        </p:tgtEl>
                                        <p:attrNameLst>
                                          <p:attrName>style.visibility</p:attrName>
                                        </p:attrNameLst>
                                      </p:cBhvr>
                                      <p:to>
                                        <p:strVal val="visible"/>
                                      </p:to>
                                    </p:set>
                                  </p:childTnLst>
                                  <p:subTnLst>
                                    <p:set>
                                      <p:cBhvr override="childStyle">
                                        <p:cTn dur="1" fill="hold" display="0" masterRel="nextClick" afterEffect="1"/>
                                        <p:tgtEl>
                                          <p:spTgt spid="26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847CC21-4258-DA1A-23AC-540837F58EE7}"/>
              </a:ext>
            </a:extLst>
          </p:cNvPr>
          <p:cNvSpPr txBox="1"/>
          <p:nvPr>
            <p:custDataLst>
              <p:tags r:id="rId2"/>
            </p:custDataLst>
          </p:nvPr>
        </p:nvSpPr>
        <p:spPr>
          <a:xfrm>
            <a:off x="737667" y="1526348"/>
            <a:ext cx="7315200" cy="3414486"/>
          </a:xfrm>
          <a:prstGeom prst="rect">
            <a:avLst/>
          </a:prstGeom>
          <a:noFill/>
        </p:spPr>
        <p:txBody>
          <a:bodyPr vert="horz" wrap="square" rtlCol="0" anchor="ctr" anchorCtr="0">
            <a:noAutofit/>
          </a:bodyPr>
          <a:lstStyle/>
          <a:p>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 </a:t>
            </a:r>
            <a:r>
              <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容量为</a:t>
            </a:r>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1024B</a:t>
            </a:r>
            <a:r>
              <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的存储空间，地址线需要</a:t>
            </a:r>
            <a:r>
              <a:rPr lang="zh-CN" altLang="en-US"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a:t>
            </a:r>
            <a:endPar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 </a:t>
            </a:r>
            <a:r>
              <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某计算机字长</a:t>
            </a:r>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a:t>
            </a:r>
            <a:r>
              <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位，主存地址空间大小</a:t>
            </a:r>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64KB</a:t>
            </a:r>
            <a:r>
              <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，按字节编址，寻址范围</a:t>
            </a:r>
            <a:r>
              <a:rPr lang="zh-CN" altLang="en-US"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到</a:t>
            </a:r>
            <a:r>
              <a:rPr lang="zh-CN" altLang="en-US"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8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050770A5-5E0D-5438-BC9D-FD999502B758}"/>
              </a:ext>
            </a:extLst>
          </p:cNvPr>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2" name="组合 11">
            <a:extLst>
              <a:ext uri="{FF2B5EF4-FFF2-40B4-BE49-F238E27FC236}">
                <a16:creationId xmlns:a16="http://schemas.microsoft.com/office/drawing/2014/main" id="{F44A0CEE-BE57-9849-2C85-C5899D8D0901}"/>
              </a:ext>
            </a:extLst>
          </p:cNvPr>
          <p:cNvGrpSpPr/>
          <p:nvPr>
            <p:custDataLst>
              <p:tags r:id="rId4"/>
            </p:custDataLst>
          </p:nvPr>
        </p:nvGrpSpPr>
        <p:grpSpPr>
          <a:xfrm>
            <a:off x="0" y="0"/>
            <a:ext cx="9144000" cy="635000"/>
            <a:chOff x="0" y="0"/>
            <a:chExt cx="9144000" cy="635000"/>
          </a:xfrm>
        </p:grpSpPr>
        <p:sp>
          <p:nvSpPr>
            <p:cNvPr id="8" name="TitleBackground">
              <a:extLst>
                <a:ext uri="{FF2B5EF4-FFF2-40B4-BE49-F238E27FC236}">
                  <a16:creationId xmlns:a16="http://schemas.microsoft.com/office/drawing/2014/main" id="{74FDE721-AB9F-39DF-C0B7-2BCB05FC1DA4}"/>
                </a:ext>
              </a:extLst>
            </p:cNvPr>
            <p:cNvSpPr/>
            <p:nvPr>
              <p:custDataLst>
                <p:tags r:id="rId6"/>
              </p:custDataLst>
            </p:nvPr>
          </p:nvSpPr>
          <p:spPr bwMode="auto">
            <a:xfrm>
              <a:off x="0" y="0"/>
              <a:ext cx="9144000" cy="635000"/>
            </a:xfrm>
            <a:prstGeom prst="rect">
              <a:avLst/>
            </a:prstGeom>
            <a:solidFill>
              <a:srgbClr val="F6F7F8"/>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9" name="ColorBlock">
              <a:extLst>
                <a:ext uri="{FF2B5EF4-FFF2-40B4-BE49-F238E27FC236}">
                  <a16:creationId xmlns:a16="http://schemas.microsoft.com/office/drawing/2014/main" id="{85EB781C-9A61-6B36-E594-D9A13BD341F7}"/>
                </a:ext>
              </a:extLst>
            </p:cNvPr>
            <p:cNvSpPr/>
            <p:nvPr>
              <p:custDataLst>
                <p:tags r:id="rId7"/>
              </p:custDataLst>
            </p:nvPr>
          </p:nvSpPr>
          <p:spPr bwMode="auto">
            <a:xfrm>
              <a:off x="0" y="0"/>
              <a:ext cx="190500" cy="635000"/>
            </a:xfrm>
            <a:prstGeom prst="rect">
              <a:avLst/>
            </a:prstGeom>
            <a:solidFill>
              <a:srgbClr val="639EF4"/>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10" name="TypeText">
              <a:extLst>
                <a:ext uri="{FF2B5EF4-FFF2-40B4-BE49-F238E27FC236}">
                  <a16:creationId xmlns:a16="http://schemas.microsoft.com/office/drawing/2014/main" id="{6443F52B-F3AE-7F6E-5A77-18D273AEFE08}"/>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a:extLst>
                <a:ext uri="{FF2B5EF4-FFF2-40B4-BE49-F238E27FC236}">
                  <a16:creationId xmlns:a16="http://schemas.microsoft.com/office/drawing/2014/main" id="{294AA111-49B2-36AC-6F12-5DC720B5851B}"/>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E131F1B7-79FE-F67D-0678-AA2D0BA158FD}"/>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21780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C97AC9CC-FB08-A355-457A-EE5F07FC96D2}"/>
              </a:ext>
            </a:extLst>
          </p:cNvPr>
          <p:cNvSpPr>
            <a:spLocks noGrp="1"/>
          </p:cNvSpPr>
          <p:nvPr>
            <p:ph type="title"/>
          </p:nvPr>
        </p:nvSpPr>
        <p:spPr>
          <a:xfrm>
            <a:off x="0" y="260648"/>
            <a:ext cx="7592093" cy="762000"/>
          </a:xfrm>
        </p:spPr>
        <p:txBody>
          <a:bodyPr>
            <a:normAutofit/>
          </a:bodyPr>
          <a:lstStyle/>
          <a:p>
            <a:r>
              <a:rPr lang="zh-CN" altLang="en-US" dirty="0"/>
              <a:t>练习题</a:t>
            </a:r>
            <a:r>
              <a:rPr lang="en-US" altLang="zh-CN" dirty="0"/>
              <a:t> </a:t>
            </a:r>
            <a:endParaRPr lang="zh-CN" altLang="en-US" dirty="0"/>
          </a:p>
        </p:txBody>
      </p:sp>
      <p:sp>
        <p:nvSpPr>
          <p:cNvPr id="9" name="内容占位符 2">
            <a:extLst>
              <a:ext uri="{FF2B5EF4-FFF2-40B4-BE49-F238E27FC236}">
                <a16:creationId xmlns:a16="http://schemas.microsoft.com/office/drawing/2014/main" id="{90AC7D8A-7601-E633-7CB0-085ED591F5A7}"/>
              </a:ext>
            </a:extLst>
          </p:cNvPr>
          <p:cNvSpPr>
            <a:spLocks noGrp="1"/>
          </p:cNvSpPr>
          <p:nvPr>
            <p:ph idx="1"/>
          </p:nvPr>
        </p:nvSpPr>
        <p:spPr>
          <a:xfrm>
            <a:off x="251520" y="1124744"/>
            <a:ext cx="7896225" cy="4972050"/>
          </a:xfrm>
        </p:spPr>
        <p:txBody>
          <a:bodyPr/>
          <a:lstStyle/>
          <a:p>
            <a:r>
              <a:rPr lang="en-US" altLang="zh-CN" i="1" dirty="0"/>
              <a:t>r</a:t>
            </a:r>
            <a:r>
              <a:rPr lang="zh-CN" altLang="en-US" dirty="0"/>
              <a:t>表示一个</a:t>
            </a:r>
            <a:r>
              <a:rPr lang="en-US" altLang="zh-CN" dirty="0"/>
              <a:t>DRAM</a:t>
            </a:r>
            <a:r>
              <a:rPr lang="zh-CN" altLang="en-US" dirty="0"/>
              <a:t>阵列中的行数，</a:t>
            </a:r>
            <a:r>
              <a:rPr lang="en-US" altLang="zh-CN" i="1" dirty="0"/>
              <a:t>c</a:t>
            </a:r>
            <a:r>
              <a:rPr lang="zh-CN" altLang="en-US" dirty="0"/>
              <a:t>表示列数，</a:t>
            </a:r>
            <a:r>
              <a:rPr lang="en-US" altLang="zh-CN" i="1" dirty="0" err="1"/>
              <a:t>b</a:t>
            </a:r>
            <a:r>
              <a:rPr lang="en-US" altLang="zh-CN" i="1" baseline="-25000" dirty="0" err="1"/>
              <a:t>r</a:t>
            </a:r>
            <a:r>
              <a:rPr lang="zh-CN" altLang="en-US" dirty="0"/>
              <a:t>表示行寻址需要的位数，</a:t>
            </a:r>
            <a:r>
              <a:rPr lang="en-US" altLang="zh-CN" i="1" dirty="0" err="1"/>
              <a:t>b</a:t>
            </a:r>
            <a:r>
              <a:rPr lang="en-US" altLang="zh-CN" i="1" baseline="-25000" dirty="0" err="1"/>
              <a:t>c</a:t>
            </a:r>
            <a:r>
              <a:rPr lang="zh-CN" altLang="en-US" dirty="0"/>
              <a:t>表示列寻址需要的位数。对于下面每个</a:t>
            </a:r>
            <a:r>
              <a:rPr lang="en-US" altLang="zh-CN" dirty="0"/>
              <a:t>DRAM</a:t>
            </a:r>
            <a:r>
              <a:rPr lang="zh-CN" altLang="en-US" dirty="0"/>
              <a:t>，确定</a:t>
            </a:r>
            <a:r>
              <a:rPr lang="en-US" altLang="zh-CN" dirty="0"/>
              <a:t>2</a:t>
            </a:r>
            <a:r>
              <a:rPr lang="zh-CN" altLang="en-US" dirty="0"/>
              <a:t>的幂数的阵列维数，使得</a:t>
            </a:r>
            <a:r>
              <a:rPr lang="en-US" altLang="zh-CN" dirty="0"/>
              <a:t>max(</a:t>
            </a:r>
            <a:r>
              <a:rPr lang="en-US" altLang="zh-CN" i="1" dirty="0" err="1"/>
              <a:t>b</a:t>
            </a:r>
            <a:r>
              <a:rPr lang="en-US" altLang="zh-CN" i="1" baseline="-25000" dirty="0" err="1"/>
              <a:t>r</a:t>
            </a:r>
            <a:r>
              <a:rPr lang="en-US" altLang="zh-CN" dirty="0"/>
              <a:t>, </a:t>
            </a:r>
            <a:r>
              <a:rPr lang="en-US" altLang="zh-CN" i="1" dirty="0" err="1"/>
              <a:t>b</a:t>
            </a:r>
            <a:r>
              <a:rPr lang="en-US" altLang="zh-CN" i="1" baseline="-25000" dirty="0" err="1"/>
              <a:t>c</a:t>
            </a:r>
            <a:r>
              <a:rPr lang="en-US" altLang="zh-CN" dirty="0"/>
              <a:t>)</a:t>
            </a:r>
            <a:r>
              <a:rPr lang="zh-CN" altLang="en-US" dirty="0"/>
              <a:t>最小，</a:t>
            </a:r>
            <a:r>
              <a:rPr lang="en-US" altLang="zh-CN" dirty="0"/>
              <a:t>max(</a:t>
            </a:r>
            <a:r>
              <a:rPr lang="en-US" altLang="zh-CN" i="1" dirty="0" err="1"/>
              <a:t>b</a:t>
            </a:r>
            <a:r>
              <a:rPr lang="en-US" altLang="zh-CN" i="1" baseline="-25000" dirty="0" err="1"/>
              <a:t>r</a:t>
            </a:r>
            <a:r>
              <a:rPr lang="en-US" altLang="zh-CN" dirty="0"/>
              <a:t>, </a:t>
            </a:r>
            <a:r>
              <a:rPr lang="en-US" altLang="zh-CN" i="1" dirty="0" err="1"/>
              <a:t>b</a:t>
            </a:r>
            <a:r>
              <a:rPr lang="en-US" altLang="zh-CN" i="1" baseline="-25000" dirty="0" err="1"/>
              <a:t>c</a:t>
            </a:r>
            <a:r>
              <a:rPr lang="en-US" altLang="zh-CN" dirty="0"/>
              <a:t>)</a:t>
            </a:r>
            <a:r>
              <a:rPr lang="zh-CN" altLang="en-US" dirty="0"/>
              <a:t>是对阵列的行寻址或列寻址所需的位数中较大的值</a:t>
            </a:r>
            <a:endParaRPr lang="en-US" altLang="zh-CN" dirty="0"/>
          </a:p>
          <a:p>
            <a:r>
              <a:rPr lang="zh-CN" altLang="en-US" dirty="0"/>
              <a:t>目标：使纵横比最小，使地址位数最小，数组越接近正方形，地址位数越少</a:t>
            </a:r>
          </a:p>
        </p:txBody>
      </p:sp>
      <p:graphicFrame>
        <p:nvGraphicFramePr>
          <p:cNvPr id="11" name="表格 10">
            <a:extLst>
              <a:ext uri="{FF2B5EF4-FFF2-40B4-BE49-F238E27FC236}">
                <a16:creationId xmlns:a16="http://schemas.microsoft.com/office/drawing/2014/main" id="{A2A2128D-AA8D-C40E-3910-E5D439D715C7}"/>
              </a:ext>
            </a:extLst>
          </p:cNvPr>
          <p:cNvGraphicFramePr>
            <a:graphicFrameLocks noGrp="1"/>
          </p:cNvGraphicFramePr>
          <p:nvPr>
            <p:extLst>
              <p:ext uri="{D42A27DB-BD31-4B8C-83A1-F6EECF244321}">
                <p14:modId xmlns:p14="http://schemas.microsoft.com/office/powerpoint/2010/main" val="1460854368"/>
              </p:ext>
            </p:extLst>
          </p:nvPr>
        </p:nvGraphicFramePr>
        <p:xfrm>
          <a:off x="1619672" y="3901130"/>
          <a:ext cx="6096000" cy="24942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801404156"/>
                    </a:ext>
                  </a:extLst>
                </a:gridCol>
                <a:gridCol w="1016000">
                  <a:extLst>
                    <a:ext uri="{9D8B030D-6E8A-4147-A177-3AD203B41FA5}">
                      <a16:colId xmlns:a16="http://schemas.microsoft.com/office/drawing/2014/main" val="3381123926"/>
                    </a:ext>
                  </a:extLst>
                </a:gridCol>
                <a:gridCol w="1016000">
                  <a:extLst>
                    <a:ext uri="{9D8B030D-6E8A-4147-A177-3AD203B41FA5}">
                      <a16:colId xmlns:a16="http://schemas.microsoft.com/office/drawing/2014/main" val="721659941"/>
                    </a:ext>
                  </a:extLst>
                </a:gridCol>
                <a:gridCol w="1016000">
                  <a:extLst>
                    <a:ext uri="{9D8B030D-6E8A-4147-A177-3AD203B41FA5}">
                      <a16:colId xmlns:a16="http://schemas.microsoft.com/office/drawing/2014/main" val="929952834"/>
                    </a:ext>
                  </a:extLst>
                </a:gridCol>
                <a:gridCol w="1016000">
                  <a:extLst>
                    <a:ext uri="{9D8B030D-6E8A-4147-A177-3AD203B41FA5}">
                      <a16:colId xmlns:a16="http://schemas.microsoft.com/office/drawing/2014/main" val="4055842826"/>
                    </a:ext>
                  </a:extLst>
                </a:gridCol>
                <a:gridCol w="1016000">
                  <a:extLst>
                    <a:ext uri="{9D8B030D-6E8A-4147-A177-3AD203B41FA5}">
                      <a16:colId xmlns:a16="http://schemas.microsoft.com/office/drawing/2014/main" val="2626562793"/>
                    </a:ext>
                  </a:extLst>
                </a:gridCol>
              </a:tblGrid>
              <a:tr h="370840">
                <a:tc>
                  <a:txBody>
                    <a:bodyPr/>
                    <a:lstStyle/>
                    <a:p>
                      <a:pPr algn="ctr"/>
                      <a:r>
                        <a:rPr lang="zh-CN" altLang="en-US" i="0" dirty="0">
                          <a:latin typeface="Times New Roman" panose="02020603050405020304" pitchFamily="18" charset="0"/>
                          <a:cs typeface="Times New Roman" panose="02020603050405020304" pitchFamily="18" charset="0"/>
                        </a:rPr>
                        <a:t>组织</a:t>
                      </a:r>
                    </a:p>
                  </a:txBody>
                  <a:tcPr/>
                </a:tc>
                <a:tc>
                  <a:txBody>
                    <a:bodyPr/>
                    <a:lstStyle/>
                    <a:p>
                      <a:pPr algn="ctr"/>
                      <a:r>
                        <a:rPr lang="en-US" altLang="zh-CN" i="1" dirty="0">
                          <a:latin typeface="Times New Roman" panose="02020603050405020304" pitchFamily="18" charset="0"/>
                          <a:cs typeface="Times New Roman" panose="02020603050405020304" pitchFamily="18" charset="0"/>
                        </a:rPr>
                        <a:t>r</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a:latin typeface="Times New Roman" panose="02020603050405020304" pitchFamily="18" charset="0"/>
                          <a:cs typeface="Times New Roman" panose="02020603050405020304" pitchFamily="18" charset="0"/>
                        </a:rPr>
                        <a:t>c</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err="1">
                          <a:latin typeface="Times New Roman" panose="02020603050405020304" pitchFamily="18" charset="0"/>
                          <a:cs typeface="Times New Roman" panose="02020603050405020304" pitchFamily="18" charset="0"/>
                        </a:rPr>
                        <a:t>b</a:t>
                      </a:r>
                      <a:r>
                        <a:rPr lang="en-US" altLang="zh-CN" i="1" baseline="-25000" dirty="0" err="1">
                          <a:latin typeface="Times New Roman" panose="02020603050405020304" pitchFamily="18" charset="0"/>
                          <a:cs typeface="Times New Roman" panose="02020603050405020304" pitchFamily="18" charset="0"/>
                        </a:rPr>
                        <a:t>r</a:t>
                      </a:r>
                      <a:endParaRPr lang="zh-CN" altLang="en-US" i="1"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i="1" dirty="0" err="1">
                          <a:latin typeface="Times New Roman" panose="02020603050405020304" pitchFamily="18" charset="0"/>
                          <a:cs typeface="Times New Roman" panose="02020603050405020304" pitchFamily="18" charset="0"/>
                        </a:rPr>
                        <a:t>b</a:t>
                      </a:r>
                      <a:r>
                        <a:rPr lang="en-US" altLang="zh-CN" i="1" baseline="-25000" dirty="0" err="1">
                          <a:latin typeface="Times New Roman" panose="02020603050405020304" pitchFamily="18" charset="0"/>
                          <a:cs typeface="Times New Roman" panose="02020603050405020304" pitchFamily="18" charset="0"/>
                        </a:rPr>
                        <a:t>c</a:t>
                      </a:r>
                      <a:endParaRPr lang="zh-CN" altLang="en-US" i="1" baseline="-25000" dirty="0">
                        <a:latin typeface="Times New Roman" panose="02020603050405020304" pitchFamily="18" charset="0"/>
                        <a:cs typeface="Times New Roman" panose="02020603050405020304" pitchFamily="18" charset="0"/>
                      </a:endParaRPr>
                    </a:p>
                  </a:txBody>
                  <a:tcPr/>
                </a:tc>
                <a:tc>
                  <a:txBody>
                    <a:bodyPr/>
                    <a:lstStyle/>
                    <a:p>
                      <a:pPr algn="ctr"/>
                      <a:r>
                        <a:rPr lang="en-US" altLang="zh-CN" i="1">
                          <a:latin typeface="Times New Roman" panose="02020603050405020304" pitchFamily="18" charset="0"/>
                          <a:cs typeface="Times New Roman" panose="02020603050405020304" pitchFamily="18" charset="0"/>
                        </a:rPr>
                        <a:t>Max(</a:t>
                      </a:r>
                      <a:r>
                        <a:rPr lang="en-US" altLang="zh-CN" i="1" dirty="0" err="1">
                          <a:latin typeface="Times New Roman" panose="02020603050405020304" pitchFamily="18" charset="0"/>
                          <a:cs typeface="Times New Roman" panose="02020603050405020304" pitchFamily="18" charset="0"/>
                        </a:rPr>
                        <a:t>b</a:t>
                      </a:r>
                      <a:r>
                        <a:rPr lang="en-US" altLang="zh-CN" i="1" baseline="-25000" dirty="0" err="1">
                          <a:latin typeface="Times New Roman" panose="02020603050405020304" pitchFamily="18" charset="0"/>
                          <a:cs typeface="Times New Roman" panose="02020603050405020304" pitchFamily="18" charset="0"/>
                        </a:rPr>
                        <a:t>r</a:t>
                      </a:r>
                      <a:r>
                        <a:rPr lang="en-US" altLang="zh-CN" i="1" dirty="0" err="1">
                          <a:latin typeface="Times New Roman" panose="02020603050405020304" pitchFamily="18" charset="0"/>
                          <a:cs typeface="Times New Roman" panose="02020603050405020304" pitchFamily="18" charset="0"/>
                        </a:rPr>
                        <a:t>,b</a:t>
                      </a:r>
                      <a:r>
                        <a:rPr lang="en-US" altLang="zh-CN" i="1" baseline="-25000" dirty="0" err="1">
                          <a:latin typeface="Times New Roman" panose="02020603050405020304" pitchFamily="18" charset="0"/>
                          <a:cs typeface="Times New Roman" panose="02020603050405020304" pitchFamily="18" charset="0"/>
                        </a:rPr>
                        <a:t>c</a:t>
                      </a:r>
                      <a:r>
                        <a:rPr lang="en-US" altLang="zh-CN" i="1" dirty="0">
                          <a:latin typeface="Times New Roman" panose="02020603050405020304" pitchFamily="18" charset="0"/>
                          <a:cs typeface="Times New Roman" panose="02020603050405020304" pitchFamily="18" charset="0"/>
                        </a:rPr>
                        <a:t>)</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0708369"/>
                  </a:ext>
                </a:extLst>
              </a:tr>
              <a:tr h="370840">
                <a:tc>
                  <a:txBody>
                    <a:bodyPr/>
                    <a:lstStyle/>
                    <a:p>
                      <a:r>
                        <a:rPr lang="en-US" altLang="zh-CN" dirty="0">
                          <a:latin typeface="Times New Roman" panose="02020603050405020304" pitchFamily="18" charset="0"/>
                          <a:cs typeface="Times New Roman" panose="02020603050405020304" pitchFamily="18" charset="0"/>
                        </a:rPr>
                        <a:t>16×1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6644069"/>
                  </a:ext>
                </a:extLst>
              </a:tr>
              <a:tr h="370840">
                <a:tc>
                  <a:txBody>
                    <a:bodyPr/>
                    <a:lstStyle/>
                    <a:p>
                      <a:r>
                        <a:rPr lang="en-US" altLang="zh-CN" dirty="0">
                          <a:latin typeface="Times New Roman" panose="02020603050405020304" pitchFamily="18" charset="0"/>
                          <a:cs typeface="Times New Roman" panose="02020603050405020304" pitchFamily="18" charset="0"/>
                        </a:rPr>
                        <a:t>16×4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1709096"/>
                  </a:ext>
                </a:extLst>
              </a:tr>
              <a:tr h="370840">
                <a:tc>
                  <a:txBody>
                    <a:bodyPr/>
                    <a:lstStyle/>
                    <a:p>
                      <a:r>
                        <a:rPr lang="en-US" altLang="zh-CN" dirty="0">
                          <a:latin typeface="Times New Roman" panose="02020603050405020304" pitchFamily="18" charset="0"/>
                          <a:cs typeface="Times New Roman" panose="02020603050405020304" pitchFamily="18" charset="0"/>
                        </a:rPr>
                        <a:t>128×8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17853457"/>
                  </a:ext>
                </a:extLst>
              </a:tr>
              <a:tr h="370840">
                <a:tc>
                  <a:txBody>
                    <a:bodyPr/>
                    <a:lstStyle/>
                    <a:p>
                      <a:r>
                        <a:rPr lang="en-US" altLang="zh-CN" dirty="0">
                          <a:latin typeface="Times New Roman" panose="02020603050405020304" pitchFamily="18" charset="0"/>
                          <a:cs typeface="Times New Roman" panose="02020603050405020304" pitchFamily="18" charset="0"/>
                        </a:rPr>
                        <a:t>512×4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6597778"/>
                  </a:ext>
                </a:extLst>
              </a:tr>
              <a:tr h="370840">
                <a:tc>
                  <a:txBody>
                    <a:bodyPr/>
                    <a:lstStyle/>
                    <a:p>
                      <a:r>
                        <a:rPr lang="en-US" altLang="zh-CN" dirty="0">
                          <a:latin typeface="Times New Roman" panose="02020603050405020304" pitchFamily="18" charset="0"/>
                          <a:cs typeface="Times New Roman" panose="02020603050405020304" pitchFamily="18" charset="0"/>
                        </a:rPr>
                        <a:t>1024×4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5554541"/>
                  </a:ext>
                </a:extLst>
              </a:tr>
            </a:tbl>
          </a:graphicData>
        </a:graphic>
      </p:graphicFrame>
    </p:spTree>
    <p:extLst>
      <p:ext uri="{BB962C8B-B14F-4D97-AF65-F5344CB8AC3E}">
        <p14:creationId xmlns:p14="http://schemas.microsoft.com/office/powerpoint/2010/main" val="4230222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1028"/>
          <p:cNvSpPr>
            <a:spLocks noGrp="1" noChangeArrowheads="1"/>
          </p:cNvSpPr>
          <p:nvPr>
            <p:ph type="title"/>
          </p:nvPr>
        </p:nvSpPr>
        <p:spPr/>
        <p:txBody>
          <a:bodyPr/>
          <a:lstStyle/>
          <a:p>
            <a:r>
              <a:rPr lang="en-US"/>
              <a:t>Enhanced DRAMs</a:t>
            </a:r>
          </a:p>
        </p:txBody>
      </p:sp>
      <p:sp>
        <p:nvSpPr>
          <p:cNvPr id="121861" name="Rectangle 1029"/>
          <p:cNvSpPr>
            <a:spLocks noGrp="1" noChangeArrowheads="1"/>
          </p:cNvSpPr>
          <p:nvPr>
            <p:ph type="body" idx="1"/>
          </p:nvPr>
        </p:nvSpPr>
        <p:spPr>
          <a:xfrm>
            <a:off x="396875" y="1362074"/>
            <a:ext cx="8594725" cy="5114925"/>
          </a:xfrm>
        </p:spPr>
        <p:txBody>
          <a:bodyPr>
            <a:normAutofit/>
          </a:bodyPr>
          <a:lstStyle/>
          <a:p>
            <a:r>
              <a:rPr lang="en-US" dirty="0"/>
              <a:t>Basic DRAM cell has not changed since its invention in 1966.</a:t>
            </a:r>
          </a:p>
          <a:p>
            <a:pPr lvl="1"/>
            <a:r>
              <a:rPr lang="en-US" dirty="0"/>
              <a:t>Commercialized by Intel in 1970. </a:t>
            </a:r>
          </a:p>
          <a:p>
            <a:r>
              <a:rPr lang="en-US" dirty="0"/>
              <a:t>DRAM cores with better interface logic and faster I/O :</a:t>
            </a:r>
          </a:p>
          <a:p>
            <a:pPr lvl="1"/>
            <a:r>
              <a:rPr lang="en-US" dirty="0"/>
              <a:t>Synchronous DRAM (</a:t>
            </a:r>
            <a:r>
              <a:rPr lang="en-US" dirty="0">
                <a:solidFill>
                  <a:srgbClr val="FF0000"/>
                </a:solidFill>
              </a:rPr>
              <a:t>SDRAM</a:t>
            </a:r>
            <a:r>
              <a:rPr lang="en-US" dirty="0"/>
              <a:t>)</a:t>
            </a:r>
          </a:p>
          <a:p>
            <a:pPr lvl="2"/>
            <a:r>
              <a:rPr lang="en-US" dirty="0"/>
              <a:t>Uses a conventional clock signal instead of asynchronous control</a:t>
            </a:r>
          </a:p>
          <a:p>
            <a:pPr lvl="2"/>
            <a:r>
              <a:rPr lang="en-US" dirty="0"/>
              <a:t>Allows reuse of the row addresses (e.g., RAS, CAS, CAS, CAS)</a:t>
            </a:r>
          </a:p>
          <a:p>
            <a:pPr lvl="1"/>
            <a:endParaRPr lang="en-US" dirty="0"/>
          </a:p>
          <a:p>
            <a:pPr lvl="1"/>
            <a:r>
              <a:rPr lang="en-US" dirty="0"/>
              <a:t>Double data-rate synchronous DRAM (</a:t>
            </a:r>
            <a:r>
              <a:rPr lang="en-US" dirty="0">
                <a:solidFill>
                  <a:srgbClr val="FF0000"/>
                </a:solidFill>
              </a:rPr>
              <a:t>DDR SDRAM</a:t>
            </a:r>
            <a:r>
              <a:rPr lang="en-US" dirty="0"/>
              <a:t>)</a:t>
            </a:r>
          </a:p>
          <a:p>
            <a:pPr lvl="2"/>
            <a:r>
              <a:rPr lang="en-US" dirty="0"/>
              <a:t>Double edge clocking sends two bits per cycle per pin</a:t>
            </a:r>
          </a:p>
          <a:p>
            <a:pPr lvl="2"/>
            <a:r>
              <a:rPr lang="en-US" dirty="0"/>
              <a:t>Different types distinguished by size of small </a:t>
            </a:r>
            <a:r>
              <a:rPr lang="en-US" dirty="0" err="1"/>
              <a:t>prefetch</a:t>
            </a:r>
            <a:r>
              <a:rPr lang="en-US" dirty="0"/>
              <a:t> buffer:</a:t>
            </a:r>
          </a:p>
          <a:p>
            <a:pPr lvl="3"/>
            <a:r>
              <a:rPr lang="en-US" dirty="0">
                <a:solidFill>
                  <a:srgbClr val="FF0000"/>
                </a:solidFill>
              </a:rPr>
              <a:t>DDR</a:t>
            </a:r>
            <a:r>
              <a:rPr lang="en-US" dirty="0"/>
              <a:t> (2 bits), </a:t>
            </a:r>
            <a:r>
              <a:rPr lang="en-US" dirty="0">
                <a:solidFill>
                  <a:srgbClr val="FF0000"/>
                </a:solidFill>
              </a:rPr>
              <a:t>DDR2</a:t>
            </a:r>
            <a:r>
              <a:rPr lang="en-US" dirty="0"/>
              <a:t> (4 bits), </a:t>
            </a:r>
            <a:r>
              <a:rPr lang="en-US" dirty="0">
                <a:solidFill>
                  <a:srgbClr val="FF0000"/>
                </a:solidFill>
              </a:rPr>
              <a:t>DDR3</a:t>
            </a:r>
            <a:r>
              <a:rPr lang="en-US" dirty="0"/>
              <a:t> (8 bits),</a:t>
            </a:r>
            <a:r>
              <a:rPr lang="en-US" dirty="0">
                <a:solidFill>
                  <a:srgbClr val="FF0000"/>
                </a:solidFill>
              </a:rPr>
              <a:t> DDR4</a:t>
            </a:r>
            <a:r>
              <a:rPr lang="en-US" dirty="0"/>
              <a:t> (16 bits)</a:t>
            </a:r>
          </a:p>
          <a:p>
            <a:pPr lvl="2"/>
            <a:r>
              <a:rPr lang="en-US" dirty="0"/>
              <a:t>By 2010, standard for most server and desktop systems</a:t>
            </a:r>
          </a:p>
          <a:p>
            <a:pPr lvl="2"/>
            <a:r>
              <a:rPr lang="en-US" dirty="0"/>
              <a:t>Intel Core i7 supports DDR3 and DDR4 SDRAM</a:t>
            </a:r>
          </a:p>
          <a:p>
            <a:pPr lvl="3"/>
            <a:endParaRPr lang="en-US" dirty="0"/>
          </a:p>
          <a:p>
            <a:pPr lvl="3"/>
            <a:endParaRPr lang="en-US" dirty="0"/>
          </a:p>
        </p:txBody>
      </p:sp>
    </p:spTree>
    <p:extLst>
      <p:ext uri="{BB962C8B-B14F-4D97-AF65-F5344CB8AC3E}">
        <p14:creationId xmlns:p14="http://schemas.microsoft.com/office/powerpoint/2010/main" val="1108742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23" descr="http://i.ehow.com/images/a04/ac/qb/format-hard-drive-xp-800X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66144">
            <a:off x="5944993" y="1201593"/>
            <a:ext cx="2124075"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latin typeface="Garamond" charset="0"/>
                <a:ea typeface="ＭＳ Ｐゴシック" charset="0"/>
                <a:cs typeface="ＭＳ Ｐゴシック" charset="0"/>
              </a:rPr>
              <a:t>The Main Memory System</a:t>
            </a:r>
          </a:p>
        </p:txBody>
      </p:sp>
      <p:sp>
        <p:nvSpPr>
          <p:cNvPr id="3" name="Content Placeholder 2"/>
          <p:cNvSpPr>
            <a:spLocks noGrp="1"/>
          </p:cNvSpPr>
          <p:nvPr>
            <p:ph idx="1"/>
          </p:nvPr>
        </p:nvSpPr>
        <p:spPr>
          <a:xfrm>
            <a:off x="228600" y="816678"/>
            <a:ext cx="8999924" cy="5194300"/>
          </a:xfrm>
        </p:spPr>
        <p:txBody>
          <a:bodyPr/>
          <a:lstStyle/>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marL="0" indent="0">
              <a:buNone/>
            </a:pPr>
            <a:endParaRPr lang="en-US" dirty="0">
              <a:latin typeface="Tahoma" charset="0"/>
              <a:ea typeface="ＭＳ Ｐゴシック" charset="0"/>
              <a:cs typeface="ＭＳ Ｐゴシック" charset="0"/>
            </a:endParaRPr>
          </a:p>
          <a:p>
            <a:pPr marL="0" indent="0">
              <a:buNone/>
            </a:pPr>
            <a:endParaRPr lang="en-US" sz="1200"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is a critical component of all computing systems</a:t>
            </a:r>
            <a:r>
              <a:rPr lang="en-US" dirty="0">
                <a:latin typeface="Tahoma" charset="0"/>
                <a:ea typeface="ＭＳ Ｐゴシック" charset="0"/>
                <a:cs typeface="ＭＳ Ｐゴシック" charset="0"/>
              </a:rPr>
              <a:t>: server, mobile, embedded, desktop, sensor</a:t>
            </a:r>
          </a:p>
          <a:p>
            <a:endParaRPr lang="en-US"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system must scale </a:t>
            </a:r>
            <a:r>
              <a:rPr lang="en-US" dirty="0">
                <a:latin typeface="Tahoma" charset="0"/>
                <a:ea typeface="ＭＳ Ｐゴシック" charset="0"/>
                <a:cs typeface="ＭＳ Ｐゴシック" charset="0"/>
              </a:rPr>
              <a:t>(in </a:t>
            </a:r>
            <a:r>
              <a:rPr lang="en-US" i="1" dirty="0">
                <a:latin typeface="Tahoma" charset="0"/>
                <a:ea typeface="ＭＳ Ｐゴシック" charset="0"/>
                <a:cs typeface="ＭＳ Ｐゴシック" charset="0"/>
              </a:rPr>
              <a:t>size</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technology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efficiency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cost</a:t>
            </a:r>
            <a:r>
              <a:rPr lang="en-US" dirty="0">
                <a:latin typeface="Tahoma" charset="0"/>
                <a:ea typeface="ＭＳ Ｐゴシック" charset="0"/>
                <a:cs typeface="ＭＳ Ｐゴシック" charset="0"/>
              </a:rPr>
              <a:t>, and </a:t>
            </a:r>
            <a:r>
              <a:rPr lang="en-US" i="1" dirty="0">
                <a:latin typeface="Tahoma" charset="0"/>
                <a:ea typeface="ＭＳ Ｐゴシック" charset="0"/>
                <a:cs typeface="ＭＳ Ｐゴシック" charset="0"/>
              </a:rPr>
              <a:t>management algorithms</a:t>
            </a:r>
            <a:r>
              <a:rPr lang="en-US" dirty="0">
                <a:latin typeface="Tahoma" charset="0"/>
                <a:ea typeface="ＭＳ Ｐゴシック" charset="0"/>
                <a:cs typeface="ＭＳ Ｐゴシック" charset="0"/>
              </a:rPr>
              <a:t>) to maintain performance growth and technology scaling benefits</a:t>
            </a:r>
          </a:p>
        </p:txBody>
      </p:sp>
      <p:sp>
        <p:nvSpPr>
          <p:cNvPr id="19460" name="Slide Number Placeholder 3"/>
          <p:cNvSpPr>
            <a:spLocks noGrp="1"/>
          </p:cNvSpPr>
          <p:nvPr>
            <p:ph type="sldNum" sz="quarter" idx="11"/>
          </p:nvPr>
        </p:nvSpPr>
        <p:spPr bwMode="auto">
          <a:xfrm>
            <a:off x="6777038" y="6318250"/>
            <a:ext cx="2133600" cy="457200"/>
          </a:xfrm>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600" kern="1200">
                <a:solidFill>
                  <a:srgbClr val="000000"/>
                </a:solidFill>
                <a:latin typeface="Garamond"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DE33320-76E4-0249-8CA9-3902D97168FA}" type="slidenum">
              <a:rPr lang="en-US" altLang="en-US" smtClean="0"/>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8" name="AutoShape 25"/>
          <p:cNvSpPr>
            <a:spLocks noChangeArrowheads="1"/>
          </p:cNvSpPr>
          <p:nvPr/>
        </p:nvSpPr>
        <p:spPr bwMode="auto">
          <a:xfrm>
            <a:off x="3190875" y="1166668"/>
            <a:ext cx="2557463" cy="2447925"/>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21" name="Text Box 13" descr="90%"/>
          <p:cNvSpPr txBox="1">
            <a:spLocks noChangeArrowheads="1"/>
          </p:cNvSpPr>
          <p:nvPr/>
        </p:nvSpPr>
        <p:spPr bwMode="auto">
          <a:xfrm>
            <a:off x="1245861" y="2928793"/>
            <a:ext cx="1309915" cy="618631"/>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Processors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and caches</a:t>
            </a:r>
          </a:p>
        </p:txBody>
      </p:sp>
      <p:sp>
        <p:nvSpPr>
          <p:cNvPr id="26" name="Text Box 20" descr="90%"/>
          <p:cNvSpPr txBox="1">
            <a:spLocks noChangeArrowheads="1"/>
          </p:cNvSpPr>
          <p:nvPr/>
        </p:nvSpPr>
        <p:spPr bwMode="auto">
          <a:xfrm>
            <a:off x="3616246" y="2996808"/>
            <a:ext cx="1527335" cy="341632"/>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Main Memory</a:t>
            </a:r>
          </a:p>
        </p:txBody>
      </p:sp>
      <p:sp>
        <p:nvSpPr>
          <p:cNvPr id="27" name="Line 15"/>
          <p:cNvSpPr>
            <a:spLocks noChangeShapeType="1"/>
          </p:cNvSpPr>
          <p:nvPr/>
        </p:nvSpPr>
        <p:spPr bwMode="auto">
          <a:xfrm flipV="1">
            <a:off x="2506663"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19472" name="Text Box 24" descr="90%"/>
          <p:cNvSpPr txBox="1">
            <a:spLocks noChangeArrowheads="1"/>
          </p:cNvSpPr>
          <p:nvPr/>
        </p:nvSpPr>
        <p:spPr bwMode="auto">
          <a:xfrm>
            <a:off x="6049936" y="3020548"/>
            <a:ext cx="2194472"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Storage (SSD/HDD)</a:t>
            </a:r>
          </a:p>
        </p:txBody>
      </p:sp>
      <p:pic>
        <p:nvPicPr>
          <p:cNvPr id="19" name="Content Placeholder 6" descr="barcelona-die-photo-colo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624" y="1633988"/>
            <a:ext cx="1312168" cy="1279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Line 15"/>
          <p:cNvSpPr>
            <a:spLocks noChangeShapeType="1"/>
          </p:cNvSpPr>
          <p:nvPr/>
        </p:nvSpPr>
        <p:spPr bwMode="auto">
          <a:xfrm flipV="1">
            <a:off x="5724128"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pic>
        <p:nvPicPr>
          <p:cNvPr id="23" name="Picture 22" descr="dim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3324124" y="1633988"/>
            <a:ext cx="2304256" cy="549297"/>
          </a:xfrm>
          <a:prstGeom prst="rect">
            <a:avLst/>
          </a:prstGeom>
        </p:spPr>
      </p:pic>
      <p:pic>
        <p:nvPicPr>
          <p:cNvPr id="24" name="Picture 23" descr="dim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3299596" y="2308826"/>
            <a:ext cx="2304256" cy="549297"/>
          </a:xfrm>
          <a:prstGeom prst="rect">
            <a:avLst/>
          </a:prstGeom>
        </p:spPr>
      </p:pic>
    </p:spTree>
    <p:extLst>
      <p:ext uri="{BB962C8B-B14F-4D97-AF65-F5344CB8AC3E}">
        <p14:creationId xmlns:p14="http://schemas.microsoft.com/office/powerpoint/2010/main" val="3548172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23" descr="http://i.ehow.com/images/a04/ac/qb/format-hard-drive-xp-800X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66144">
            <a:off x="5944993" y="1201593"/>
            <a:ext cx="2124075"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latin typeface="Garamond" charset="0"/>
                <a:ea typeface="ＭＳ Ｐゴシック" charset="0"/>
                <a:cs typeface="ＭＳ Ｐゴシック" charset="0"/>
              </a:rPr>
              <a:t>The Main Memory System</a:t>
            </a:r>
          </a:p>
        </p:txBody>
      </p:sp>
      <p:sp>
        <p:nvSpPr>
          <p:cNvPr id="3" name="Content Placeholder 2"/>
          <p:cNvSpPr>
            <a:spLocks noGrp="1"/>
          </p:cNvSpPr>
          <p:nvPr>
            <p:ph idx="1"/>
          </p:nvPr>
        </p:nvSpPr>
        <p:spPr>
          <a:xfrm>
            <a:off x="228600" y="830862"/>
            <a:ext cx="8610600" cy="5194300"/>
          </a:xfrm>
        </p:spPr>
        <p:txBody>
          <a:bodyPr/>
          <a:lstStyle/>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marL="0" indent="0">
              <a:buNone/>
            </a:pPr>
            <a:endParaRPr lang="en-US" dirty="0">
              <a:latin typeface="Tahoma" charset="0"/>
              <a:ea typeface="ＭＳ Ｐゴシック" charset="0"/>
              <a:cs typeface="ＭＳ Ｐゴシック" charset="0"/>
            </a:endParaRPr>
          </a:p>
          <a:p>
            <a:pPr marL="0" indent="0">
              <a:buNone/>
            </a:pPr>
            <a:endParaRPr lang="en-US" sz="1200"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is a critical component of all computing systems</a:t>
            </a:r>
            <a:r>
              <a:rPr lang="en-US" dirty="0">
                <a:latin typeface="Tahoma" charset="0"/>
                <a:ea typeface="ＭＳ Ｐゴシック" charset="0"/>
                <a:cs typeface="ＭＳ Ｐゴシック" charset="0"/>
              </a:rPr>
              <a:t>: server, mobile, embedded, desktop, sensor</a:t>
            </a:r>
          </a:p>
          <a:p>
            <a:endParaRPr lang="en-US"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system must scale </a:t>
            </a:r>
            <a:r>
              <a:rPr lang="en-US" dirty="0">
                <a:latin typeface="Tahoma" charset="0"/>
                <a:ea typeface="ＭＳ Ｐゴシック" charset="0"/>
                <a:cs typeface="ＭＳ Ｐゴシック" charset="0"/>
              </a:rPr>
              <a:t>(in </a:t>
            </a:r>
            <a:r>
              <a:rPr lang="en-US" i="1" dirty="0">
                <a:latin typeface="Tahoma" charset="0"/>
                <a:ea typeface="ＭＳ Ｐゴシック" charset="0"/>
                <a:cs typeface="ＭＳ Ｐゴシック" charset="0"/>
              </a:rPr>
              <a:t>size</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technology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efficiency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cost</a:t>
            </a:r>
            <a:r>
              <a:rPr lang="en-US" dirty="0">
                <a:latin typeface="Tahoma" charset="0"/>
                <a:ea typeface="ＭＳ Ｐゴシック" charset="0"/>
                <a:cs typeface="ＭＳ Ｐゴシック" charset="0"/>
              </a:rPr>
              <a:t>, and </a:t>
            </a:r>
            <a:r>
              <a:rPr lang="en-US" i="1" dirty="0">
                <a:latin typeface="Tahoma" charset="0"/>
                <a:ea typeface="ＭＳ Ｐゴシック" charset="0"/>
                <a:cs typeface="ＭＳ Ｐゴシック" charset="0"/>
              </a:rPr>
              <a:t>management algorithms</a:t>
            </a:r>
            <a:r>
              <a:rPr lang="en-US" dirty="0">
                <a:latin typeface="Tahoma" charset="0"/>
                <a:ea typeface="ＭＳ Ｐゴシック" charset="0"/>
                <a:cs typeface="ＭＳ Ｐゴシック" charset="0"/>
              </a:rPr>
              <a:t>) to maintain performance growth and technology scaling benefits</a:t>
            </a:r>
          </a:p>
        </p:txBody>
      </p:sp>
      <p:sp>
        <p:nvSpPr>
          <p:cNvPr id="19460" name="Slide Number Placeholder 3"/>
          <p:cNvSpPr>
            <a:spLocks noGrp="1"/>
          </p:cNvSpPr>
          <p:nvPr>
            <p:ph type="sldNum" sz="quarter" idx="11"/>
          </p:nvPr>
        </p:nvSpPr>
        <p:spPr bwMode="auto">
          <a:xfrm>
            <a:off x="6777038" y="6318250"/>
            <a:ext cx="2133600" cy="457200"/>
          </a:xfrm>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600" kern="1200">
                <a:solidFill>
                  <a:srgbClr val="000000"/>
                </a:solidFill>
                <a:latin typeface="Garamond"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DE33320-76E4-0249-8CA9-3902D97168FA}" type="slidenum">
              <a:rPr lang="en-US" altLang="en-US" smtClean="0"/>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8" name="AutoShape 25"/>
          <p:cNvSpPr>
            <a:spLocks noChangeArrowheads="1"/>
          </p:cNvSpPr>
          <p:nvPr/>
        </p:nvSpPr>
        <p:spPr bwMode="auto">
          <a:xfrm>
            <a:off x="3190875" y="1166668"/>
            <a:ext cx="2557463" cy="2447925"/>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26" name="Text Box 20" descr="90%"/>
          <p:cNvSpPr txBox="1">
            <a:spLocks noChangeArrowheads="1"/>
          </p:cNvSpPr>
          <p:nvPr/>
        </p:nvSpPr>
        <p:spPr bwMode="auto">
          <a:xfrm>
            <a:off x="3616246" y="2996808"/>
            <a:ext cx="1527335" cy="341632"/>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Main Memory</a:t>
            </a:r>
          </a:p>
        </p:txBody>
      </p:sp>
      <p:sp>
        <p:nvSpPr>
          <p:cNvPr id="27" name="Line 15"/>
          <p:cNvSpPr>
            <a:spLocks noChangeShapeType="1"/>
          </p:cNvSpPr>
          <p:nvPr/>
        </p:nvSpPr>
        <p:spPr bwMode="auto">
          <a:xfrm flipV="1">
            <a:off x="2506663"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19472" name="Text Box 24" descr="90%"/>
          <p:cNvSpPr txBox="1">
            <a:spLocks noChangeArrowheads="1"/>
          </p:cNvSpPr>
          <p:nvPr/>
        </p:nvSpPr>
        <p:spPr bwMode="auto">
          <a:xfrm>
            <a:off x="6049936" y="3020548"/>
            <a:ext cx="2194472"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Storage (SSD/HDD)</a:t>
            </a:r>
          </a:p>
        </p:txBody>
      </p:sp>
      <p:sp>
        <p:nvSpPr>
          <p:cNvPr id="20" name="Line 15"/>
          <p:cNvSpPr>
            <a:spLocks noChangeShapeType="1"/>
          </p:cNvSpPr>
          <p:nvPr/>
        </p:nvSpPr>
        <p:spPr bwMode="auto">
          <a:xfrm flipV="1">
            <a:off x="5724128"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pic>
        <p:nvPicPr>
          <p:cNvPr id="23" name="Picture 22"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324124" y="1633988"/>
            <a:ext cx="2304256" cy="549297"/>
          </a:xfrm>
          <a:prstGeom prst="rect">
            <a:avLst/>
          </a:prstGeom>
        </p:spPr>
      </p:pic>
      <p:pic>
        <p:nvPicPr>
          <p:cNvPr id="24" name="Picture 23"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299596" y="2308826"/>
            <a:ext cx="2304256" cy="549297"/>
          </a:xfrm>
          <a:prstGeom prst="rect">
            <a:avLst/>
          </a:prstGeom>
        </p:spPr>
      </p:pic>
      <p:sp>
        <p:nvSpPr>
          <p:cNvPr id="22" name="Text Box 13" descr="90%"/>
          <p:cNvSpPr txBox="1">
            <a:spLocks noChangeArrowheads="1"/>
          </p:cNvSpPr>
          <p:nvPr/>
        </p:nvSpPr>
        <p:spPr bwMode="auto">
          <a:xfrm>
            <a:off x="1306826" y="3081193"/>
            <a:ext cx="744894" cy="341632"/>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GPUs</a:t>
            </a:r>
          </a:p>
        </p:txBody>
      </p:sp>
      <p:pic>
        <p:nvPicPr>
          <p:cNvPr id="4" name="Picture 3"/>
          <p:cNvPicPr>
            <a:picLocks noChangeAspect="1"/>
          </p:cNvPicPr>
          <p:nvPr/>
        </p:nvPicPr>
        <p:blipFill>
          <a:blip r:embed="rId5"/>
          <a:stretch>
            <a:fillRect/>
          </a:stretch>
        </p:blipFill>
        <p:spPr>
          <a:xfrm>
            <a:off x="827584" y="1412776"/>
            <a:ext cx="1673534" cy="1655404"/>
          </a:xfrm>
          <a:prstGeom prst="rect">
            <a:avLst/>
          </a:prstGeom>
        </p:spPr>
      </p:pic>
    </p:spTree>
    <p:extLst>
      <p:ext uri="{BB962C8B-B14F-4D97-AF65-F5344CB8AC3E}">
        <p14:creationId xmlns:p14="http://schemas.microsoft.com/office/powerpoint/2010/main" val="1264066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23" descr="http://i.ehow.com/images/a04/ac/qb/format-hard-drive-xp-800X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66144">
            <a:off x="5944993" y="1201593"/>
            <a:ext cx="2124075"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latin typeface="Garamond" charset="0"/>
                <a:ea typeface="ＭＳ Ｐゴシック" charset="0"/>
                <a:cs typeface="ＭＳ Ｐゴシック" charset="0"/>
              </a:rPr>
              <a:t>The Main Memory System</a:t>
            </a:r>
          </a:p>
        </p:txBody>
      </p:sp>
      <p:sp>
        <p:nvSpPr>
          <p:cNvPr id="3" name="Content Placeholder 2"/>
          <p:cNvSpPr>
            <a:spLocks noGrp="1"/>
          </p:cNvSpPr>
          <p:nvPr>
            <p:ph idx="1"/>
          </p:nvPr>
        </p:nvSpPr>
        <p:spPr>
          <a:xfrm>
            <a:off x="228600" y="816678"/>
            <a:ext cx="8610600" cy="5194300"/>
          </a:xfrm>
        </p:spPr>
        <p:txBody>
          <a:bodyPr/>
          <a:lstStyle/>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marL="0" indent="0">
              <a:buNone/>
            </a:pPr>
            <a:endParaRPr lang="en-US" dirty="0">
              <a:latin typeface="Tahoma" charset="0"/>
              <a:ea typeface="ＭＳ Ｐゴシック" charset="0"/>
              <a:cs typeface="ＭＳ Ｐゴシック" charset="0"/>
            </a:endParaRPr>
          </a:p>
          <a:p>
            <a:pPr marL="0" indent="0">
              <a:buNone/>
            </a:pPr>
            <a:endParaRPr lang="en-US" sz="1200"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is a critical component of all computing systems</a:t>
            </a:r>
            <a:r>
              <a:rPr lang="en-US" dirty="0">
                <a:latin typeface="Tahoma" charset="0"/>
                <a:ea typeface="ＭＳ Ｐゴシック" charset="0"/>
                <a:cs typeface="ＭＳ Ｐゴシック" charset="0"/>
              </a:rPr>
              <a:t>: server, mobile, embedded, desktop, sensor</a:t>
            </a:r>
          </a:p>
          <a:p>
            <a:endParaRPr lang="en-US"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system must scale </a:t>
            </a:r>
            <a:r>
              <a:rPr lang="en-US" dirty="0">
                <a:latin typeface="Tahoma" charset="0"/>
                <a:ea typeface="ＭＳ Ｐゴシック" charset="0"/>
                <a:cs typeface="ＭＳ Ｐゴシック" charset="0"/>
              </a:rPr>
              <a:t>(in </a:t>
            </a:r>
            <a:r>
              <a:rPr lang="en-US" i="1" dirty="0">
                <a:latin typeface="Tahoma" charset="0"/>
                <a:ea typeface="ＭＳ Ｐゴシック" charset="0"/>
                <a:cs typeface="ＭＳ Ｐゴシック" charset="0"/>
              </a:rPr>
              <a:t>size</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technology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efficiency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cost</a:t>
            </a:r>
            <a:r>
              <a:rPr lang="en-US" dirty="0">
                <a:latin typeface="Tahoma" charset="0"/>
                <a:ea typeface="ＭＳ Ｐゴシック" charset="0"/>
                <a:cs typeface="ＭＳ Ｐゴシック" charset="0"/>
              </a:rPr>
              <a:t>, and </a:t>
            </a:r>
            <a:r>
              <a:rPr lang="en-US" i="1" dirty="0">
                <a:latin typeface="Tahoma" charset="0"/>
                <a:ea typeface="ＭＳ Ｐゴシック" charset="0"/>
                <a:cs typeface="ＭＳ Ｐゴシック" charset="0"/>
              </a:rPr>
              <a:t>management algorithms</a:t>
            </a:r>
            <a:r>
              <a:rPr lang="en-US" dirty="0">
                <a:latin typeface="Tahoma" charset="0"/>
                <a:ea typeface="ＭＳ Ｐゴシック" charset="0"/>
                <a:cs typeface="ＭＳ Ｐゴシック" charset="0"/>
              </a:rPr>
              <a:t>) to maintain performance growth and technology scaling benefits</a:t>
            </a:r>
          </a:p>
        </p:txBody>
      </p:sp>
      <p:sp>
        <p:nvSpPr>
          <p:cNvPr id="19460" name="Slide Number Placeholder 3"/>
          <p:cNvSpPr>
            <a:spLocks noGrp="1"/>
          </p:cNvSpPr>
          <p:nvPr>
            <p:ph type="sldNum" sz="quarter" idx="11"/>
          </p:nvPr>
        </p:nvSpPr>
        <p:spPr bwMode="auto">
          <a:xfrm>
            <a:off x="6777038" y="6318250"/>
            <a:ext cx="2133600" cy="457200"/>
          </a:xfrm>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600" kern="1200">
                <a:solidFill>
                  <a:srgbClr val="000000"/>
                </a:solidFill>
                <a:latin typeface="Garamond"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DE33320-76E4-0249-8CA9-3902D97168FA}" type="slidenum">
              <a:rPr lang="en-US" altLang="en-US" smtClean="0"/>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8" name="AutoShape 25"/>
          <p:cNvSpPr>
            <a:spLocks noChangeArrowheads="1"/>
          </p:cNvSpPr>
          <p:nvPr/>
        </p:nvSpPr>
        <p:spPr bwMode="auto">
          <a:xfrm>
            <a:off x="3190875" y="1166668"/>
            <a:ext cx="2557463" cy="2447925"/>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26" name="Text Box 20" descr="90%"/>
          <p:cNvSpPr txBox="1">
            <a:spLocks noChangeArrowheads="1"/>
          </p:cNvSpPr>
          <p:nvPr/>
        </p:nvSpPr>
        <p:spPr bwMode="auto">
          <a:xfrm>
            <a:off x="3616246" y="2996808"/>
            <a:ext cx="1527335" cy="341632"/>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Main Memory</a:t>
            </a:r>
          </a:p>
        </p:txBody>
      </p:sp>
      <p:sp>
        <p:nvSpPr>
          <p:cNvPr id="27" name="Line 15"/>
          <p:cNvSpPr>
            <a:spLocks noChangeShapeType="1"/>
          </p:cNvSpPr>
          <p:nvPr/>
        </p:nvSpPr>
        <p:spPr bwMode="auto">
          <a:xfrm flipV="1">
            <a:off x="2506663"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19472" name="Text Box 24" descr="90%"/>
          <p:cNvSpPr txBox="1">
            <a:spLocks noChangeArrowheads="1"/>
          </p:cNvSpPr>
          <p:nvPr/>
        </p:nvSpPr>
        <p:spPr bwMode="auto">
          <a:xfrm>
            <a:off x="6049936" y="3020548"/>
            <a:ext cx="2194472"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Storage (SSD/HDD)</a:t>
            </a:r>
          </a:p>
        </p:txBody>
      </p:sp>
      <p:sp>
        <p:nvSpPr>
          <p:cNvPr id="20" name="Line 15"/>
          <p:cNvSpPr>
            <a:spLocks noChangeShapeType="1"/>
          </p:cNvSpPr>
          <p:nvPr/>
        </p:nvSpPr>
        <p:spPr bwMode="auto">
          <a:xfrm flipV="1">
            <a:off x="5724128"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pic>
        <p:nvPicPr>
          <p:cNvPr id="23" name="Picture 22"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324124" y="1633988"/>
            <a:ext cx="2304256" cy="549297"/>
          </a:xfrm>
          <a:prstGeom prst="rect">
            <a:avLst/>
          </a:prstGeom>
        </p:spPr>
      </p:pic>
      <p:pic>
        <p:nvPicPr>
          <p:cNvPr id="24" name="Picture 23"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299596" y="2308826"/>
            <a:ext cx="2304256" cy="549297"/>
          </a:xfrm>
          <a:prstGeom prst="rect">
            <a:avLst/>
          </a:prstGeom>
        </p:spPr>
      </p:pic>
      <p:pic>
        <p:nvPicPr>
          <p:cNvPr id="2" name="Picture 1"/>
          <p:cNvPicPr>
            <a:picLocks noChangeAspect="1"/>
          </p:cNvPicPr>
          <p:nvPr/>
        </p:nvPicPr>
        <p:blipFill>
          <a:blip r:embed="rId5"/>
          <a:stretch>
            <a:fillRect/>
          </a:stretch>
        </p:blipFill>
        <p:spPr>
          <a:xfrm>
            <a:off x="887019" y="1663083"/>
            <a:ext cx="1656184" cy="1284462"/>
          </a:xfrm>
          <a:prstGeom prst="rect">
            <a:avLst/>
          </a:prstGeom>
        </p:spPr>
      </p:pic>
      <p:sp>
        <p:nvSpPr>
          <p:cNvPr id="22" name="Text Box 13" descr="90%"/>
          <p:cNvSpPr txBox="1">
            <a:spLocks noChangeArrowheads="1"/>
          </p:cNvSpPr>
          <p:nvPr/>
        </p:nvSpPr>
        <p:spPr bwMode="auto">
          <a:xfrm>
            <a:off x="1331640" y="3081193"/>
            <a:ext cx="873160" cy="341632"/>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FPGAs</a:t>
            </a:r>
          </a:p>
        </p:txBody>
      </p:sp>
    </p:spTree>
    <p:extLst>
      <p:ext uri="{BB962C8B-B14F-4D97-AF65-F5344CB8AC3E}">
        <p14:creationId xmlns:p14="http://schemas.microsoft.com/office/powerpoint/2010/main" val="1249901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Systems Trends</a:t>
            </a:r>
          </a:p>
        </p:txBody>
      </p:sp>
      <p:sp>
        <p:nvSpPr>
          <p:cNvPr id="3" name="Content Placeholder 2"/>
          <p:cNvSpPr>
            <a:spLocks noGrp="1"/>
          </p:cNvSpPr>
          <p:nvPr>
            <p:ph idx="1"/>
          </p:nvPr>
        </p:nvSpPr>
        <p:spPr>
          <a:xfrm>
            <a:off x="396875" y="1362075"/>
            <a:ext cx="8378291" cy="4972050"/>
          </a:xfrm>
        </p:spPr>
        <p:txBody>
          <a:bodyPr/>
          <a:lstStyle/>
          <a:p>
            <a:pPr marL="0" indent="0">
              <a:buNone/>
            </a:pPr>
            <a:r>
              <a:rPr lang="en-US" sz="3200" dirty="0">
                <a:solidFill>
                  <a:srgbClr val="0000FF"/>
                </a:solidFill>
              </a:rPr>
              <a:t>1. Data access is a major bottleneck</a:t>
            </a:r>
          </a:p>
          <a:p>
            <a:pPr lvl="1"/>
            <a:r>
              <a:rPr lang="en-US" dirty="0"/>
              <a:t>Applications are increasingly data hungry</a:t>
            </a:r>
          </a:p>
          <a:p>
            <a:pPr lvl="1"/>
            <a:endParaRPr lang="en-US" dirty="0"/>
          </a:p>
          <a:p>
            <a:pPr lvl="1"/>
            <a:endParaRPr lang="en-US" dirty="0"/>
          </a:p>
          <a:p>
            <a:pPr marL="0" indent="0">
              <a:buNone/>
            </a:pPr>
            <a:r>
              <a:rPr lang="en-US" sz="3200" dirty="0">
                <a:solidFill>
                  <a:srgbClr val="0000FF"/>
                </a:solidFill>
              </a:rPr>
              <a:t>2. Energy consumption is a key limiter</a:t>
            </a:r>
          </a:p>
          <a:p>
            <a:endParaRPr lang="en-US" dirty="0"/>
          </a:p>
          <a:p>
            <a:endParaRPr lang="en-US" dirty="0"/>
          </a:p>
          <a:p>
            <a:pPr marL="0" indent="0">
              <a:buNone/>
            </a:pPr>
            <a:r>
              <a:rPr lang="en-US" sz="3200" dirty="0">
                <a:solidFill>
                  <a:srgbClr val="0000FF"/>
                </a:solidFill>
              </a:rPr>
              <a:t>3. Data movement energy dominates compute</a:t>
            </a:r>
          </a:p>
          <a:p>
            <a:pPr lvl="1"/>
            <a:r>
              <a:rPr lang="en-US" dirty="0"/>
              <a:t>Especially true for off-chip to on-chip movement</a:t>
            </a:r>
          </a:p>
          <a:p>
            <a:pPr marL="344487" lvl="1" indent="0">
              <a:buNone/>
            </a:pPr>
            <a:endParaRPr lang="en-US" dirty="0"/>
          </a:p>
        </p:txBody>
      </p:sp>
      <p:sp>
        <p:nvSpPr>
          <p:cNvPr id="4" name="Slide Number Placeholder 3"/>
          <p:cNvSpPr>
            <a:spLocks noGrp="1"/>
          </p:cNvSpPr>
          <p:nvPr>
            <p:ph type="sldNum" sz="quarter" idx="11"/>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600" kern="1200">
                <a:solidFill>
                  <a:srgbClr val="000000"/>
                </a:solidFill>
                <a:latin typeface="Garamond"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DE33320-76E4-0249-8CA9-3902D97168FA}" type="slidenum">
              <a:rPr lang="en-US" altLang="en-US" smtClean="0"/>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75494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pPr>
              <a:lnSpc>
                <a:spcPct val="80000"/>
              </a:lnSpc>
            </a:pPr>
            <a:r>
              <a:rPr lang="en-US" altLang="zh-CN" dirty="0">
                <a:solidFill>
                  <a:schemeClr val="bg2">
                    <a:lumMod val="60000"/>
                    <a:lumOff val="40000"/>
                  </a:schemeClr>
                </a:solidFill>
              </a:rPr>
              <a:t>The memory abstraction</a:t>
            </a:r>
            <a:endParaRPr lang="en-US" dirty="0">
              <a:solidFill>
                <a:schemeClr val="bg2">
                  <a:lumMod val="60000"/>
                  <a:lumOff val="40000"/>
                </a:schemeClr>
              </a:solidFill>
            </a:endParaRPr>
          </a:p>
          <a:p>
            <a:pPr>
              <a:lnSpc>
                <a:spcPct val="80000"/>
              </a:lnSpc>
            </a:pPr>
            <a:r>
              <a:rPr lang="en-US" altLang="zh-CN" dirty="0"/>
              <a:t>RAM : main memory building block</a:t>
            </a:r>
            <a:endParaRPr lang="en-US" dirty="0"/>
          </a:p>
          <a:p>
            <a:pPr>
              <a:lnSpc>
                <a:spcPct val="80000"/>
              </a:lnSpc>
            </a:pPr>
            <a:r>
              <a:rPr lang="en-US" dirty="0">
                <a:solidFill>
                  <a:schemeClr val="bg2">
                    <a:lumMod val="60000"/>
                    <a:lumOff val="40000"/>
                  </a:schemeClr>
                </a:solidFill>
              </a:rPr>
              <a:t>Storage technologies and trends</a:t>
            </a:r>
          </a:p>
          <a:p>
            <a:pPr>
              <a:lnSpc>
                <a:spcPct val="80000"/>
              </a:lnSpc>
            </a:pPr>
            <a:r>
              <a:rPr lang="en-US" dirty="0">
                <a:solidFill>
                  <a:schemeClr val="bg2">
                    <a:lumMod val="60000"/>
                    <a:lumOff val="40000"/>
                  </a:schemeClr>
                </a:solidFill>
              </a:rPr>
              <a:t>Locality of reference</a:t>
            </a:r>
          </a:p>
          <a:p>
            <a:pPr>
              <a:lnSpc>
                <a:spcPct val="80000"/>
              </a:lnSpc>
            </a:pPr>
            <a:r>
              <a:rPr lang="en-US" dirty="0">
                <a:solidFill>
                  <a:schemeClr val="bg2">
                    <a:lumMod val="60000"/>
                    <a:lumOff val="40000"/>
                  </a:schemeClr>
                </a:solidFill>
              </a:rPr>
              <a:t>Caching in the memory hierarchy</a:t>
            </a:r>
          </a:p>
        </p:txBody>
      </p:sp>
      <p:sp>
        <p:nvSpPr>
          <p:cNvPr id="4" name="TextBox 3"/>
          <p:cNvSpPr txBox="1"/>
          <p:nvPr/>
        </p:nvSpPr>
        <p:spPr>
          <a:xfrm>
            <a:off x="2851727" y="5657273"/>
            <a:ext cx="184666" cy="369332"/>
          </a:xfrm>
          <a:prstGeom prst="rect">
            <a:avLst/>
          </a:prstGeom>
          <a:noFill/>
        </p:spPr>
        <p:txBody>
          <a:bodyPr wrap="none" rtlCol="0">
            <a:spAutoFit/>
          </a:bodyPr>
          <a:lstStyle/>
          <a:p>
            <a:endParaRPr lang="en-US" sz="1800" dirty="0">
              <a:latin typeface="Calibri" pitchFamily="34" charset="0"/>
            </a:endParaRPr>
          </a:p>
        </p:txBody>
      </p:sp>
    </p:spTree>
    <p:extLst>
      <p:ext uri="{BB962C8B-B14F-4D97-AF65-F5344CB8AC3E}">
        <p14:creationId xmlns:p14="http://schemas.microsoft.com/office/powerpoint/2010/main" val="713849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nvGraphicFramePr>
        <p:xfrm>
          <a:off x="74706" y="1204631"/>
          <a:ext cx="8994588" cy="464752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74706" y="293507"/>
            <a:ext cx="8932125" cy="762000"/>
          </a:xfrm>
        </p:spPr>
        <p:txBody>
          <a:bodyPr>
            <a:normAutofit/>
          </a:bodyPr>
          <a:lstStyle/>
          <a:p>
            <a:r>
              <a:rPr lang="en-US" dirty="0"/>
              <a:t>Example: Capacity, Bandwidth &amp; Latency</a:t>
            </a:r>
          </a:p>
        </p:txBody>
      </p:sp>
      <p:sp>
        <p:nvSpPr>
          <p:cNvPr id="9" name="TextBox 8"/>
          <p:cNvSpPr txBox="1"/>
          <p:nvPr/>
        </p:nvSpPr>
        <p:spPr>
          <a:xfrm>
            <a:off x="7744727" y="1230673"/>
            <a:ext cx="1005403" cy="584775"/>
          </a:xfrm>
          <a:prstGeom prst="rect">
            <a:avLst/>
          </a:prstGeom>
          <a:noFill/>
        </p:spPr>
        <p:txBody>
          <a:bodyPr wrap="none" rtlCol="0">
            <a:spAutoFit/>
          </a:bodyPr>
          <a:lstStyle/>
          <a:p>
            <a:r>
              <a:rPr lang="en-US" sz="3200" dirty="0">
                <a:solidFill>
                  <a:srgbClr val="4D3B62"/>
                </a:solidFill>
              </a:rPr>
              <a:t>128x</a:t>
            </a:r>
          </a:p>
        </p:txBody>
      </p:sp>
      <p:sp>
        <p:nvSpPr>
          <p:cNvPr id="10" name="TextBox 9"/>
          <p:cNvSpPr txBox="1"/>
          <p:nvPr/>
        </p:nvSpPr>
        <p:spPr>
          <a:xfrm>
            <a:off x="7949911" y="2556978"/>
            <a:ext cx="800219" cy="584775"/>
          </a:xfrm>
          <a:prstGeom prst="rect">
            <a:avLst/>
          </a:prstGeom>
          <a:noFill/>
        </p:spPr>
        <p:txBody>
          <a:bodyPr wrap="none" rtlCol="0">
            <a:spAutoFit/>
          </a:bodyPr>
          <a:lstStyle/>
          <a:p>
            <a:r>
              <a:rPr lang="en-US" sz="3200" dirty="0">
                <a:solidFill>
                  <a:srgbClr val="35742A"/>
                </a:solidFill>
              </a:rPr>
              <a:t>20x</a:t>
            </a:r>
          </a:p>
        </p:txBody>
      </p:sp>
      <p:sp>
        <p:nvSpPr>
          <p:cNvPr id="11" name="TextBox 10"/>
          <p:cNvSpPr txBox="1"/>
          <p:nvPr/>
        </p:nvSpPr>
        <p:spPr>
          <a:xfrm>
            <a:off x="7860143" y="4202002"/>
            <a:ext cx="889987" cy="584775"/>
          </a:xfrm>
          <a:prstGeom prst="rect">
            <a:avLst/>
          </a:prstGeom>
          <a:noFill/>
        </p:spPr>
        <p:txBody>
          <a:bodyPr wrap="none" rtlCol="0">
            <a:spAutoFit/>
          </a:bodyPr>
          <a:lstStyle/>
          <a:p>
            <a:r>
              <a:rPr lang="en-US" sz="3200">
                <a:solidFill>
                  <a:srgbClr val="FF4136"/>
                </a:solidFill>
              </a:rPr>
              <a:t>1.3x</a:t>
            </a:r>
            <a:endParaRPr lang="en-US" sz="3200" dirty="0">
              <a:solidFill>
                <a:srgbClr val="FF4136"/>
              </a:solidFill>
            </a:endParaRPr>
          </a:p>
        </p:txBody>
      </p:sp>
      <p:sp>
        <p:nvSpPr>
          <p:cNvPr id="12" name="TextBox 11"/>
          <p:cNvSpPr txBox="1"/>
          <p:nvPr/>
        </p:nvSpPr>
        <p:spPr>
          <a:xfrm>
            <a:off x="0" y="5723778"/>
            <a:ext cx="9144000" cy="615553"/>
          </a:xfrm>
          <a:prstGeom prst="rect">
            <a:avLst/>
          </a:prstGeom>
          <a:solidFill>
            <a:srgbClr val="FF4136"/>
          </a:solidFill>
        </p:spPr>
        <p:txBody>
          <a:bodyPr wrap="square" rtlCol="0">
            <a:spAutoFit/>
          </a:bodyPr>
          <a:lstStyle/>
          <a:p>
            <a:pPr algn="ctr"/>
            <a:r>
              <a:rPr lang="en-US" sz="3400" dirty="0">
                <a:solidFill>
                  <a:srgbClr val="FFFFFF"/>
                </a:solidFill>
              </a:rPr>
              <a:t>Memory latency remains almost constant</a:t>
            </a:r>
          </a:p>
        </p:txBody>
      </p:sp>
    </p:spTree>
    <p:extLst>
      <p:ext uri="{BB962C8B-B14F-4D97-AF65-F5344CB8AC3E}">
        <p14:creationId xmlns:p14="http://schemas.microsoft.com/office/powerpoint/2010/main" val="110258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graphicEl>
                                              <a:chart seriesIdx="0" categoryIdx="-4" bldStep="series"/>
                                            </p:graphicEl>
                                          </p:spTgt>
                                        </p:tgtEl>
                                        <p:attrNameLst>
                                          <p:attrName>style.visibility</p:attrName>
                                        </p:attrNameLst>
                                      </p:cBhvr>
                                      <p:to>
                                        <p:strVal val="visible"/>
                                      </p:to>
                                    </p:set>
                                  </p:childTnLst>
                                </p:cTn>
                              </p:par>
                            </p:childTnLst>
                          </p:cTn>
                        </p:par>
                        <p:par>
                          <p:cTn id="11" fill="hold">
                            <p:stCondLst>
                              <p:cond delay="0"/>
                            </p:stCondLst>
                            <p:childTnLst>
                              <p:par>
                                <p:cTn id="12" presetID="5"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heckerboard(across)">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left)">
                                      <p:cBhvr>
                                        <p:cTn id="19" dur="500"/>
                                        <p:tgtEl>
                                          <p:spTgt spid="15">
                                            <p:graphicEl>
                                              <a:chart seriesIdx="1" categoryIdx="-4" bldStep="series"/>
                                            </p:graphic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
                                            <p:graphicEl>
                                              <a:chart seriesIdx="2" categoryIdx="-4" bldStep="series"/>
                                            </p:graphicEl>
                                          </p:spTgt>
                                        </p:tgtEl>
                                        <p:attrNameLst>
                                          <p:attrName>style.visibility</p:attrName>
                                        </p:attrNameLst>
                                      </p:cBhvr>
                                      <p:to>
                                        <p:strVal val="visible"/>
                                      </p:to>
                                    </p:set>
                                    <p:animEffect transition="in" filter="wipe(left)">
                                      <p:cBhvr>
                                        <p:cTn id="28" dur="2000"/>
                                        <p:tgtEl>
                                          <p:spTgt spid="15">
                                            <p:graphicEl>
                                              <a:chart seriesIdx="2" categoryIdx="-4" bldStep="series"/>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Chart bld="series"/>
        </p:bldSub>
      </p:bldGraphic>
      <p:bldP spid="9" grpId="0"/>
      <p:bldP spid="10" grpId="0"/>
      <p:bldP spid="11"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noAutofit/>
          </a:bodyPr>
          <a:lstStyle/>
          <a:p>
            <a:r>
              <a:rPr lang="en-US" sz="3200" dirty="0"/>
              <a:t>The Need for More Memory Performance</a:t>
            </a:r>
          </a:p>
        </p:txBody>
      </p:sp>
      <p:sp>
        <p:nvSpPr>
          <p:cNvPr id="15" name="TextBox 14"/>
          <p:cNvSpPr txBox="1"/>
          <p:nvPr/>
        </p:nvSpPr>
        <p:spPr>
          <a:xfrm>
            <a:off x="448964" y="5361579"/>
            <a:ext cx="465221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In-Memory Data Analytics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IISWC’15;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Awan+, BDCloud’15]</a:t>
            </a:r>
          </a:p>
        </p:txBody>
      </p:sp>
      <p:sp>
        <p:nvSpPr>
          <p:cNvPr id="16" name="TextBox 15"/>
          <p:cNvSpPr txBox="1"/>
          <p:nvPr/>
        </p:nvSpPr>
        <p:spPr>
          <a:xfrm>
            <a:off x="4836963" y="5361579"/>
            <a:ext cx="361858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Datacenter Workloads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Kanev</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Google</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ISCA’15]</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236" y="1054202"/>
            <a:ext cx="1362886" cy="1362886"/>
          </a:xfrm>
          <a:prstGeom prst="rect">
            <a:avLst/>
          </a:prstGeom>
        </p:spPr>
      </p:pic>
      <p:sp>
        <p:nvSpPr>
          <p:cNvPr id="18" name="TextBox 17"/>
          <p:cNvSpPr txBox="1"/>
          <p:nvPr/>
        </p:nvSpPr>
        <p:spPr>
          <a:xfrm>
            <a:off x="448964" y="2656133"/>
            <a:ext cx="3460499"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In-memory Databases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[Mao+, EuroSys’12; </a:t>
            </a:r>
            <a:b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IISWC’15]</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081" y="836712"/>
            <a:ext cx="1872533" cy="1872533"/>
          </a:xfrm>
          <a:prstGeom prst="rect">
            <a:avLst/>
          </a:prstGeom>
        </p:spPr>
      </p:pic>
      <p:sp>
        <p:nvSpPr>
          <p:cNvPr id="22" name="TextBox 21"/>
          <p:cNvSpPr txBox="1"/>
          <p:nvPr/>
        </p:nvSpPr>
        <p:spPr>
          <a:xfrm>
            <a:off x="4836963" y="2656133"/>
            <a:ext cx="3607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Graph/Tree Processing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[Xu+, IISWC’12; </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Umuroglu</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FPL’15]</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220" y="3998286"/>
            <a:ext cx="2155604" cy="1146598"/>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081" y="3772838"/>
            <a:ext cx="2133599" cy="1546598"/>
          </a:xfrm>
          <a:prstGeom prst="rect">
            <a:avLst/>
          </a:prstGeom>
        </p:spPr>
      </p:pic>
    </p:spTree>
    <p:extLst>
      <p:ext uri="{BB962C8B-B14F-4D97-AF65-F5344CB8AC3E}">
        <p14:creationId xmlns:p14="http://schemas.microsoft.com/office/powerpoint/2010/main" val="1615446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15286" cy="1066800"/>
          </a:xfrm>
        </p:spPr>
        <p:txBody>
          <a:bodyPr>
            <a:noAutofit/>
          </a:bodyPr>
          <a:lstStyle/>
          <a:p>
            <a:r>
              <a:rPr lang="en-US" sz="3200" dirty="0"/>
              <a:t>DRAM Latency Is Critical for Performance</a:t>
            </a:r>
          </a:p>
        </p:txBody>
      </p:sp>
      <p:sp>
        <p:nvSpPr>
          <p:cNvPr id="15" name="TextBox 14"/>
          <p:cNvSpPr txBox="1"/>
          <p:nvPr/>
        </p:nvSpPr>
        <p:spPr>
          <a:xfrm>
            <a:off x="448964" y="5361579"/>
            <a:ext cx="4652211" cy="1015663"/>
          </a:xfrm>
          <a:prstGeom prst="rect">
            <a:avLst/>
          </a:prstGeom>
          <a:noFill/>
        </p:spPr>
        <p:txBody>
          <a:bodyPr wrap="square" rtlCol="0">
            <a:spAutoFit/>
          </a:bodyPr>
          <a:lstStyle/>
          <a:p>
            <a:r>
              <a:rPr lang="en-US" sz="2400" b="1" dirty="0">
                <a:solidFill>
                  <a:prstClr val="black"/>
                </a:solidFill>
                <a:latin typeface="Gill Sans MT"/>
              </a:rPr>
              <a:t>In-Memory Data Analytics </a:t>
            </a:r>
          </a:p>
          <a:p>
            <a:r>
              <a:rPr lang="en-US" dirty="0">
                <a:solidFill>
                  <a:prstClr val="black">
                    <a:lumMod val="50000"/>
                    <a:lumOff val="50000"/>
                  </a:prstClr>
                </a:solidFill>
                <a:latin typeface="Gill Sans MT"/>
              </a:rPr>
              <a:t>[Clapp+ (</a:t>
            </a:r>
            <a:r>
              <a:rPr lang="en-US" b="1" dirty="0">
                <a:solidFill>
                  <a:prstClr val="black">
                    <a:lumMod val="50000"/>
                    <a:lumOff val="50000"/>
                  </a:prstClr>
                </a:solidFill>
                <a:latin typeface="Gill Sans MT"/>
              </a:rPr>
              <a:t>Intel</a:t>
            </a:r>
            <a:r>
              <a:rPr lang="en-US" dirty="0">
                <a:solidFill>
                  <a:prstClr val="black">
                    <a:lumMod val="50000"/>
                    <a:lumOff val="50000"/>
                  </a:prstClr>
                </a:solidFill>
                <a:latin typeface="Gill Sans MT"/>
              </a:rPr>
              <a:t>), IISWC’15;  </a:t>
            </a:r>
          </a:p>
          <a:p>
            <a:pPr marL="63500" indent="-63500"/>
            <a:r>
              <a:rPr lang="en-US" dirty="0">
                <a:solidFill>
                  <a:prstClr val="black">
                    <a:lumMod val="50000"/>
                    <a:lumOff val="50000"/>
                  </a:prstClr>
                </a:solidFill>
                <a:latin typeface="Gill Sans MT"/>
              </a:rPr>
              <a:t>	Awan+, BDCloud’15]</a:t>
            </a:r>
          </a:p>
        </p:txBody>
      </p:sp>
      <p:sp>
        <p:nvSpPr>
          <p:cNvPr id="16" name="TextBox 15"/>
          <p:cNvSpPr txBox="1"/>
          <p:nvPr/>
        </p:nvSpPr>
        <p:spPr>
          <a:xfrm>
            <a:off x="4836963" y="5361579"/>
            <a:ext cx="3618587" cy="738664"/>
          </a:xfrm>
          <a:prstGeom prst="rect">
            <a:avLst/>
          </a:prstGeom>
          <a:noFill/>
        </p:spPr>
        <p:txBody>
          <a:bodyPr wrap="square" rtlCol="0">
            <a:spAutoFit/>
          </a:bodyPr>
          <a:lstStyle/>
          <a:p>
            <a:r>
              <a:rPr lang="en-US" sz="2400" b="1" dirty="0">
                <a:solidFill>
                  <a:prstClr val="black"/>
                </a:solidFill>
                <a:latin typeface="Gill Sans MT"/>
              </a:rPr>
              <a:t>Datacenter Workloads </a:t>
            </a:r>
            <a:br>
              <a:rPr lang="en-US" sz="2400" b="1" dirty="0">
                <a:solidFill>
                  <a:prstClr val="black"/>
                </a:solidFill>
                <a:latin typeface="Gill Sans MT"/>
              </a:rPr>
            </a:br>
            <a:r>
              <a:rPr lang="en-US" dirty="0">
                <a:solidFill>
                  <a:prstClr val="black">
                    <a:lumMod val="50000"/>
                    <a:lumOff val="50000"/>
                  </a:prstClr>
                </a:solidFill>
                <a:latin typeface="Gill Sans MT"/>
              </a:rPr>
              <a:t>[</a:t>
            </a:r>
            <a:r>
              <a:rPr lang="en-US" dirty="0" err="1">
                <a:solidFill>
                  <a:prstClr val="black">
                    <a:lumMod val="50000"/>
                    <a:lumOff val="50000"/>
                  </a:prstClr>
                </a:solidFill>
                <a:latin typeface="Gill Sans MT"/>
              </a:rPr>
              <a:t>Kanev</a:t>
            </a:r>
            <a:r>
              <a:rPr lang="en-US" dirty="0">
                <a:solidFill>
                  <a:prstClr val="black">
                    <a:lumMod val="50000"/>
                    <a:lumOff val="50000"/>
                  </a:prstClr>
                </a:solidFill>
                <a:latin typeface="Gill Sans MT"/>
              </a:rPr>
              <a:t>+ (</a:t>
            </a:r>
            <a:r>
              <a:rPr lang="en-US" b="1" dirty="0">
                <a:solidFill>
                  <a:prstClr val="black">
                    <a:lumMod val="50000"/>
                    <a:lumOff val="50000"/>
                  </a:prstClr>
                </a:solidFill>
                <a:latin typeface="Gill Sans MT"/>
              </a:rPr>
              <a:t>Google</a:t>
            </a:r>
            <a:r>
              <a:rPr lang="en-US" dirty="0">
                <a:solidFill>
                  <a:prstClr val="black">
                    <a:lumMod val="50000"/>
                    <a:lumOff val="50000"/>
                  </a:prstClr>
                </a:solidFill>
                <a:latin typeface="Gill Sans MT"/>
              </a:rPr>
              <a:t>), ISCA’15]</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236" y="1054202"/>
            <a:ext cx="1362886" cy="1362886"/>
          </a:xfrm>
          <a:prstGeom prst="rect">
            <a:avLst/>
          </a:prstGeom>
        </p:spPr>
      </p:pic>
      <p:sp>
        <p:nvSpPr>
          <p:cNvPr id="18" name="TextBox 17"/>
          <p:cNvSpPr txBox="1"/>
          <p:nvPr/>
        </p:nvSpPr>
        <p:spPr>
          <a:xfrm>
            <a:off x="448964" y="2656133"/>
            <a:ext cx="3460499" cy="1015663"/>
          </a:xfrm>
          <a:prstGeom prst="rect">
            <a:avLst/>
          </a:prstGeom>
          <a:noFill/>
        </p:spPr>
        <p:txBody>
          <a:bodyPr wrap="none" rtlCol="0">
            <a:spAutoFit/>
          </a:bodyPr>
          <a:lstStyle/>
          <a:p>
            <a:r>
              <a:rPr lang="en-US" sz="2400" b="1" dirty="0">
                <a:solidFill>
                  <a:prstClr val="black"/>
                </a:solidFill>
                <a:latin typeface="Gill Sans MT"/>
              </a:rPr>
              <a:t>In-memory Databases </a:t>
            </a:r>
          </a:p>
          <a:p>
            <a:pPr marL="63500" indent="-63500"/>
            <a:r>
              <a:rPr lang="en-US" dirty="0">
                <a:solidFill>
                  <a:prstClr val="black">
                    <a:lumMod val="50000"/>
                    <a:lumOff val="50000"/>
                  </a:prstClr>
                </a:solidFill>
                <a:latin typeface="Gill Sans MT"/>
              </a:rPr>
              <a:t>[Mao+, EuroSys’12; </a:t>
            </a:r>
            <a:br>
              <a:rPr lang="en-US" dirty="0">
                <a:solidFill>
                  <a:prstClr val="black">
                    <a:lumMod val="50000"/>
                    <a:lumOff val="50000"/>
                  </a:prstClr>
                </a:solidFill>
                <a:latin typeface="Gill Sans MT"/>
              </a:rPr>
            </a:br>
            <a:r>
              <a:rPr lang="en-US" dirty="0">
                <a:solidFill>
                  <a:prstClr val="black">
                    <a:lumMod val="50000"/>
                    <a:lumOff val="50000"/>
                  </a:prstClr>
                </a:solidFill>
                <a:latin typeface="Gill Sans MT"/>
              </a:rPr>
              <a:t>Clapp+ (</a:t>
            </a:r>
            <a:r>
              <a:rPr lang="en-US" b="1" dirty="0">
                <a:solidFill>
                  <a:prstClr val="black">
                    <a:lumMod val="50000"/>
                    <a:lumOff val="50000"/>
                  </a:prstClr>
                </a:solidFill>
                <a:latin typeface="Gill Sans MT"/>
              </a:rPr>
              <a:t>Intel</a:t>
            </a:r>
            <a:r>
              <a:rPr lang="en-US" dirty="0">
                <a:solidFill>
                  <a:prstClr val="black">
                    <a:lumMod val="50000"/>
                    <a:lumOff val="50000"/>
                  </a:prstClr>
                </a:solidFill>
                <a:latin typeface="Gill Sans MT"/>
              </a:rPr>
              <a:t>), IISWC’15]</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081" y="836712"/>
            <a:ext cx="1872533" cy="1872533"/>
          </a:xfrm>
          <a:prstGeom prst="rect">
            <a:avLst/>
          </a:prstGeom>
        </p:spPr>
      </p:pic>
      <p:sp>
        <p:nvSpPr>
          <p:cNvPr id="22" name="TextBox 21"/>
          <p:cNvSpPr txBox="1"/>
          <p:nvPr/>
        </p:nvSpPr>
        <p:spPr>
          <a:xfrm>
            <a:off x="4836963" y="2656133"/>
            <a:ext cx="3607975" cy="738664"/>
          </a:xfrm>
          <a:prstGeom prst="rect">
            <a:avLst/>
          </a:prstGeom>
          <a:noFill/>
        </p:spPr>
        <p:txBody>
          <a:bodyPr wrap="none" rtlCol="0">
            <a:spAutoFit/>
          </a:bodyPr>
          <a:lstStyle/>
          <a:p>
            <a:r>
              <a:rPr lang="en-US" sz="2400" b="1" dirty="0">
                <a:solidFill>
                  <a:prstClr val="black"/>
                </a:solidFill>
                <a:latin typeface="Gill Sans MT"/>
              </a:rPr>
              <a:t>Graph/Tree Processing </a:t>
            </a:r>
          </a:p>
          <a:p>
            <a:r>
              <a:rPr lang="en-US" dirty="0">
                <a:solidFill>
                  <a:prstClr val="black">
                    <a:lumMod val="50000"/>
                    <a:lumOff val="50000"/>
                  </a:prstClr>
                </a:solidFill>
                <a:latin typeface="Gill Sans MT"/>
              </a:rPr>
              <a:t>[Xu+, IISWC’12; </a:t>
            </a:r>
            <a:r>
              <a:rPr lang="en-US" dirty="0" err="1">
                <a:solidFill>
                  <a:prstClr val="black">
                    <a:lumMod val="50000"/>
                    <a:lumOff val="50000"/>
                  </a:prstClr>
                </a:solidFill>
                <a:latin typeface="Gill Sans MT"/>
              </a:rPr>
              <a:t>Umuroglu</a:t>
            </a:r>
            <a:r>
              <a:rPr lang="en-US" dirty="0">
                <a:solidFill>
                  <a:prstClr val="black">
                    <a:lumMod val="50000"/>
                    <a:lumOff val="50000"/>
                  </a:prstClr>
                </a:solidFill>
                <a:latin typeface="Gill Sans MT"/>
              </a:rPr>
              <a:t>+, FPL’15]</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220" y="3998286"/>
            <a:ext cx="2155604" cy="1146598"/>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081" y="3772838"/>
            <a:ext cx="2133599" cy="1546598"/>
          </a:xfrm>
          <a:prstGeom prst="rect">
            <a:avLst/>
          </a:prstGeom>
        </p:spPr>
      </p:pic>
      <p:sp>
        <p:nvSpPr>
          <p:cNvPr id="26" name="Rectangle 25"/>
          <p:cNvSpPr/>
          <p:nvPr/>
        </p:nvSpPr>
        <p:spPr>
          <a:xfrm>
            <a:off x="0" y="3100668"/>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white"/>
                </a:solidFill>
                <a:latin typeface="Futura Medium" charset="0"/>
                <a:ea typeface="Futura Medium" charset="0"/>
                <a:cs typeface="Futura Medium" charset="0"/>
              </a:rPr>
              <a:t>Long memory </a:t>
            </a:r>
            <a:r>
              <a:rPr lang="en-US" sz="3200">
                <a:solidFill>
                  <a:prstClr val="white"/>
                </a:solidFill>
                <a:latin typeface="Futura Medium" charset="0"/>
                <a:ea typeface="Futura Medium" charset="0"/>
                <a:cs typeface="Futura Medium" charset="0"/>
              </a:rPr>
              <a:t>latency </a:t>
            </a:r>
            <a:r>
              <a:rPr lang="en-US" sz="3200">
                <a:solidFill>
                  <a:prstClr val="white"/>
                </a:solidFill>
                <a:latin typeface="Cambria Math" panose="02040503050406030204" pitchFamily="18" charset="0"/>
                <a:ea typeface="Cambria Math" panose="02040503050406030204" pitchFamily="18" charset="0"/>
              </a:rPr>
              <a:t>→</a:t>
            </a:r>
            <a:r>
              <a:rPr lang="en-US" sz="3200">
                <a:solidFill>
                  <a:prstClr val="white"/>
                </a:solidFill>
                <a:latin typeface="Gill Sans MT"/>
              </a:rPr>
              <a:t> </a:t>
            </a:r>
            <a:r>
              <a:rPr lang="en-US" sz="3200">
                <a:solidFill>
                  <a:prstClr val="white"/>
                </a:solidFill>
                <a:latin typeface="Futura Medium" charset="0"/>
                <a:ea typeface="Futura Medium" charset="0"/>
                <a:cs typeface="Futura Medium" charset="0"/>
              </a:rPr>
              <a:t>performance </a:t>
            </a:r>
            <a:r>
              <a:rPr lang="en-US" sz="3200" dirty="0">
                <a:solidFill>
                  <a:prstClr val="white"/>
                </a:solidFill>
                <a:latin typeface="Futura Medium" charset="0"/>
                <a:ea typeface="Futura Medium" charset="0"/>
                <a:cs typeface="Futura Medium" charset="0"/>
              </a:rPr>
              <a:t>bottleneck</a:t>
            </a:r>
          </a:p>
        </p:txBody>
      </p:sp>
    </p:spTree>
    <p:extLst>
      <p:ext uri="{BB962C8B-B14F-4D97-AF65-F5344CB8AC3E}">
        <p14:creationId xmlns:p14="http://schemas.microsoft.com/office/powerpoint/2010/main" val="2842866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Data Movement vs. Computation Energy</a:t>
            </a:r>
          </a:p>
        </p:txBody>
      </p:sp>
      <p:sp>
        <p:nvSpPr>
          <p:cNvPr id="270338" name="Slide Number Placeholder 3"/>
          <p:cNvSpPr>
            <a:spLocks noGrp="1"/>
          </p:cNvSpPr>
          <p:nvPr>
            <p:ph type="sldNum" sz="quarter" idx="11"/>
          </p:nvPr>
        </p:nvSpPr>
        <p:spPr bwMode="auto">
          <a:xfrm>
            <a:off x="6777038" y="6318250"/>
            <a:ext cx="2133600" cy="457200"/>
          </a:xfrm>
          <a:prstGeom prst="rect">
            <a:avLst/>
          </a:prstGeom>
          <a:noFill/>
          <a:ln w="9525">
            <a:noFill/>
            <a:miter lim="800000"/>
            <a:headEnd/>
            <a:tailEn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600" kern="1200">
                <a:solidFill>
                  <a:srgbClr val="000000"/>
                </a:solidFill>
                <a:latin typeface="Garamond"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DE33320-76E4-0249-8CA9-3902D97168FA}" type="slidenum">
              <a:rPr lang="en-US" altLang="en-US" smtClean="0"/>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16000"/>
            <a:ext cx="8113713" cy="530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6826250" y="1524000"/>
            <a:ext cx="20129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rPr>
              <a:t>Dally, HiPEAC 2015</a:t>
            </a:r>
          </a:p>
        </p:txBody>
      </p:sp>
      <p:sp>
        <p:nvSpPr>
          <p:cNvPr id="7" name="AutoShape 25"/>
          <p:cNvSpPr>
            <a:spLocks noChangeArrowheads="1"/>
          </p:cNvSpPr>
          <p:nvPr/>
        </p:nvSpPr>
        <p:spPr bwMode="auto">
          <a:xfrm>
            <a:off x="971600" y="2420888"/>
            <a:ext cx="2160240" cy="648071"/>
          </a:xfrm>
          <a:prstGeom prst="roundRect">
            <a:avLst>
              <a:gd name="adj" fmla="val 16667"/>
            </a:avLst>
          </a:prstGeom>
          <a:noFill/>
          <a:ln w="63500">
            <a:solidFill>
              <a:schemeClr val="tx2">
                <a:lumMod val="60000"/>
                <a:lumOff val="40000"/>
              </a:schemeClr>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p:cNvSpPr>
            <a:spLocks noChangeArrowheads="1"/>
          </p:cNvSpPr>
          <p:nvPr/>
        </p:nvSpPr>
        <p:spPr bwMode="auto">
          <a:xfrm>
            <a:off x="5724128" y="2492896"/>
            <a:ext cx="2160240" cy="648071"/>
          </a:xfrm>
          <a:prstGeom prst="roundRect">
            <a:avLst>
              <a:gd name="adj" fmla="val 16667"/>
            </a:avLst>
          </a:prstGeom>
          <a:noFill/>
          <a:ln w="63500">
            <a:solidFill>
              <a:srgbClr val="FF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 name="TextBox 2"/>
          <p:cNvSpPr txBox="1"/>
          <p:nvPr/>
        </p:nvSpPr>
        <p:spPr>
          <a:xfrm>
            <a:off x="323528" y="4869160"/>
            <a:ext cx="8489975" cy="1323439"/>
          </a:xfrm>
          <a:prstGeom prst="rect">
            <a:avLst/>
          </a:prstGeom>
          <a:solidFill>
            <a:srgbClr val="FF660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ahoma"/>
                <a:ea typeface="+mn-ea"/>
                <a:cs typeface="+mn-cs"/>
              </a:rPr>
              <a:t>A memory access consumes ~1000X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ahoma"/>
                <a:ea typeface="+mn-ea"/>
                <a:cs typeface="+mn-cs"/>
              </a:rPr>
              <a:t>the energy of a complex addition </a:t>
            </a:r>
          </a:p>
        </p:txBody>
      </p:sp>
    </p:spTree>
    <p:extLst>
      <p:ext uri="{BB962C8B-B14F-4D97-AF65-F5344CB8AC3E}">
        <p14:creationId xmlns:p14="http://schemas.microsoft.com/office/powerpoint/2010/main" val="3247750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1028"/>
          <p:cNvSpPr>
            <a:spLocks noGrp="1" noChangeArrowheads="1"/>
          </p:cNvSpPr>
          <p:nvPr>
            <p:ph type="title"/>
          </p:nvPr>
        </p:nvSpPr>
        <p:spPr>
          <a:xfrm>
            <a:off x="146561" y="175988"/>
            <a:ext cx="7592093" cy="762000"/>
          </a:xfrm>
        </p:spPr>
        <p:txBody>
          <a:bodyPr/>
          <a:lstStyle/>
          <a:p>
            <a:r>
              <a:rPr lang="en-US" dirty="0"/>
              <a:t>Nonvolatile Memories</a:t>
            </a:r>
          </a:p>
        </p:txBody>
      </p:sp>
      <p:sp>
        <p:nvSpPr>
          <p:cNvPr id="122885" name="Rectangle 1029"/>
          <p:cNvSpPr>
            <a:spLocks noGrp="1" noChangeArrowheads="1"/>
          </p:cNvSpPr>
          <p:nvPr>
            <p:ph idx="1"/>
          </p:nvPr>
        </p:nvSpPr>
        <p:spPr>
          <a:xfrm>
            <a:off x="396875" y="1214256"/>
            <a:ext cx="8404225" cy="5431721"/>
          </a:xfrm>
        </p:spPr>
        <p:txBody>
          <a:bodyPr>
            <a:normAutofit fontScale="92500" lnSpcReduction="20000"/>
          </a:bodyPr>
          <a:lstStyle/>
          <a:p>
            <a:r>
              <a:rPr lang="en-US" dirty="0"/>
              <a:t>DRAM and SRAM are volatile memories</a:t>
            </a:r>
          </a:p>
          <a:p>
            <a:pPr lvl="1"/>
            <a:r>
              <a:rPr lang="en-US" dirty="0"/>
              <a:t>Lose information if powered off.</a:t>
            </a:r>
          </a:p>
          <a:p>
            <a:r>
              <a:rPr lang="en-US" dirty="0"/>
              <a:t>Nonvolatile memories retain value even if powered off</a:t>
            </a:r>
          </a:p>
          <a:p>
            <a:pPr lvl="1"/>
            <a:r>
              <a:rPr lang="en-US" dirty="0"/>
              <a:t>Read-only memory (</a:t>
            </a:r>
            <a:r>
              <a:rPr lang="en-US" dirty="0">
                <a:solidFill>
                  <a:srgbClr val="FF0000"/>
                </a:solidFill>
              </a:rPr>
              <a:t>ROM</a:t>
            </a:r>
            <a:r>
              <a:rPr lang="en-US" dirty="0"/>
              <a:t>): programmed during production</a:t>
            </a:r>
          </a:p>
          <a:p>
            <a:pPr lvl="1"/>
            <a:r>
              <a:rPr lang="en-US" dirty="0"/>
              <a:t>Programmable ROM (</a:t>
            </a:r>
            <a:r>
              <a:rPr lang="en-US" dirty="0">
                <a:solidFill>
                  <a:srgbClr val="FF0000"/>
                </a:solidFill>
              </a:rPr>
              <a:t>PROM</a:t>
            </a:r>
            <a:r>
              <a:rPr lang="en-US" dirty="0"/>
              <a:t>): can be programmed once</a:t>
            </a:r>
          </a:p>
          <a:p>
            <a:pPr lvl="1"/>
            <a:r>
              <a:rPr lang="en-US" dirty="0" err="1"/>
              <a:t>Eraseable</a:t>
            </a:r>
            <a:r>
              <a:rPr lang="en-US" dirty="0"/>
              <a:t> PROM (</a:t>
            </a:r>
            <a:r>
              <a:rPr lang="en-US" dirty="0">
                <a:solidFill>
                  <a:srgbClr val="FF0000"/>
                </a:solidFill>
              </a:rPr>
              <a:t>EPROM</a:t>
            </a:r>
            <a:r>
              <a:rPr lang="en-US" dirty="0"/>
              <a:t>): can be bulk erased (UV, X-Ray)</a:t>
            </a:r>
          </a:p>
          <a:p>
            <a:pPr lvl="1"/>
            <a:r>
              <a:rPr lang="en-US" dirty="0"/>
              <a:t>Electrically </a:t>
            </a:r>
            <a:r>
              <a:rPr lang="en-US" dirty="0" err="1"/>
              <a:t>eraseable</a:t>
            </a:r>
            <a:r>
              <a:rPr lang="en-US" dirty="0"/>
              <a:t> PROM (</a:t>
            </a:r>
            <a:r>
              <a:rPr lang="en-US" dirty="0">
                <a:solidFill>
                  <a:srgbClr val="FF0000"/>
                </a:solidFill>
              </a:rPr>
              <a:t>EEPROM</a:t>
            </a:r>
            <a:r>
              <a:rPr lang="en-US" dirty="0"/>
              <a:t>): electronic erase capability</a:t>
            </a:r>
          </a:p>
          <a:p>
            <a:pPr lvl="1"/>
            <a:r>
              <a:rPr lang="en-US" dirty="0"/>
              <a:t>Flash memory: EEPROMs. with partial (block-level) erase capability</a:t>
            </a:r>
          </a:p>
          <a:p>
            <a:pPr lvl="2"/>
            <a:r>
              <a:rPr lang="en-US" dirty="0"/>
              <a:t>Wears out after about 100,000 </a:t>
            </a:r>
            <a:r>
              <a:rPr lang="en-US" dirty="0" err="1"/>
              <a:t>erasings</a:t>
            </a:r>
            <a:endParaRPr lang="en-US" dirty="0"/>
          </a:p>
          <a:p>
            <a:pPr lvl="1"/>
            <a:r>
              <a:rPr lang="en-US" altLang="zh-CN" dirty="0"/>
              <a:t>3D </a:t>
            </a:r>
            <a:r>
              <a:rPr lang="en-US" altLang="zh-CN" dirty="0" err="1"/>
              <a:t>XPoint</a:t>
            </a:r>
            <a:r>
              <a:rPr lang="en-US" altLang="zh-CN" dirty="0"/>
              <a:t> (Intel </a:t>
            </a:r>
            <a:r>
              <a:rPr lang="en-US" altLang="zh-CN" dirty="0" err="1"/>
              <a:t>Optane</a:t>
            </a:r>
            <a:r>
              <a:rPr lang="en-US" altLang="zh-CN" dirty="0"/>
              <a:t>) &amp; emerging NVMs</a:t>
            </a:r>
          </a:p>
          <a:p>
            <a:pPr lvl="2"/>
            <a:r>
              <a:rPr lang="en-US" altLang="zh-CN" dirty="0"/>
              <a:t>New materials</a:t>
            </a:r>
          </a:p>
          <a:p>
            <a:pPr lvl="2"/>
            <a:endParaRPr lang="en-US" dirty="0"/>
          </a:p>
          <a:p>
            <a:r>
              <a:rPr lang="en-US" dirty="0"/>
              <a:t>Uses for Nonvolatile Memories</a:t>
            </a:r>
          </a:p>
          <a:p>
            <a:pPr lvl="1"/>
            <a:r>
              <a:rPr lang="en-US" dirty="0"/>
              <a:t>Firmware programs stored in a ROM (BIOS, controllers for disks, network cards, graphics accelerators, security subsystems,…)</a:t>
            </a:r>
          </a:p>
          <a:p>
            <a:pPr lvl="1"/>
            <a:r>
              <a:rPr lang="en-US" dirty="0"/>
              <a:t>Solid state disks (replace rotating disks in thumb drives, smart phones, mp3 players, tablets, laptops,…)</a:t>
            </a:r>
          </a:p>
          <a:p>
            <a:pPr lvl="1"/>
            <a:r>
              <a:rPr lang="en-US" dirty="0"/>
              <a:t>Disk caches</a:t>
            </a:r>
          </a:p>
          <a:p>
            <a:endParaRPr lang="en-US" dirty="0"/>
          </a:p>
        </p:txBody>
      </p:sp>
      <p:pic>
        <p:nvPicPr>
          <p:cNvPr id="4" name="Picture 2">
            <a:extLst>
              <a:ext uri="{FF2B5EF4-FFF2-40B4-BE49-F238E27FC236}">
                <a16:creationId xmlns:a16="http://schemas.microsoft.com/office/drawing/2014/main" id="{2778E46E-F23A-44D5-85D1-72691CD16957}"/>
              </a:ext>
            </a:extLst>
          </p:cNvPr>
          <p:cNvPicPr>
            <a:picLocks noChangeAspect="1"/>
          </p:cNvPicPr>
          <p:nvPr/>
        </p:nvPicPr>
        <p:blipFill rotWithShape="1">
          <a:blip r:embed="rId3">
            <a:extLst>
              <a:ext uri="{28A0092B-C50C-407E-A947-70E740481C1C}">
                <a14:useLocalDpi xmlns:a14="http://schemas.microsoft.com/office/drawing/2010/main" val="0"/>
              </a:ext>
            </a:extLst>
          </a:blip>
          <a:srcRect l="16123" t="16144" r="15462" b="19617"/>
          <a:stretch/>
        </p:blipFill>
        <p:spPr>
          <a:xfrm>
            <a:off x="5907476" y="3786625"/>
            <a:ext cx="2469269" cy="1326237"/>
          </a:xfrm>
          <a:prstGeom prst="rect">
            <a:avLst/>
          </a:prstGeom>
        </p:spPr>
      </p:pic>
    </p:spTree>
    <p:extLst>
      <p:ext uri="{BB962C8B-B14F-4D97-AF65-F5344CB8AC3E}">
        <p14:creationId xmlns:p14="http://schemas.microsoft.com/office/powerpoint/2010/main" val="299603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 Box 5">
            <a:extLst>
              <a:ext uri="{FF2B5EF4-FFF2-40B4-BE49-F238E27FC236}">
                <a16:creationId xmlns:a16="http://schemas.microsoft.com/office/drawing/2014/main" id="{31A46C23-3F0D-A708-3424-C0D4E6A1FB7A}"/>
              </a:ext>
            </a:extLst>
          </p:cNvPr>
          <p:cNvSpPr txBox="1">
            <a:spLocks noChangeArrowheads="1"/>
          </p:cNvSpPr>
          <p:nvPr/>
        </p:nvSpPr>
        <p:spPr bwMode="auto">
          <a:xfrm>
            <a:off x="0" y="161925"/>
            <a:ext cx="6821488" cy="579438"/>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3200" b="1" dirty="0">
                <a:solidFill>
                  <a:schemeClr val="tx1"/>
                </a:solidFill>
                <a:effectLst>
                  <a:outerShdw blurRad="38100" dist="38100" dir="2700000" algn="tl">
                    <a:srgbClr val="C0C0C0"/>
                  </a:outerShdw>
                </a:effectLst>
                <a:latin typeface="宋体" pitchFamily="2" charset="-122"/>
                <a:ea typeface="宋体" pitchFamily="2" charset="-122"/>
              </a:rPr>
              <a:t>掩模式只读存储器</a:t>
            </a:r>
            <a:r>
              <a:rPr kumimoji="1" lang="en-US" altLang="zh-CN" sz="3200" b="1" dirty="0">
                <a:solidFill>
                  <a:schemeClr val="tx1"/>
                </a:solidFill>
                <a:effectLst>
                  <a:outerShdw blurRad="38100" dist="38100" dir="2700000" algn="tl">
                    <a:srgbClr val="C0C0C0"/>
                  </a:outerShdw>
                </a:effectLst>
                <a:latin typeface="宋体" pitchFamily="2" charset="-122"/>
                <a:ea typeface="宋体" pitchFamily="2" charset="-122"/>
              </a:rPr>
              <a:t>(ROM)</a:t>
            </a:r>
          </a:p>
        </p:txBody>
      </p:sp>
      <p:sp>
        <p:nvSpPr>
          <p:cNvPr id="330" name="Text Box 6">
            <a:extLst>
              <a:ext uri="{FF2B5EF4-FFF2-40B4-BE49-F238E27FC236}">
                <a16:creationId xmlns:a16="http://schemas.microsoft.com/office/drawing/2014/main" id="{3BAC03D0-EB20-C1EA-6619-2B04CB087109}"/>
              </a:ext>
            </a:extLst>
          </p:cNvPr>
          <p:cNvSpPr txBox="1">
            <a:spLocks noChangeArrowheads="1"/>
          </p:cNvSpPr>
          <p:nvPr/>
        </p:nvSpPr>
        <p:spPr bwMode="auto">
          <a:xfrm>
            <a:off x="495300" y="966788"/>
            <a:ext cx="8069263" cy="1200150"/>
          </a:xfrm>
          <a:prstGeom prst="rect">
            <a:avLst/>
          </a:prstGeom>
          <a:noFill/>
          <a:ln w="9525">
            <a:noFill/>
            <a:miter lim="800000"/>
            <a:headEnd/>
            <a:tailEnd/>
          </a:ln>
          <a:effectLst/>
        </p:spPr>
        <p:txBody>
          <a:bodyPr>
            <a:spAutoFit/>
          </a:bodyPr>
          <a:lstStyle/>
          <a:p>
            <a:pPr eaLnBrk="1" hangingPunct="1">
              <a:lnSpc>
                <a:spcPct val="150000"/>
              </a:lnSpc>
              <a:spcBef>
                <a:spcPts val="0"/>
              </a:spcBef>
              <a:defRPr/>
            </a:pPr>
            <a:r>
              <a:rPr kumimoji="1" lang="zh-CN" altLang="en-US" sz="2400" b="1" dirty="0">
                <a:solidFill>
                  <a:schemeClr val="tx1"/>
                </a:solidFill>
                <a:effectLst>
                  <a:outerShdw blurRad="38100" dist="38100" dir="2700000" algn="tl">
                    <a:srgbClr val="C0C0C0"/>
                  </a:outerShdw>
                </a:effectLst>
                <a:latin typeface="楷体_GB2312" pitchFamily="49" charset="-122"/>
              </a:rPr>
              <a:t>在</a:t>
            </a:r>
            <a:r>
              <a:rPr kumimoji="1" lang="en-US" altLang="zh-CN" sz="2400" b="1" dirty="0">
                <a:solidFill>
                  <a:schemeClr val="tx1"/>
                </a:solidFill>
                <a:effectLst>
                  <a:outerShdw blurRad="38100" dist="38100" dir="2700000" algn="tl">
                    <a:srgbClr val="C0C0C0"/>
                  </a:outerShdw>
                </a:effectLst>
                <a:latin typeface="楷体_GB2312" pitchFamily="49" charset="-122"/>
              </a:rPr>
              <a:t>ROM</a:t>
            </a:r>
            <a:r>
              <a:rPr kumimoji="1" lang="zh-CN" altLang="en-US" sz="2400" b="1" dirty="0">
                <a:solidFill>
                  <a:schemeClr val="tx1"/>
                </a:solidFill>
                <a:effectLst>
                  <a:outerShdw blurRad="38100" dist="38100" dir="2700000" algn="tl">
                    <a:srgbClr val="C0C0C0"/>
                  </a:outerShdw>
                </a:effectLst>
                <a:latin typeface="楷体_GB2312" pitchFamily="49" charset="-122"/>
              </a:rPr>
              <a:t>的制作阶段，通过</a:t>
            </a:r>
            <a:r>
              <a:rPr kumimoji="1" lang="zh-CN" altLang="en-US" sz="2400" b="1" dirty="0">
                <a:solidFill>
                  <a:schemeClr val="tx1"/>
                </a:solidFill>
                <a:effectLst>
                  <a:outerShdw blurRad="38100" dist="38100" dir="2700000" algn="tl">
                    <a:srgbClr val="C0C0C0"/>
                  </a:outerShdw>
                </a:effectLst>
                <a:latin typeface="Times New Roman"/>
              </a:rPr>
              <a:t>“</a:t>
            </a:r>
            <a:r>
              <a:rPr kumimoji="1" lang="zh-CN" altLang="en-US" sz="2400" b="1" dirty="0">
                <a:solidFill>
                  <a:schemeClr val="tx1"/>
                </a:solidFill>
                <a:effectLst>
                  <a:outerShdw blurRad="38100" dist="38100" dir="2700000" algn="tl">
                    <a:srgbClr val="C0C0C0"/>
                  </a:outerShdw>
                </a:effectLst>
                <a:latin typeface="楷体_GB2312" pitchFamily="49" charset="-122"/>
              </a:rPr>
              <a:t>掩模</a:t>
            </a:r>
            <a:r>
              <a:rPr kumimoji="1" lang="zh-CN" altLang="en-US" sz="2400" b="1" dirty="0">
                <a:solidFill>
                  <a:schemeClr val="tx1"/>
                </a:solidFill>
                <a:effectLst>
                  <a:outerShdw blurRad="38100" dist="38100" dir="2700000" algn="tl">
                    <a:srgbClr val="C0C0C0"/>
                  </a:outerShdw>
                </a:effectLst>
                <a:latin typeface="Times New Roman"/>
              </a:rPr>
              <a:t>”</a:t>
            </a:r>
            <a:r>
              <a:rPr kumimoji="1" lang="zh-CN" altLang="en-US" sz="2400" b="1" dirty="0">
                <a:solidFill>
                  <a:schemeClr val="tx1"/>
                </a:solidFill>
                <a:effectLst>
                  <a:outerShdw blurRad="38100" dist="38100" dir="2700000" algn="tl">
                    <a:srgbClr val="C0C0C0"/>
                  </a:outerShdw>
                </a:effectLst>
                <a:latin typeface="楷体_GB2312" pitchFamily="49" charset="-122"/>
              </a:rPr>
              <a:t>工序将信息写到芯片内的。        容量为</a:t>
            </a:r>
            <a:r>
              <a:rPr kumimoji="1" lang="en-US" altLang="zh-CN" sz="2400" b="1" dirty="0">
                <a:solidFill>
                  <a:schemeClr val="tx1"/>
                </a:solidFill>
                <a:effectLst>
                  <a:outerShdw blurRad="38100" dist="38100" dir="2700000" algn="tl">
                    <a:srgbClr val="C0C0C0"/>
                  </a:outerShdw>
                </a:effectLst>
                <a:latin typeface="楷体_GB2312" pitchFamily="49" charset="-122"/>
              </a:rPr>
              <a:t>4×4</a:t>
            </a:r>
            <a:r>
              <a:rPr kumimoji="1" lang="zh-CN" altLang="en-US" sz="2400" b="1" dirty="0">
                <a:solidFill>
                  <a:schemeClr val="tx1"/>
                </a:solidFill>
                <a:effectLst>
                  <a:outerShdw blurRad="38100" dist="38100" dir="2700000" algn="tl">
                    <a:srgbClr val="C0C0C0"/>
                  </a:outerShdw>
                </a:effectLst>
                <a:latin typeface="楷体_GB2312" pitchFamily="49" charset="-122"/>
              </a:rPr>
              <a:t>位的电路情况。</a:t>
            </a:r>
          </a:p>
        </p:txBody>
      </p:sp>
      <p:sp>
        <p:nvSpPr>
          <p:cNvPr id="331" name="Text Box 2">
            <a:extLst>
              <a:ext uri="{FF2B5EF4-FFF2-40B4-BE49-F238E27FC236}">
                <a16:creationId xmlns:a16="http://schemas.microsoft.com/office/drawing/2014/main" id="{00AAB23A-CAF1-C604-E145-ED06668146BA}"/>
              </a:ext>
            </a:extLst>
          </p:cNvPr>
          <p:cNvSpPr txBox="1">
            <a:spLocks noChangeArrowheads="1"/>
          </p:cNvSpPr>
          <p:nvPr/>
        </p:nvSpPr>
        <p:spPr bwMode="auto">
          <a:xfrm>
            <a:off x="777875" y="6338888"/>
            <a:ext cx="7480300" cy="390525"/>
          </a:xfrm>
          <a:prstGeom prst="rect">
            <a:avLst/>
          </a:prstGeom>
          <a:noFill/>
          <a:ln w="9525">
            <a:noFill/>
            <a:miter lim="800000"/>
            <a:headEnd/>
            <a:tailEnd/>
          </a:ln>
          <a:effectLst/>
        </p:spPr>
        <p:txBody>
          <a:bodyPr>
            <a:spAutoFit/>
          </a:bodyPr>
          <a:lstStyle/>
          <a:p>
            <a:pPr eaLnBrk="1" hangingPunct="1">
              <a:lnSpc>
                <a:spcPct val="70000"/>
              </a:lnSpc>
              <a:spcBef>
                <a:spcPct val="50000"/>
              </a:spcBef>
              <a:defRPr/>
            </a:pPr>
            <a:r>
              <a:rPr kumimoji="1" lang="zh-CN" altLang="en-US" b="1">
                <a:solidFill>
                  <a:schemeClr val="tx1"/>
                </a:solidFill>
                <a:effectLst>
                  <a:outerShdw blurRad="38100" dist="38100" dir="2700000" algn="tl">
                    <a:srgbClr val="C0C0C0"/>
                  </a:outerShdw>
                </a:effectLst>
                <a:latin typeface="楷体_GB2312" pitchFamily="49" charset="-122"/>
              </a:rPr>
              <a:t>有管子的读出为</a:t>
            </a:r>
            <a:r>
              <a:rPr kumimoji="1" lang="zh-CN" altLang="en-US" b="1">
                <a:solidFill>
                  <a:schemeClr val="tx1"/>
                </a:solidFill>
                <a:effectLst>
                  <a:outerShdw blurRad="38100" dist="38100" dir="2700000" algn="tl">
                    <a:srgbClr val="C0C0C0"/>
                  </a:outerShdw>
                </a:effectLst>
                <a:latin typeface="Times New Roman"/>
              </a:rPr>
              <a:t>“</a:t>
            </a:r>
            <a:r>
              <a:rPr kumimoji="1" lang="en-US" altLang="zh-CN" b="1">
                <a:effectLst>
                  <a:outerShdw blurRad="38100" dist="38100" dir="2700000" algn="tl">
                    <a:srgbClr val="C0C0C0"/>
                  </a:outerShdw>
                </a:effectLst>
                <a:latin typeface="楷体_GB2312" pitchFamily="49" charset="-122"/>
              </a:rPr>
              <a:t>0</a:t>
            </a:r>
            <a:r>
              <a:rPr kumimoji="1" lang="en-US" altLang="zh-CN" b="1">
                <a:solidFill>
                  <a:schemeClr val="tx1"/>
                </a:solidFill>
                <a:effectLst>
                  <a:outerShdw blurRad="38100" dist="38100" dir="2700000" algn="tl">
                    <a:srgbClr val="C0C0C0"/>
                  </a:outerShdw>
                </a:effectLst>
                <a:latin typeface="Times New Roman"/>
              </a:rPr>
              <a:t>”</a:t>
            </a:r>
            <a:r>
              <a:rPr kumimoji="1" lang="zh-CN" altLang="en-US" b="1">
                <a:solidFill>
                  <a:schemeClr val="tx1"/>
                </a:solidFill>
                <a:effectLst>
                  <a:outerShdw blurRad="38100" dist="38100" dir="2700000" algn="tl">
                    <a:srgbClr val="C0C0C0"/>
                  </a:outerShdw>
                </a:effectLst>
                <a:latin typeface="楷体_GB2312" pitchFamily="49" charset="-122"/>
              </a:rPr>
              <a:t>，无管子的读出为</a:t>
            </a:r>
            <a:r>
              <a:rPr kumimoji="1" lang="zh-CN" altLang="en-US" b="1">
                <a:solidFill>
                  <a:schemeClr val="tx1"/>
                </a:solidFill>
                <a:effectLst>
                  <a:outerShdw blurRad="38100" dist="38100" dir="2700000" algn="tl">
                    <a:srgbClr val="C0C0C0"/>
                  </a:outerShdw>
                </a:effectLst>
                <a:latin typeface="Times New Roman"/>
              </a:rPr>
              <a:t>“</a:t>
            </a:r>
            <a:r>
              <a:rPr kumimoji="1" lang="en-US" altLang="zh-CN" b="1">
                <a:effectLst>
                  <a:outerShdw blurRad="38100" dist="38100" dir="2700000" algn="tl">
                    <a:srgbClr val="C0C0C0"/>
                  </a:outerShdw>
                </a:effectLst>
                <a:latin typeface="楷体_GB2312" pitchFamily="49" charset="-122"/>
              </a:rPr>
              <a:t>1</a:t>
            </a:r>
            <a:r>
              <a:rPr kumimoji="1" lang="en-US" altLang="zh-CN" b="1">
                <a:solidFill>
                  <a:schemeClr val="tx1"/>
                </a:solidFill>
                <a:effectLst>
                  <a:outerShdw blurRad="38100" dist="38100" dir="2700000" algn="tl">
                    <a:srgbClr val="C0C0C0"/>
                  </a:outerShdw>
                </a:effectLst>
                <a:latin typeface="Times New Roman"/>
              </a:rPr>
              <a:t>”</a:t>
            </a:r>
            <a:endParaRPr kumimoji="1" lang="en-US" altLang="zh-CN" b="1">
              <a:solidFill>
                <a:schemeClr val="tx1"/>
              </a:solidFill>
              <a:effectLst>
                <a:outerShdw blurRad="38100" dist="38100" dir="2700000" algn="tl">
                  <a:srgbClr val="C0C0C0"/>
                </a:outerShdw>
              </a:effectLst>
              <a:latin typeface="楷体_GB2312" pitchFamily="49" charset="-122"/>
            </a:endParaRPr>
          </a:p>
        </p:txBody>
      </p:sp>
      <p:grpSp>
        <p:nvGrpSpPr>
          <p:cNvPr id="332" name="Group 330">
            <a:extLst>
              <a:ext uri="{FF2B5EF4-FFF2-40B4-BE49-F238E27FC236}">
                <a16:creationId xmlns:a16="http://schemas.microsoft.com/office/drawing/2014/main" id="{C4E91D5E-026F-7748-99BD-282088AFF9DF}"/>
              </a:ext>
            </a:extLst>
          </p:cNvPr>
          <p:cNvGrpSpPr>
            <a:grpSpLocks/>
          </p:cNvGrpSpPr>
          <p:nvPr/>
        </p:nvGrpSpPr>
        <p:grpSpPr bwMode="auto">
          <a:xfrm>
            <a:off x="927100" y="2073275"/>
            <a:ext cx="7273925" cy="4017963"/>
            <a:chOff x="591" y="279"/>
            <a:chExt cx="4806" cy="2938"/>
          </a:xfrm>
        </p:grpSpPr>
        <p:sp>
          <p:nvSpPr>
            <p:cNvPr id="333" name="Rectangle 6">
              <a:extLst>
                <a:ext uri="{FF2B5EF4-FFF2-40B4-BE49-F238E27FC236}">
                  <a16:creationId xmlns:a16="http://schemas.microsoft.com/office/drawing/2014/main" id="{343B0358-8E82-8771-14BE-AB56DB85E672}"/>
                </a:ext>
              </a:extLst>
            </p:cNvPr>
            <p:cNvSpPr>
              <a:spLocks noChangeArrowheads="1"/>
            </p:cNvSpPr>
            <p:nvPr/>
          </p:nvSpPr>
          <p:spPr bwMode="auto">
            <a:xfrm>
              <a:off x="591" y="1025"/>
              <a:ext cx="208"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A0</a:t>
              </a:r>
              <a:endParaRPr lang="en-US" b="1">
                <a:solidFill>
                  <a:schemeClr val="tx2"/>
                </a:solidFill>
                <a:effectLst>
                  <a:outerShdw blurRad="38100" dist="38100" dir="2700000" algn="tl">
                    <a:srgbClr val="C0C0C0"/>
                  </a:outerShdw>
                </a:effectLst>
                <a:latin typeface="楷体_GB2312" pitchFamily="49" charset="-122"/>
              </a:endParaRPr>
            </a:p>
          </p:txBody>
        </p:sp>
        <p:sp>
          <p:nvSpPr>
            <p:cNvPr id="334" name="Rectangle 7">
              <a:extLst>
                <a:ext uri="{FF2B5EF4-FFF2-40B4-BE49-F238E27FC236}">
                  <a16:creationId xmlns:a16="http://schemas.microsoft.com/office/drawing/2014/main" id="{FFE5CBD5-A814-7F4D-72F6-7B7F6AECFB13}"/>
                </a:ext>
              </a:extLst>
            </p:cNvPr>
            <p:cNvSpPr>
              <a:spLocks noChangeArrowheads="1"/>
            </p:cNvSpPr>
            <p:nvPr/>
          </p:nvSpPr>
          <p:spPr bwMode="auto">
            <a:xfrm>
              <a:off x="4655" y="279"/>
              <a:ext cx="315"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Vdd</a:t>
              </a:r>
              <a:endParaRPr lang="en-US" b="1">
                <a:solidFill>
                  <a:schemeClr val="tx2"/>
                </a:solidFill>
                <a:effectLst>
                  <a:outerShdw blurRad="38100" dist="38100" dir="2700000" algn="tl">
                    <a:srgbClr val="C0C0C0"/>
                  </a:outerShdw>
                </a:effectLst>
                <a:latin typeface="楷体_GB2312" pitchFamily="49" charset="-122"/>
              </a:endParaRPr>
            </a:p>
          </p:txBody>
        </p:sp>
        <p:sp>
          <p:nvSpPr>
            <p:cNvPr id="335" name="Rectangle 8">
              <a:extLst>
                <a:ext uri="{FF2B5EF4-FFF2-40B4-BE49-F238E27FC236}">
                  <a16:creationId xmlns:a16="http://schemas.microsoft.com/office/drawing/2014/main" id="{14702180-35BE-F2B8-1F65-9D09E8EC000F}"/>
                </a:ext>
              </a:extLst>
            </p:cNvPr>
            <p:cNvSpPr>
              <a:spLocks noChangeArrowheads="1"/>
            </p:cNvSpPr>
            <p:nvPr/>
          </p:nvSpPr>
          <p:spPr bwMode="auto">
            <a:xfrm>
              <a:off x="2422" y="2967"/>
              <a:ext cx="208"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D0</a:t>
              </a:r>
              <a:endParaRPr lang="en-US" b="1">
                <a:solidFill>
                  <a:schemeClr val="tx2"/>
                </a:solidFill>
                <a:effectLst>
                  <a:outerShdw blurRad="38100" dist="38100" dir="2700000" algn="tl">
                    <a:srgbClr val="C0C0C0"/>
                  </a:outerShdw>
                </a:effectLst>
                <a:latin typeface="楷体_GB2312" pitchFamily="49" charset="-122"/>
              </a:endParaRPr>
            </a:p>
          </p:txBody>
        </p:sp>
        <p:sp>
          <p:nvSpPr>
            <p:cNvPr id="336" name="Line 9">
              <a:extLst>
                <a:ext uri="{FF2B5EF4-FFF2-40B4-BE49-F238E27FC236}">
                  <a16:creationId xmlns:a16="http://schemas.microsoft.com/office/drawing/2014/main" id="{4FCF8473-7327-5D81-3FBB-BFEB181183E8}"/>
                </a:ext>
              </a:extLst>
            </p:cNvPr>
            <p:cNvSpPr>
              <a:spLocks noChangeShapeType="1"/>
            </p:cNvSpPr>
            <p:nvPr/>
          </p:nvSpPr>
          <p:spPr bwMode="auto">
            <a:xfrm>
              <a:off x="4226" y="344"/>
              <a:ext cx="1" cy="12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 name="Line 10">
              <a:extLst>
                <a:ext uri="{FF2B5EF4-FFF2-40B4-BE49-F238E27FC236}">
                  <a16:creationId xmlns:a16="http://schemas.microsoft.com/office/drawing/2014/main" id="{EEBFAFED-1010-9902-D150-EB83D09749C0}"/>
                </a:ext>
              </a:extLst>
            </p:cNvPr>
            <p:cNvSpPr>
              <a:spLocks noChangeShapeType="1"/>
            </p:cNvSpPr>
            <p:nvPr/>
          </p:nvSpPr>
          <p:spPr bwMode="auto">
            <a:xfrm>
              <a:off x="3621" y="344"/>
              <a:ext cx="1" cy="12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 name="Line 11">
              <a:extLst>
                <a:ext uri="{FF2B5EF4-FFF2-40B4-BE49-F238E27FC236}">
                  <a16:creationId xmlns:a16="http://schemas.microsoft.com/office/drawing/2014/main" id="{C5AEC203-1D26-7B0B-8257-D6843EB07F2B}"/>
                </a:ext>
              </a:extLst>
            </p:cNvPr>
            <p:cNvSpPr>
              <a:spLocks noChangeShapeType="1"/>
            </p:cNvSpPr>
            <p:nvPr/>
          </p:nvSpPr>
          <p:spPr bwMode="auto">
            <a:xfrm>
              <a:off x="2410" y="344"/>
              <a:ext cx="1" cy="12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 name="Line 12">
              <a:extLst>
                <a:ext uri="{FF2B5EF4-FFF2-40B4-BE49-F238E27FC236}">
                  <a16:creationId xmlns:a16="http://schemas.microsoft.com/office/drawing/2014/main" id="{06D86DB7-78B9-A05C-37FB-520951CFFCE4}"/>
                </a:ext>
              </a:extLst>
            </p:cNvPr>
            <p:cNvSpPr>
              <a:spLocks noChangeShapeType="1"/>
            </p:cNvSpPr>
            <p:nvPr/>
          </p:nvSpPr>
          <p:spPr bwMode="auto">
            <a:xfrm>
              <a:off x="3015" y="344"/>
              <a:ext cx="1" cy="12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0" name="Line 13">
              <a:extLst>
                <a:ext uri="{FF2B5EF4-FFF2-40B4-BE49-F238E27FC236}">
                  <a16:creationId xmlns:a16="http://schemas.microsoft.com/office/drawing/2014/main" id="{B3606975-A505-5FD8-F256-4125AC9E9933}"/>
                </a:ext>
              </a:extLst>
            </p:cNvPr>
            <p:cNvSpPr>
              <a:spLocks noChangeShapeType="1"/>
            </p:cNvSpPr>
            <p:nvPr/>
          </p:nvSpPr>
          <p:spPr bwMode="auto">
            <a:xfrm flipH="1">
              <a:off x="2053" y="344"/>
              <a:ext cx="2446"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1" name="Line 14">
              <a:extLst>
                <a:ext uri="{FF2B5EF4-FFF2-40B4-BE49-F238E27FC236}">
                  <a16:creationId xmlns:a16="http://schemas.microsoft.com/office/drawing/2014/main" id="{C503AEF9-EE0B-EB1D-820A-3FCC598B696A}"/>
                </a:ext>
              </a:extLst>
            </p:cNvPr>
            <p:cNvSpPr>
              <a:spLocks noChangeShapeType="1"/>
            </p:cNvSpPr>
            <p:nvPr/>
          </p:nvSpPr>
          <p:spPr bwMode="auto">
            <a:xfrm flipH="1">
              <a:off x="1698" y="853"/>
              <a:ext cx="2822" cy="1"/>
            </a:xfrm>
            <a:prstGeom prst="line">
              <a:avLst/>
            </a:prstGeom>
            <a:noFill/>
            <a:ln w="2540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2" name="Line 15">
              <a:extLst>
                <a:ext uri="{FF2B5EF4-FFF2-40B4-BE49-F238E27FC236}">
                  <a16:creationId xmlns:a16="http://schemas.microsoft.com/office/drawing/2014/main" id="{74360E21-40D6-7C68-3072-7D062089FC73}"/>
                </a:ext>
              </a:extLst>
            </p:cNvPr>
            <p:cNvSpPr>
              <a:spLocks noChangeShapeType="1"/>
            </p:cNvSpPr>
            <p:nvPr/>
          </p:nvSpPr>
          <p:spPr bwMode="auto">
            <a:xfrm flipH="1">
              <a:off x="1698" y="1362"/>
              <a:ext cx="2822" cy="1"/>
            </a:xfrm>
            <a:prstGeom prst="line">
              <a:avLst/>
            </a:prstGeom>
            <a:noFill/>
            <a:ln w="2540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3" name="Line 16">
              <a:extLst>
                <a:ext uri="{FF2B5EF4-FFF2-40B4-BE49-F238E27FC236}">
                  <a16:creationId xmlns:a16="http://schemas.microsoft.com/office/drawing/2014/main" id="{EF6F2044-8606-FB48-8E2C-563A108035D7}"/>
                </a:ext>
              </a:extLst>
            </p:cNvPr>
            <p:cNvSpPr>
              <a:spLocks noChangeShapeType="1"/>
            </p:cNvSpPr>
            <p:nvPr/>
          </p:nvSpPr>
          <p:spPr bwMode="auto">
            <a:xfrm flipH="1">
              <a:off x="1698" y="2380"/>
              <a:ext cx="2822" cy="1"/>
            </a:xfrm>
            <a:prstGeom prst="line">
              <a:avLst/>
            </a:prstGeom>
            <a:noFill/>
            <a:ln w="2540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 name="Line 17">
              <a:extLst>
                <a:ext uri="{FF2B5EF4-FFF2-40B4-BE49-F238E27FC236}">
                  <a16:creationId xmlns:a16="http://schemas.microsoft.com/office/drawing/2014/main" id="{5D119E54-4828-6286-709E-ABC9C0AAF550}"/>
                </a:ext>
              </a:extLst>
            </p:cNvPr>
            <p:cNvSpPr>
              <a:spLocks noChangeShapeType="1"/>
            </p:cNvSpPr>
            <p:nvPr/>
          </p:nvSpPr>
          <p:spPr bwMode="auto">
            <a:xfrm flipH="1">
              <a:off x="1698" y="1871"/>
              <a:ext cx="2822" cy="1"/>
            </a:xfrm>
            <a:prstGeom prst="line">
              <a:avLst/>
            </a:prstGeom>
            <a:noFill/>
            <a:ln w="2540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 name="Freeform 18">
              <a:extLst>
                <a:ext uri="{FF2B5EF4-FFF2-40B4-BE49-F238E27FC236}">
                  <a16:creationId xmlns:a16="http://schemas.microsoft.com/office/drawing/2014/main" id="{7B49EC86-E82E-7153-17FE-23FB7813566E}"/>
                </a:ext>
              </a:extLst>
            </p:cNvPr>
            <p:cNvSpPr>
              <a:spLocks/>
            </p:cNvSpPr>
            <p:nvPr/>
          </p:nvSpPr>
          <p:spPr bwMode="auto">
            <a:xfrm>
              <a:off x="1180" y="2586"/>
              <a:ext cx="518" cy="18"/>
            </a:xfrm>
            <a:custGeom>
              <a:avLst/>
              <a:gdLst>
                <a:gd name="T0" fmla="*/ 0 w 3108"/>
                <a:gd name="T1" fmla="*/ 0 h 111"/>
                <a:gd name="T2" fmla="*/ 0 w 3108"/>
                <a:gd name="T3" fmla="*/ 0 h 111"/>
                <a:gd name="T4" fmla="*/ 0 w 3108"/>
                <a:gd name="T5" fmla="*/ 0 h 111"/>
                <a:gd name="T6" fmla="*/ 0 w 3108"/>
                <a:gd name="T7" fmla="*/ 0 h 111"/>
                <a:gd name="T8" fmla="*/ 0 w 3108"/>
                <a:gd name="T9" fmla="*/ 0 h 111"/>
                <a:gd name="T10" fmla="*/ 0 w 3108"/>
                <a:gd name="T11" fmla="*/ 0 h 111"/>
                <a:gd name="T12" fmla="*/ 0 w 3108"/>
                <a:gd name="T13" fmla="*/ 0 h 111"/>
                <a:gd name="T14" fmla="*/ 0 60000 65536"/>
                <a:gd name="T15" fmla="*/ 0 60000 65536"/>
                <a:gd name="T16" fmla="*/ 0 60000 65536"/>
                <a:gd name="T17" fmla="*/ 0 60000 65536"/>
                <a:gd name="T18" fmla="*/ 0 60000 65536"/>
                <a:gd name="T19" fmla="*/ 0 60000 65536"/>
                <a:gd name="T20" fmla="*/ 0 60000 65536"/>
                <a:gd name="T21" fmla="*/ 0 w 3108"/>
                <a:gd name="T22" fmla="*/ 0 h 111"/>
                <a:gd name="T23" fmla="*/ 3108 w 3108"/>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8" h="111">
                  <a:moveTo>
                    <a:pt x="0" y="0"/>
                  </a:moveTo>
                  <a:lnTo>
                    <a:pt x="0" y="55"/>
                  </a:lnTo>
                  <a:lnTo>
                    <a:pt x="0" y="111"/>
                  </a:lnTo>
                  <a:lnTo>
                    <a:pt x="3108" y="111"/>
                  </a:lnTo>
                  <a:lnTo>
                    <a:pt x="3108" y="55"/>
                  </a:lnTo>
                  <a:lnTo>
                    <a:pt x="310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9">
              <a:extLst>
                <a:ext uri="{FF2B5EF4-FFF2-40B4-BE49-F238E27FC236}">
                  <a16:creationId xmlns:a16="http://schemas.microsoft.com/office/drawing/2014/main" id="{2F3E1CF2-C425-8C2C-1520-5F1F9A899D0C}"/>
                </a:ext>
              </a:extLst>
            </p:cNvPr>
            <p:cNvSpPr>
              <a:spLocks/>
            </p:cNvSpPr>
            <p:nvPr/>
          </p:nvSpPr>
          <p:spPr bwMode="auto">
            <a:xfrm>
              <a:off x="1180" y="2586"/>
              <a:ext cx="518" cy="18"/>
            </a:xfrm>
            <a:custGeom>
              <a:avLst/>
              <a:gdLst>
                <a:gd name="T0" fmla="*/ 0 w 3108"/>
                <a:gd name="T1" fmla="*/ 0 h 111"/>
                <a:gd name="T2" fmla="*/ 0 w 3108"/>
                <a:gd name="T3" fmla="*/ 0 h 111"/>
                <a:gd name="T4" fmla="*/ 0 w 3108"/>
                <a:gd name="T5" fmla="*/ 0 h 111"/>
                <a:gd name="T6" fmla="*/ 0 w 3108"/>
                <a:gd name="T7" fmla="*/ 0 h 111"/>
                <a:gd name="T8" fmla="*/ 0 w 3108"/>
                <a:gd name="T9" fmla="*/ 0 h 111"/>
                <a:gd name="T10" fmla="*/ 0 w 3108"/>
                <a:gd name="T11" fmla="*/ 0 h 111"/>
                <a:gd name="T12" fmla="*/ 0 w 3108"/>
                <a:gd name="T13" fmla="*/ 0 h 111"/>
                <a:gd name="T14" fmla="*/ 0 60000 65536"/>
                <a:gd name="T15" fmla="*/ 0 60000 65536"/>
                <a:gd name="T16" fmla="*/ 0 60000 65536"/>
                <a:gd name="T17" fmla="*/ 0 60000 65536"/>
                <a:gd name="T18" fmla="*/ 0 60000 65536"/>
                <a:gd name="T19" fmla="*/ 0 60000 65536"/>
                <a:gd name="T20" fmla="*/ 0 60000 65536"/>
                <a:gd name="T21" fmla="*/ 0 w 3108"/>
                <a:gd name="T22" fmla="*/ 0 h 111"/>
                <a:gd name="T23" fmla="*/ 3108 w 3108"/>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8" h="111">
                  <a:moveTo>
                    <a:pt x="0" y="0"/>
                  </a:moveTo>
                  <a:lnTo>
                    <a:pt x="0" y="55"/>
                  </a:lnTo>
                  <a:lnTo>
                    <a:pt x="0" y="111"/>
                  </a:lnTo>
                  <a:lnTo>
                    <a:pt x="3108" y="111"/>
                  </a:lnTo>
                  <a:lnTo>
                    <a:pt x="3108" y="55"/>
                  </a:lnTo>
                  <a:lnTo>
                    <a:pt x="3108" y="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7" name="Freeform 20">
              <a:extLst>
                <a:ext uri="{FF2B5EF4-FFF2-40B4-BE49-F238E27FC236}">
                  <a16:creationId xmlns:a16="http://schemas.microsoft.com/office/drawing/2014/main" id="{CCC9F4AB-4363-4042-8323-6C24281E4E72}"/>
                </a:ext>
              </a:extLst>
            </p:cNvPr>
            <p:cNvSpPr>
              <a:spLocks/>
            </p:cNvSpPr>
            <p:nvPr/>
          </p:nvSpPr>
          <p:spPr bwMode="auto">
            <a:xfrm>
              <a:off x="1698" y="2595"/>
              <a:ext cx="9" cy="9"/>
            </a:xfrm>
            <a:custGeom>
              <a:avLst/>
              <a:gdLst>
                <a:gd name="T0" fmla="*/ 0 w 57"/>
                <a:gd name="T1" fmla="*/ 0 h 56"/>
                <a:gd name="T2" fmla="*/ 0 w 57"/>
                <a:gd name="T3" fmla="*/ 0 h 56"/>
                <a:gd name="T4" fmla="*/ 0 w 57"/>
                <a:gd name="T5" fmla="*/ 0 h 56"/>
                <a:gd name="T6" fmla="*/ 0 w 57"/>
                <a:gd name="T7" fmla="*/ 0 h 56"/>
                <a:gd name="T8" fmla="*/ 0 w 57"/>
                <a:gd name="T9" fmla="*/ 0 h 56"/>
                <a:gd name="T10" fmla="*/ 0 w 57"/>
                <a:gd name="T11" fmla="*/ 0 h 56"/>
                <a:gd name="T12" fmla="*/ 0 w 57"/>
                <a:gd name="T13" fmla="*/ 0 h 56"/>
                <a:gd name="T14" fmla="*/ 0 w 57"/>
                <a:gd name="T15" fmla="*/ 0 h 56"/>
                <a:gd name="T16" fmla="*/ 0 w 57"/>
                <a:gd name="T17" fmla="*/ 0 h 56"/>
                <a:gd name="T18" fmla="*/ 0 w 57"/>
                <a:gd name="T19" fmla="*/ 0 h 56"/>
                <a:gd name="T20" fmla="*/ 0 w 57"/>
                <a:gd name="T21" fmla="*/ 0 h 56"/>
                <a:gd name="T22" fmla="*/ 0 w 57"/>
                <a:gd name="T23" fmla="*/ 0 h 56"/>
                <a:gd name="T24" fmla="*/ 0 w 57"/>
                <a:gd name="T25" fmla="*/ 0 h 56"/>
                <a:gd name="T26" fmla="*/ 0 w 57"/>
                <a:gd name="T27" fmla="*/ 0 h 56"/>
                <a:gd name="T28" fmla="*/ 0 w 57"/>
                <a:gd name="T29" fmla="*/ 0 h 56"/>
                <a:gd name="T30" fmla="*/ 0 w 57"/>
                <a:gd name="T31" fmla="*/ 0 h 56"/>
                <a:gd name="T32" fmla="*/ 0 w 57"/>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6"/>
                <a:gd name="T53" fmla="*/ 57 w 57"/>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6">
                  <a:moveTo>
                    <a:pt x="0" y="0"/>
                  </a:moveTo>
                  <a:lnTo>
                    <a:pt x="0" y="56"/>
                  </a:lnTo>
                  <a:lnTo>
                    <a:pt x="7" y="56"/>
                  </a:lnTo>
                  <a:lnTo>
                    <a:pt x="13" y="55"/>
                  </a:lnTo>
                  <a:lnTo>
                    <a:pt x="19" y="53"/>
                  </a:lnTo>
                  <a:lnTo>
                    <a:pt x="25" y="50"/>
                  </a:lnTo>
                  <a:lnTo>
                    <a:pt x="31" y="47"/>
                  </a:lnTo>
                  <a:lnTo>
                    <a:pt x="35" y="44"/>
                  </a:lnTo>
                  <a:lnTo>
                    <a:pt x="40" y="40"/>
                  </a:lnTo>
                  <a:lnTo>
                    <a:pt x="45" y="34"/>
                  </a:lnTo>
                  <a:lnTo>
                    <a:pt x="48" y="30"/>
                  </a:lnTo>
                  <a:lnTo>
                    <a:pt x="51" y="25"/>
                  </a:lnTo>
                  <a:lnTo>
                    <a:pt x="53" y="18"/>
                  </a:lnTo>
                  <a:lnTo>
                    <a:pt x="56" y="13"/>
                  </a:lnTo>
                  <a:lnTo>
                    <a:pt x="57" y="7"/>
                  </a:lnTo>
                  <a:lnTo>
                    <a:pt x="5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21">
              <a:extLst>
                <a:ext uri="{FF2B5EF4-FFF2-40B4-BE49-F238E27FC236}">
                  <a16:creationId xmlns:a16="http://schemas.microsoft.com/office/drawing/2014/main" id="{5951B991-CD1A-8CB4-95CC-B039F40686E0}"/>
                </a:ext>
              </a:extLst>
            </p:cNvPr>
            <p:cNvSpPr>
              <a:spLocks/>
            </p:cNvSpPr>
            <p:nvPr/>
          </p:nvSpPr>
          <p:spPr bwMode="auto">
            <a:xfrm>
              <a:off x="1698" y="2595"/>
              <a:ext cx="9" cy="9"/>
            </a:xfrm>
            <a:custGeom>
              <a:avLst/>
              <a:gdLst>
                <a:gd name="T0" fmla="*/ 0 w 57"/>
                <a:gd name="T1" fmla="*/ 0 h 56"/>
                <a:gd name="T2" fmla="*/ 0 w 57"/>
                <a:gd name="T3" fmla="*/ 0 h 56"/>
                <a:gd name="T4" fmla="*/ 0 w 57"/>
                <a:gd name="T5" fmla="*/ 0 h 56"/>
                <a:gd name="T6" fmla="*/ 0 w 57"/>
                <a:gd name="T7" fmla="*/ 0 h 56"/>
                <a:gd name="T8" fmla="*/ 0 w 57"/>
                <a:gd name="T9" fmla="*/ 0 h 56"/>
                <a:gd name="T10" fmla="*/ 0 w 57"/>
                <a:gd name="T11" fmla="*/ 0 h 56"/>
                <a:gd name="T12" fmla="*/ 0 w 57"/>
                <a:gd name="T13" fmla="*/ 0 h 56"/>
                <a:gd name="T14" fmla="*/ 0 w 57"/>
                <a:gd name="T15" fmla="*/ 0 h 56"/>
                <a:gd name="T16" fmla="*/ 0 w 57"/>
                <a:gd name="T17" fmla="*/ 0 h 56"/>
                <a:gd name="T18" fmla="*/ 0 w 57"/>
                <a:gd name="T19" fmla="*/ 0 h 56"/>
                <a:gd name="T20" fmla="*/ 0 w 57"/>
                <a:gd name="T21" fmla="*/ 0 h 56"/>
                <a:gd name="T22" fmla="*/ 0 w 57"/>
                <a:gd name="T23" fmla="*/ 0 h 56"/>
                <a:gd name="T24" fmla="*/ 0 w 57"/>
                <a:gd name="T25" fmla="*/ 0 h 56"/>
                <a:gd name="T26" fmla="*/ 0 w 57"/>
                <a:gd name="T27" fmla="*/ 0 h 56"/>
                <a:gd name="T28" fmla="*/ 0 w 57"/>
                <a:gd name="T29" fmla="*/ 0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56"/>
                <a:gd name="T47" fmla="*/ 57 w 57"/>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56">
                  <a:moveTo>
                    <a:pt x="0" y="56"/>
                  </a:moveTo>
                  <a:lnTo>
                    <a:pt x="7" y="56"/>
                  </a:lnTo>
                  <a:lnTo>
                    <a:pt x="13" y="55"/>
                  </a:lnTo>
                  <a:lnTo>
                    <a:pt x="19" y="53"/>
                  </a:lnTo>
                  <a:lnTo>
                    <a:pt x="25" y="50"/>
                  </a:lnTo>
                  <a:lnTo>
                    <a:pt x="31" y="47"/>
                  </a:lnTo>
                  <a:lnTo>
                    <a:pt x="35" y="44"/>
                  </a:lnTo>
                  <a:lnTo>
                    <a:pt x="40" y="40"/>
                  </a:lnTo>
                  <a:lnTo>
                    <a:pt x="45" y="34"/>
                  </a:lnTo>
                  <a:lnTo>
                    <a:pt x="48" y="30"/>
                  </a:lnTo>
                  <a:lnTo>
                    <a:pt x="51" y="25"/>
                  </a:lnTo>
                  <a:lnTo>
                    <a:pt x="53" y="18"/>
                  </a:lnTo>
                  <a:lnTo>
                    <a:pt x="56" y="13"/>
                  </a:lnTo>
                  <a:lnTo>
                    <a:pt x="57" y="7"/>
                  </a:lnTo>
                  <a:lnTo>
                    <a:pt x="5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9" name="Freeform 22">
              <a:extLst>
                <a:ext uri="{FF2B5EF4-FFF2-40B4-BE49-F238E27FC236}">
                  <a16:creationId xmlns:a16="http://schemas.microsoft.com/office/drawing/2014/main" id="{5905EFC1-F0AF-515B-C8BA-27BC91CD3A96}"/>
                </a:ext>
              </a:extLst>
            </p:cNvPr>
            <p:cNvSpPr>
              <a:spLocks/>
            </p:cNvSpPr>
            <p:nvPr/>
          </p:nvSpPr>
          <p:spPr bwMode="auto">
            <a:xfrm>
              <a:off x="1688" y="656"/>
              <a:ext cx="19" cy="1939"/>
            </a:xfrm>
            <a:custGeom>
              <a:avLst/>
              <a:gdLst>
                <a:gd name="T0" fmla="*/ 0 w 113"/>
                <a:gd name="T1" fmla="*/ 0 h 11631"/>
                <a:gd name="T2" fmla="*/ 0 w 113"/>
                <a:gd name="T3" fmla="*/ 0 h 11631"/>
                <a:gd name="T4" fmla="*/ 0 w 113"/>
                <a:gd name="T5" fmla="*/ 0 h 11631"/>
                <a:gd name="T6" fmla="*/ 0 w 113"/>
                <a:gd name="T7" fmla="*/ 0 h 11631"/>
                <a:gd name="T8" fmla="*/ 0 w 113"/>
                <a:gd name="T9" fmla="*/ 0 h 11631"/>
                <a:gd name="T10" fmla="*/ 0 w 113"/>
                <a:gd name="T11" fmla="*/ 0 h 11631"/>
                <a:gd name="T12" fmla="*/ 0 w 113"/>
                <a:gd name="T13" fmla="*/ 0 h 11631"/>
                <a:gd name="T14" fmla="*/ 0 60000 65536"/>
                <a:gd name="T15" fmla="*/ 0 60000 65536"/>
                <a:gd name="T16" fmla="*/ 0 60000 65536"/>
                <a:gd name="T17" fmla="*/ 0 60000 65536"/>
                <a:gd name="T18" fmla="*/ 0 60000 65536"/>
                <a:gd name="T19" fmla="*/ 0 60000 65536"/>
                <a:gd name="T20" fmla="*/ 0 60000 65536"/>
                <a:gd name="T21" fmla="*/ 0 w 113"/>
                <a:gd name="T22" fmla="*/ 0 h 11631"/>
                <a:gd name="T23" fmla="*/ 113 w 113"/>
                <a:gd name="T24" fmla="*/ 11631 h 116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1631">
                  <a:moveTo>
                    <a:pt x="0" y="11631"/>
                  </a:moveTo>
                  <a:lnTo>
                    <a:pt x="56" y="11631"/>
                  </a:lnTo>
                  <a:lnTo>
                    <a:pt x="113" y="11631"/>
                  </a:lnTo>
                  <a:lnTo>
                    <a:pt x="113" y="0"/>
                  </a:lnTo>
                  <a:lnTo>
                    <a:pt x="56" y="0"/>
                  </a:lnTo>
                  <a:lnTo>
                    <a:pt x="0" y="0"/>
                  </a:lnTo>
                  <a:lnTo>
                    <a:pt x="0" y="116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23">
              <a:extLst>
                <a:ext uri="{FF2B5EF4-FFF2-40B4-BE49-F238E27FC236}">
                  <a16:creationId xmlns:a16="http://schemas.microsoft.com/office/drawing/2014/main" id="{45859771-0CAB-D863-0589-04AA7FF456B9}"/>
                </a:ext>
              </a:extLst>
            </p:cNvPr>
            <p:cNvSpPr>
              <a:spLocks/>
            </p:cNvSpPr>
            <p:nvPr/>
          </p:nvSpPr>
          <p:spPr bwMode="auto">
            <a:xfrm>
              <a:off x="1688" y="656"/>
              <a:ext cx="19" cy="1939"/>
            </a:xfrm>
            <a:custGeom>
              <a:avLst/>
              <a:gdLst>
                <a:gd name="T0" fmla="*/ 0 w 113"/>
                <a:gd name="T1" fmla="*/ 0 h 11631"/>
                <a:gd name="T2" fmla="*/ 0 w 113"/>
                <a:gd name="T3" fmla="*/ 0 h 11631"/>
                <a:gd name="T4" fmla="*/ 0 w 113"/>
                <a:gd name="T5" fmla="*/ 0 h 11631"/>
                <a:gd name="T6" fmla="*/ 0 w 113"/>
                <a:gd name="T7" fmla="*/ 0 h 11631"/>
                <a:gd name="T8" fmla="*/ 0 w 113"/>
                <a:gd name="T9" fmla="*/ 0 h 11631"/>
                <a:gd name="T10" fmla="*/ 0 w 113"/>
                <a:gd name="T11" fmla="*/ 0 h 11631"/>
                <a:gd name="T12" fmla="*/ 0 w 113"/>
                <a:gd name="T13" fmla="*/ 0 h 11631"/>
                <a:gd name="T14" fmla="*/ 0 60000 65536"/>
                <a:gd name="T15" fmla="*/ 0 60000 65536"/>
                <a:gd name="T16" fmla="*/ 0 60000 65536"/>
                <a:gd name="T17" fmla="*/ 0 60000 65536"/>
                <a:gd name="T18" fmla="*/ 0 60000 65536"/>
                <a:gd name="T19" fmla="*/ 0 60000 65536"/>
                <a:gd name="T20" fmla="*/ 0 60000 65536"/>
                <a:gd name="T21" fmla="*/ 0 w 113"/>
                <a:gd name="T22" fmla="*/ 0 h 11631"/>
                <a:gd name="T23" fmla="*/ 113 w 113"/>
                <a:gd name="T24" fmla="*/ 11631 h 116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1631">
                  <a:moveTo>
                    <a:pt x="0" y="11631"/>
                  </a:moveTo>
                  <a:lnTo>
                    <a:pt x="56" y="11631"/>
                  </a:lnTo>
                  <a:lnTo>
                    <a:pt x="113" y="11631"/>
                  </a:lnTo>
                  <a:lnTo>
                    <a:pt x="113" y="0"/>
                  </a:lnTo>
                  <a:lnTo>
                    <a:pt x="56" y="0"/>
                  </a:lnTo>
                  <a:lnTo>
                    <a:pt x="0" y="0"/>
                  </a:lnTo>
                  <a:lnTo>
                    <a:pt x="0" y="116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1" name="Freeform 24">
              <a:extLst>
                <a:ext uri="{FF2B5EF4-FFF2-40B4-BE49-F238E27FC236}">
                  <a16:creationId xmlns:a16="http://schemas.microsoft.com/office/drawing/2014/main" id="{76B274C9-F37A-608F-A48E-93C5CD443E68}"/>
                </a:ext>
              </a:extLst>
            </p:cNvPr>
            <p:cNvSpPr>
              <a:spLocks/>
            </p:cNvSpPr>
            <p:nvPr/>
          </p:nvSpPr>
          <p:spPr bwMode="auto">
            <a:xfrm>
              <a:off x="1698" y="647"/>
              <a:ext cx="9" cy="9"/>
            </a:xfrm>
            <a:custGeom>
              <a:avLst/>
              <a:gdLst>
                <a:gd name="T0" fmla="*/ 0 w 57"/>
                <a:gd name="T1" fmla="*/ 0 h 55"/>
                <a:gd name="T2" fmla="*/ 0 w 57"/>
                <a:gd name="T3" fmla="*/ 0 h 55"/>
                <a:gd name="T4" fmla="*/ 0 w 57"/>
                <a:gd name="T5" fmla="*/ 0 h 55"/>
                <a:gd name="T6" fmla="*/ 0 w 57"/>
                <a:gd name="T7" fmla="*/ 0 h 55"/>
                <a:gd name="T8" fmla="*/ 0 w 57"/>
                <a:gd name="T9" fmla="*/ 0 h 55"/>
                <a:gd name="T10" fmla="*/ 0 w 57"/>
                <a:gd name="T11" fmla="*/ 0 h 55"/>
                <a:gd name="T12" fmla="*/ 0 w 57"/>
                <a:gd name="T13" fmla="*/ 0 h 55"/>
                <a:gd name="T14" fmla="*/ 0 w 57"/>
                <a:gd name="T15" fmla="*/ 0 h 55"/>
                <a:gd name="T16" fmla="*/ 0 w 57"/>
                <a:gd name="T17" fmla="*/ 0 h 55"/>
                <a:gd name="T18" fmla="*/ 0 w 57"/>
                <a:gd name="T19" fmla="*/ 0 h 55"/>
                <a:gd name="T20" fmla="*/ 0 w 57"/>
                <a:gd name="T21" fmla="*/ 0 h 55"/>
                <a:gd name="T22" fmla="*/ 0 w 57"/>
                <a:gd name="T23" fmla="*/ 0 h 55"/>
                <a:gd name="T24" fmla="*/ 0 w 57"/>
                <a:gd name="T25" fmla="*/ 0 h 55"/>
                <a:gd name="T26" fmla="*/ 0 w 57"/>
                <a:gd name="T27" fmla="*/ 0 h 55"/>
                <a:gd name="T28" fmla="*/ 0 w 57"/>
                <a:gd name="T29" fmla="*/ 0 h 55"/>
                <a:gd name="T30" fmla="*/ 0 w 57"/>
                <a:gd name="T31" fmla="*/ 0 h 55"/>
                <a:gd name="T32" fmla="*/ 0 w 57"/>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5"/>
                <a:gd name="T53" fmla="*/ 57 w 57"/>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5">
                  <a:moveTo>
                    <a:pt x="0" y="55"/>
                  </a:moveTo>
                  <a:lnTo>
                    <a:pt x="57" y="55"/>
                  </a:lnTo>
                  <a:lnTo>
                    <a:pt x="57" y="49"/>
                  </a:lnTo>
                  <a:lnTo>
                    <a:pt x="56" y="42"/>
                  </a:lnTo>
                  <a:lnTo>
                    <a:pt x="53" y="37"/>
                  </a:lnTo>
                  <a:lnTo>
                    <a:pt x="51" y="31"/>
                  </a:lnTo>
                  <a:lnTo>
                    <a:pt x="48" y="25"/>
                  </a:lnTo>
                  <a:lnTo>
                    <a:pt x="45" y="21"/>
                  </a:lnTo>
                  <a:lnTo>
                    <a:pt x="40" y="16"/>
                  </a:lnTo>
                  <a:lnTo>
                    <a:pt x="35" y="11"/>
                  </a:lnTo>
                  <a:lnTo>
                    <a:pt x="31" y="8"/>
                  </a:lnTo>
                  <a:lnTo>
                    <a:pt x="25" y="5"/>
                  </a:lnTo>
                  <a:lnTo>
                    <a:pt x="19" y="3"/>
                  </a:lnTo>
                  <a:lnTo>
                    <a:pt x="13" y="1"/>
                  </a:lnTo>
                  <a:lnTo>
                    <a:pt x="7" y="0"/>
                  </a:lnTo>
                  <a:lnTo>
                    <a:pt x="0" y="0"/>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25">
              <a:extLst>
                <a:ext uri="{FF2B5EF4-FFF2-40B4-BE49-F238E27FC236}">
                  <a16:creationId xmlns:a16="http://schemas.microsoft.com/office/drawing/2014/main" id="{58C0BBBB-7EAA-D543-96E4-1A8A01E5986B}"/>
                </a:ext>
              </a:extLst>
            </p:cNvPr>
            <p:cNvSpPr>
              <a:spLocks/>
            </p:cNvSpPr>
            <p:nvPr/>
          </p:nvSpPr>
          <p:spPr bwMode="auto">
            <a:xfrm>
              <a:off x="1698" y="647"/>
              <a:ext cx="9" cy="9"/>
            </a:xfrm>
            <a:custGeom>
              <a:avLst/>
              <a:gdLst>
                <a:gd name="T0" fmla="*/ 0 w 57"/>
                <a:gd name="T1" fmla="*/ 0 h 55"/>
                <a:gd name="T2" fmla="*/ 0 w 57"/>
                <a:gd name="T3" fmla="*/ 0 h 55"/>
                <a:gd name="T4" fmla="*/ 0 w 57"/>
                <a:gd name="T5" fmla="*/ 0 h 55"/>
                <a:gd name="T6" fmla="*/ 0 w 57"/>
                <a:gd name="T7" fmla="*/ 0 h 55"/>
                <a:gd name="T8" fmla="*/ 0 w 57"/>
                <a:gd name="T9" fmla="*/ 0 h 55"/>
                <a:gd name="T10" fmla="*/ 0 w 57"/>
                <a:gd name="T11" fmla="*/ 0 h 55"/>
                <a:gd name="T12" fmla="*/ 0 w 57"/>
                <a:gd name="T13" fmla="*/ 0 h 55"/>
                <a:gd name="T14" fmla="*/ 0 w 57"/>
                <a:gd name="T15" fmla="*/ 0 h 55"/>
                <a:gd name="T16" fmla="*/ 0 w 57"/>
                <a:gd name="T17" fmla="*/ 0 h 55"/>
                <a:gd name="T18" fmla="*/ 0 w 57"/>
                <a:gd name="T19" fmla="*/ 0 h 55"/>
                <a:gd name="T20" fmla="*/ 0 w 57"/>
                <a:gd name="T21" fmla="*/ 0 h 55"/>
                <a:gd name="T22" fmla="*/ 0 w 57"/>
                <a:gd name="T23" fmla="*/ 0 h 55"/>
                <a:gd name="T24" fmla="*/ 0 w 57"/>
                <a:gd name="T25" fmla="*/ 0 h 55"/>
                <a:gd name="T26" fmla="*/ 0 w 57"/>
                <a:gd name="T27" fmla="*/ 0 h 55"/>
                <a:gd name="T28" fmla="*/ 0 w 57"/>
                <a:gd name="T29" fmla="*/ 0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55"/>
                <a:gd name="T47" fmla="*/ 57 w 57"/>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55">
                  <a:moveTo>
                    <a:pt x="57" y="55"/>
                  </a:moveTo>
                  <a:lnTo>
                    <a:pt x="57" y="49"/>
                  </a:lnTo>
                  <a:lnTo>
                    <a:pt x="56" y="42"/>
                  </a:lnTo>
                  <a:lnTo>
                    <a:pt x="53" y="37"/>
                  </a:lnTo>
                  <a:lnTo>
                    <a:pt x="51" y="31"/>
                  </a:lnTo>
                  <a:lnTo>
                    <a:pt x="48" y="25"/>
                  </a:lnTo>
                  <a:lnTo>
                    <a:pt x="45" y="21"/>
                  </a:lnTo>
                  <a:lnTo>
                    <a:pt x="40" y="16"/>
                  </a:lnTo>
                  <a:lnTo>
                    <a:pt x="35" y="11"/>
                  </a:lnTo>
                  <a:lnTo>
                    <a:pt x="31" y="8"/>
                  </a:lnTo>
                  <a:lnTo>
                    <a:pt x="25" y="5"/>
                  </a:lnTo>
                  <a:lnTo>
                    <a:pt x="19" y="3"/>
                  </a:lnTo>
                  <a:lnTo>
                    <a:pt x="13" y="1"/>
                  </a:lnTo>
                  <a:lnTo>
                    <a:pt x="7" y="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3" name="Freeform 26">
              <a:extLst>
                <a:ext uri="{FF2B5EF4-FFF2-40B4-BE49-F238E27FC236}">
                  <a16:creationId xmlns:a16="http://schemas.microsoft.com/office/drawing/2014/main" id="{3DDECF1C-AA77-F932-12DC-BC90B6126702}"/>
                </a:ext>
              </a:extLst>
            </p:cNvPr>
            <p:cNvSpPr>
              <a:spLocks/>
            </p:cNvSpPr>
            <p:nvPr/>
          </p:nvSpPr>
          <p:spPr bwMode="auto">
            <a:xfrm>
              <a:off x="1180" y="647"/>
              <a:ext cx="518" cy="19"/>
            </a:xfrm>
            <a:custGeom>
              <a:avLst/>
              <a:gdLst>
                <a:gd name="T0" fmla="*/ 0 w 3108"/>
                <a:gd name="T1" fmla="*/ 0 h 110"/>
                <a:gd name="T2" fmla="*/ 0 w 3108"/>
                <a:gd name="T3" fmla="*/ 0 h 110"/>
                <a:gd name="T4" fmla="*/ 0 w 3108"/>
                <a:gd name="T5" fmla="*/ 0 h 110"/>
                <a:gd name="T6" fmla="*/ 0 w 3108"/>
                <a:gd name="T7" fmla="*/ 0 h 110"/>
                <a:gd name="T8" fmla="*/ 0 w 3108"/>
                <a:gd name="T9" fmla="*/ 0 h 110"/>
                <a:gd name="T10" fmla="*/ 0 w 3108"/>
                <a:gd name="T11" fmla="*/ 0 h 110"/>
                <a:gd name="T12" fmla="*/ 0 w 3108"/>
                <a:gd name="T13" fmla="*/ 0 h 110"/>
                <a:gd name="T14" fmla="*/ 0 60000 65536"/>
                <a:gd name="T15" fmla="*/ 0 60000 65536"/>
                <a:gd name="T16" fmla="*/ 0 60000 65536"/>
                <a:gd name="T17" fmla="*/ 0 60000 65536"/>
                <a:gd name="T18" fmla="*/ 0 60000 65536"/>
                <a:gd name="T19" fmla="*/ 0 60000 65536"/>
                <a:gd name="T20" fmla="*/ 0 60000 65536"/>
                <a:gd name="T21" fmla="*/ 0 w 3108"/>
                <a:gd name="T22" fmla="*/ 0 h 110"/>
                <a:gd name="T23" fmla="*/ 3108 w 3108"/>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8" h="110">
                  <a:moveTo>
                    <a:pt x="3108" y="110"/>
                  </a:moveTo>
                  <a:lnTo>
                    <a:pt x="3108" y="55"/>
                  </a:lnTo>
                  <a:lnTo>
                    <a:pt x="3108" y="0"/>
                  </a:lnTo>
                  <a:lnTo>
                    <a:pt x="0" y="0"/>
                  </a:lnTo>
                  <a:lnTo>
                    <a:pt x="0" y="55"/>
                  </a:lnTo>
                  <a:lnTo>
                    <a:pt x="0" y="110"/>
                  </a:lnTo>
                  <a:lnTo>
                    <a:pt x="3108"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27">
              <a:extLst>
                <a:ext uri="{FF2B5EF4-FFF2-40B4-BE49-F238E27FC236}">
                  <a16:creationId xmlns:a16="http://schemas.microsoft.com/office/drawing/2014/main" id="{D65FB07D-F225-C8B7-4245-A6099A59BAFE}"/>
                </a:ext>
              </a:extLst>
            </p:cNvPr>
            <p:cNvSpPr>
              <a:spLocks/>
            </p:cNvSpPr>
            <p:nvPr/>
          </p:nvSpPr>
          <p:spPr bwMode="auto">
            <a:xfrm>
              <a:off x="1180" y="647"/>
              <a:ext cx="518" cy="19"/>
            </a:xfrm>
            <a:custGeom>
              <a:avLst/>
              <a:gdLst>
                <a:gd name="T0" fmla="*/ 0 w 3108"/>
                <a:gd name="T1" fmla="*/ 0 h 110"/>
                <a:gd name="T2" fmla="*/ 0 w 3108"/>
                <a:gd name="T3" fmla="*/ 0 h 110"/>
                <a:gd name="T4" fmla="*/ 0 w 3108"/>
                <a:gd name="T5" fmla="*/ 0 h 110"/>
                <a:gd name="T6" fmla="*/ 0 w 3108"/>
                <a:gd name="T7" fmla="*/ 0 h 110"/>
                <a:gd name="T8" fmla="*/ 0 w 3108"/>
                <a:gd name="T9" fmla="*/ 0 h 110"/>
                <a:gd name="T10" fmla="*/ 0 w 3108"/>
                <a:gd name="T11" fmla="*/ 0 h 110"/>
                <a:gd name="T12" fmla="*/ 0 w 3108"/>
                <a:gd name="T13" fmla="*/ 0 h 110"/>
                <a:gd name="T14" fmla="*/ 0 60000 65536"/>
                <a:gd name="T15" fmla="*/ 0 60000 65536"/>
                <a:gd name="T16" fmla="*/ 0 60000 65536"/>
                <a:gd name="T17" fmla="*/ 0 60000 65536"/>
                <a:gd name="T18" fmla="*/ 0 60000 65536"/>
                <a:gd name="T19" fmla="*/ 0 60000 65536"/>
                <a:gd name="T20" fmla="*/ 0 60000 65536"/>
                <a:gd name="T21" fmla="*/ 0 w 3108"/>
                <a:gd name="T22" fmla="*/ 0 h 110"/>
                <a:gd name="T23" fmla="*/ 3108 w 3108"/>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8" h="110">
                  <a:moveTo>
                    <a:pt x="3108" y="110"/>
                  </a:moveTo>
                  <a:lnTo>
                    <a:pt x="3108" y="55"/>
                  </a:lnTo>
                  <a:lnTo>
                    <a:pt x="3108" y="0"/>
                  </a:lnTo>
                  <a:lnTo>
                    <a:pt x="0" y="0"/>
                  </a:lnTo>
                  <a:lnTo>
                    <a:pt x="0" y="55"/>
                  </a:lnTo>
                  <a:lnTo>
                    <a:pt x="0" y="110"/>
                  </a:lnTo>
                  <a:lnTo>
                    <a:pt x="3108" y="11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5" name="Freeform 28">
              <a:extLst>
                <a:ext uri="{FF2B5EF4-FFF2-40B4-BE49-F238E27FC236}">
                  <a16:creationId xmlns:a16="http://schemas.microsoft.com/office/drawing/2014/main" id="{D1F6DDFB-FBD8-06FA-E8F5-04811D1F071A}"/>
                </a:ext>
              </a:extLst>
            </p:cNvPr>
            <p:cNvSpPr>
              <a:spLocks/>
            </p:cNvSpPr>
            <p:nvPr/>
          </p:nvSpPr>
          <p:spPr bwMode="auto">
            <a:xfrm>
              <a:off x="1170" y="647"/>
              <a:ext cx="10" cy="9"/>
            </a:xfrm>
            <a:custGeom>
              <a:avLst/>
              <a:gdLst>
                <a:gd name="T0" fmla="*/ 0 w 57"/>
                <a:gd name="T1" fmla="*/ 0 h 55"/>
                <a:gd name="T2" fmla="*/ 0 w 57"/>
                <a:gd name="T3" fmla="*/ 0 h 55"/>
                <a:gd name="T4" fmla="*/ 0 w 57"/>
                <a:gd name="T5" fmla="*/ 0 h 55"/>
                <a:gd name="T6" fmla="*/ 0 w 57"/>
                <a:gd name="T7" fmla="*/ 0 h 55"/>
                <a:gd name="T8" fmla="*/ 0 w 57"/>
                <a:gd name="T9" fmla="*/ 0 h 55"/>
                <a:gd name="T10" fmla="*/ 0 w 57"/>
                <a:gd name="T11" fmla="*/ 0 h 55"/>
                <a:gd name="T12" fmla="*/ 0 w 57"/>
                <a:gd name="T13" fmla="*/ 0 h 55"/>
                <a:gd name="T14" fmla="*/ 0 w 57"/>
                <a:gd name="T15" fmla="*/ 0 h 55"/>
                <a:gd name="T16" fmla="*/ 0 w 57"/>
                <a:gd name="T17" fmla="*/ 0 h 55"/>
                <a:gd name="T18" fmla="*/ 0 w 57"/>
                <a:gd name="T19" fmla="*/ 0 h 55"/>
                <a:gd name="T20" fmla="*/ 0 w 57"/>
                <a:gd name="T21" fmla="*/ 0 h 55"/>
                <a:gd name="T22" fmla="*/ 0 w 57"/>
                <a:gd name="T23" fmla="*/ 0 h 55"/>
                <a:gd name="T24" fmla="*/ 0 w 57"/>
                <a:gd name="T25" fmla="*/ 0 h 55"/>
                <a:gd name="T26" fmla="*/ 0 w 57"/>
                <a:gd name="T27" fmla="*/ 0 h 55"/>
                <a:gd name="T28" fmla="*/ 0 w 57"/>
                <a:gd name="T29" fmla="*/ 0 h 55"/>
                <a:gd name="T30" fmla="*/ 0 w 57"/>
                <a:gd name="T31" fmla="*/ 0 h 55"/>
                <a:gd name="T32" fmla="*/ 0 w 57"/>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5"/>
                <a:gd name="T53" fmla="*/ 57 w 57"/>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5">
                  <a:moveTo>
                    <a:pt x="57" y="55"/>
                  </a:moveTo>
                  <a:lnTo>
                    <a:pt x="57" y="0"/>
                  </a:lnTo>
                  <a:lnTo>
                    <a:pt x="50" y="0"/>
                  </a:lnTo>
                  <a:lnTo>
                    <a:pt x="44" y="1"/>
                  </a:lnTo>
                  <a:lnTo>
                    <a:pt x="38" y="3"/>
                  </a:lnTo>
                  <a:lnTo>
                    <a:pt x="32" y="5"/>
                  </a:lnTo>
                  <a:lnTo>
                    <a:pt x="26" y="8"/>
                  </a:lnTo>
                  <a:lnTo>
                    <a:pt x="22" y="11"/>
                  </a:lnTo>
                  <a:lnTo>
                    <a:pt x="16" y="16"/>
                  </a:lnTo>
                  <a:lnTo>
                    <a:pt x="12" y="21"/>
                  </a:lnTo>
                  <a:lnTo>
                    <a:pt x="9" y="25"/>
                  </a:lnTo>
                  <a:lnTo>
                    <a:pt x="6" y="31"/>
                  </a:lnTo>
                  <a:lnTo>
                    <a:pt x="3" y="37"/>
                  </a:lnTo>
                  <a:lnTo>
                    <a:pt x="1" y="42"/>
                  </a:lnTo>
                  <a:lnTo>
                    <a:pt x="0" y="49"/>
                  </a:lnTo>
                  <a:lnTo>
                    <a:pt x="0" y="55"/>
                  </a:lnTo>
                  <a:lnTo>
                    <a:pt x="5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29">
              <a:extLst>
                <a:ext uri="{FF2B5EF4-FFF2-40B4-BE49-F238E27FC236}">
                  <a16:creationId xmlns:a16="http://schemas.microsoft.com/office/drawing/2014/main" id="{1F5A66F3-C194-EB0A-428B-B7DA92CD6DF9}"/>
                </a:ext>
              </a:extLst>
            </p:cNvPr>
            <p:cNvSpPr>
              <a:spLocks/>
            </p:cNvSpPr>
            <p:nvPr/>
          </p:nvSpPr>
          <p:spPr bwMode="auto">
            <a:xfrm>
              <a:off x="1170" y="647"/>
              <a:ext cx="10" cy="9"/>
            </a:xfrm>
            <a:custGeom>
              <a:avLst/>
              <a:gdLst>
                <a:gd name="T0" fmla="*/ 0 w 57"/>
                <a:gd name="T1" fmla="*/ 0 h 55"/>
                <a:gd name="T2" fmla="*/ 0 w 57"/>
                <a:gd name="T3" fmla="*/ 0 h 55"/>
                <a:gd name="T4" fmla="*/ 0 w 57"/>
                <a:gd name="T5" fmla="*/ 0 h 55"/>
                <a:gd name="T6" fmla="*/ 0 w 57"/>
                <a:gd name="T7" fmla="*/ 0 h 55"/>
                <a:gd name="T8" fmla="*/ 0 w 57"/>
                <a:gd name="T9" fmla="*/ 0 h 55"/>
                <a:gd name="T10" fmla="*/ 0 w 57"/>
                <a:gd name="T11" fmla="*/ 0 h 55"/>
                <a:gd name="T12" fmla="*/ 0 w 57"/>
                <a:gd name="T13" fmla="*/ 0 h 55"/>
                <a:gd name="T14" fmla="*/ 0 w 57"/>
                <a:gd name="T15" fmla="*/ 0 h 55"/>
                <a:gd name="T16" fmla="*/ 0 w 57"/>
                <a:gd name="T17" fmla="*/ 0 h 55"/>
                <a:gd name="T18" fmla="*/ 0 w 57"/>
                <a:gd name="T19" fmla="*/ 0 h 55"/>
                <a:gd name="T20" fmla="*/ 0 w 57"/>
                <a:gd name="T21" fmla="*/ 0 h 55"/>
                <a:gd name="T22" fmla="*/ 0 w 57"/>
                <a:gd name="T23" fmla="*/ 0 h 55"/>
                <a:gd name="T24" fmla="*/ 0 w 57"/>
                <a:gd name="T25" fmla="*/ 0 h 55"/>
                <a:gd name="T26" fmla="*/ 0 w 57"/>
                <a:gd name="T27" fmla="*/ 0 h 55"/>
                <a:gd name="T28" fmla="*/ 0 w 57"/>
                <a:gd name="T29" fmla="*/ 0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55"/>
                <a:gd name="T47" fmla="*/ 57 w 57"/>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55">
                  <a:moveTo>
                    <a:pt x="57" y="0"/>
                  </a:moveTo>
                  <a:lnTo>
                    <a:pt x="50" y="0"/>
                  </a:lnTo>
                  <a:lnTo>
                    <a:pt x="44" y="1"/>
                  </a:lnTo>
                  <a:lnTo>
                    <a:pt x="38" y="3"/>
                  </a:lnTo>
                  <a:lnTo>
                    <a:pt x="32" y="5"/>
                  </a:lnTo>
                  <a:lnTo>
                    <a:pt x="26" y="8"/>
                  </a:lnTo>
                  <a:lnTo>
                    <a:pt x="22" y="11"/>
                  </a:lnTo>
                  <a:lnTo>
                    <a:pt x="16" y="16"/>
                  </a:lnTo>
                  <a:lnTo>
                    <a:pt x="12" y="21"/>
                  </a:lnTo>
                  <a:lnTo>
                    <a:pt x="9" y="25"/>
                  </a:lnTo>
                  <a:lnTo>
                    <a:pt x="6" y="31"/>
                  </a:lnTo>
                  <a:lnTo>
                    <a:pt x="3" y="37"/>
                  </a:lnTo>
                  <a:lnTo>
                    <a:pt x="1" y="42"/>
                  </a:lnTo>
                  <a:lnTo>
                    <a:pt x="0" y="49"/>
                  </a:lnTo>
                  <a:lnTo>
                    <a:pt x="0" y="5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7" name="Freeform 30">
              <a:extLst>
                <a:ext uri="{FF2B5EF4-FFF2-40B4-BE49-F238E27FC236}">
                  <a16:creationId xmlns:a16="http://schemas.microsoft.com/office/drawing/2014/main" id="{286D449B-20FD-6CA4-C342-DE62D5CA3F36}"/>
                </a:ext>
              </a:extLst>
            </p:cNvPr>
            <p:cNvSpPr>
              <a:spLocks/>
            </p:cNvSpPr>
            <p:nvPr/>
          </p:nvSpPr>
          <p:spPr bwMode="auto">
            <a:xfrm>
              <a:off x="1170" y="656"/>
              <a:ext cx="19" cy="1939"/>
            </a:xfrm>
            <a:custGeom>
              <a:avLst/>
              <a:gdLst>
                <a:gd name="T0" fmla="*/ 0 w 113"/>
                <a:gd name="T1" fmla="*/ 0 h 11631"/>
                <a:gd name="T2" fmla="*/ 0 w 113"/>
                <a:gd name="T3" fmla="*/ 0 h 11631"/>
                <a:gd name="T4" fmla="*/ 0 w 113"/>
                <a:gd name="T5" fmla="*/ 0 h 11631"/>
                <a:gd name="T6" fmla="*/ 0 w 113"/>
                <a:gd name="T7" fmla="*/ 0 h 11631"/>
                <a:gd name="T8" fmla="*/ 0 w 113"/>
                <a:gd name="T9" fmla="*/ 0 h 11631"/>
                <a:gd name="T10" fmla="*/ 0 w 113"/>
                <a:gd name="T11" fmla="*/ 0 h 11631"/>
                <a:gd name="T12" fmla="*/ 0 w 113"/>
                <a:gd name="T13" fmla="*/ 0 h 11631"/>
                <a:gd name="T14" fmla="*/ 0 60000 65536"/>
                <a:gd name="T15" fmla="*/ 0 60000 65536"/>
                <a:gd name="T16" fmla="*/ 0 60000 65536"/>
                <a:gd name="T17" fmla="*/ 0 60000 65536"/>
                <a:gd name="T18" fmla="*/ 0 60000 65536"/>
                <a:gd name="T19" fmla="*/ 0 60000 65536"/>
                <a:gd name="T20" fmla="*/ 0 60000 65536"/>
                <a:gd name="T21" fmla="*/ 0 w 113"/>
                <a:gd name="T22" fmla="*/ 0 h 11631"/>
                <a:gd name="T23" fmla="*/ 113 w 113"/>
                <a:gd name="T24" fmla="*/ 11631 h 116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1631">
                  <a:moveTo>
                    <a:pt x="113" y="0"/>
                  </a:moveTo>
                  <a:lnTo>
                    <a:pt x="57" y="0"/>
                  </a:lnTo>
                  <a:lnTo>
                    <a:pt x="0" y="0"/>
                  </a:lnTo>
                  <a:lnTo>
                    <a:pt x="0" y="11631"/>
                  </a:lnTo>
                  <a:lnTo>
                    <a:pt x="57" y="11631"/>
                  </a:lnTo>
                  <a:lnTo>
                    <a:pt x="113" y="11631"/>
                  </a:lnTo>
                  <a:lnTo>
                    <a:pt x="1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 name="Freeform 31">
              <a:extLst>
                <a:ext uri="{FF2B5EF4-FFF2-40B4-BE49-F238E27FC236}">
                  <a16:creationId xmlns:a16="http://schemas.microsoft.com/office/drawing/2014/main" id="{EEE71C88-37DE-F133-85DB-48D6F5263B1B}"/>
                </a:ext>
              </a:extLst>
            </p:cNvPr>
            <p:cNvSpPr>
              <a:spLocks/>
            </p:cNvSpPr>
            <p:nvPr/>
          </p:nvSpPr>
          <p:spPr bwMode="auto">
            <a:xfrm>
              <a:off x="1170" y="656"/>
              <a:ext cx="19" cy="1939"/>
            </a:xfrm>
            <a:custGeom>
              <a:avLst/>
              <a:gdLst>
                <a:gd name="T0" fmla="*/ 0 w 113"/>
                <a:gd name="T1" fmla="*/ 0 h 11631"/>
                <a:gd name="T2" fmla="*/ 0 w 113"/>
                <a:gd name="T3" fmla="*/ 0 h 11631"/>
                <a:gd name="T4" fmla="*/ 0 w 113"/>
                <a:gd name="T5" fmla="*/ 0 h 11631"/>
                <a:gd name="T6" fmla="*/ 0 w 113"/>
                <a:gd name="T7" fmla="*/ 0 h 11631"/>
                <a:gd name="T8" fmla="*/ 0 w 113"/>
                <a:gd name="T9" fmla="*/ 0 h 11631"/>
                <a:gd name="T10" fmla="*/ 0 w 113"/>
                <a:gd name="T11" fmla="*/ 0 h 11631"/>
                <a:gd name="T12" fmla="*/ 0 w 113"/>
                <a:gd name="T13" fmla="*/ 0 h 11631"/>
                <a:gd name="T14" fmla="*/ 0 60000 65536"/>
                <a:gd name="T15" fmla="*/ 0 60000 65536"/>
                <a:gd name="T16" fmla="*/ 0 60000 65536"/>
                <a:gd name="T17" fmla="*/ 0 60000 65536"/>
                <a:gd name="T18" fmla="*/ 0 60000 65536"/>
                <a:gd name="T19" fmla="*/ 0 60000 65536"/>
                <a:gd name="T20" fmla="*/ 0 60000 65536"/>
                <a:gd name="T21" fmla="*/ 0 w 113"/>
                <a:gd name="T22" fmla="*/ 0 h 11631"/>
                <a:gd name="T23" fmla="*/ 113 w 113"/>
                <a:gd name="T24" fmla="*/ 11631 h 116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1631">
                  <a:moveTo>
                    <a:pt x="113" y="0"/>
                  </a:moveTo>
                  <a:lnTo>
                    <a:pt x="57" y="0"/>
                  </a:lnTo>
                  <a:lnTo>
                    <a:pt x="0" y="0"/>
                  </a:lnTo>
                  <a:lnTo>
                    <a:pt x="0" y="11631"/>
                  </a:lnTo>
                  <a:lnTo>
                    <a:pt x="57" y="11631"/>
                  </a:lnTo>
                  <a:lnTo>
                    <a:pt x="113" y="11631"/>
                  </a:lnTo>
                  <a:lnTo>
                    <a:pt x="113"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 name="Freeform 32">
              <a:extLst>
                <a:ext uri="{FF2B5EF4-FFF2-40B4-BE49-F238E27FC236}">
                  <a16:creationId xmlns:a16="http://schemas.microsoft.com/office/drawing/2014/main" id="{00E1F869-1609-5B0E-9E89-E832B60431AA}"/>
                </a:ext>
              </a:extLst>
            </p:cNvPr>
            <p:cNvSpPr>
              <a:spLocks/>
            </p:cNvSpPr>
            <p:nvPr/>
          </p:nvSpPr>
          <p:spPr bwMode="auto">
            <a:xfrm>
              <a:off x="1170" y="2595"/>
              <a:ext cx="10" cy="9"/>
            </a:xfrm>
            <a:custGeom>
              <a:avLst/>
              <a:gdLst>
                <a:gd name="T0" fmla="*/ 0 w 57"/>
                <a:gd name="T1" fmla="*/ 0 h 56"/>
                <a:gd name="T2" fmla="*/ 0 w 57"/>
                <a:gd name="T3" fmla="*/ 0 h 56"/>
                <a:gd name="T4" fmla="*/ 0 w 57"/>
                <a:gd name="T5" fmla="*/ 0 h 56"/>
                <a:gd name="T6" fmla="*/ 0 w 57"/>
                <a:gd name="T7" fmla="*/ 0 h 56"/>
                <a:gd name="T8" fmla="*/ 0 w 57"/>
                <a:gd name="T9" fmla="*/ 0 h 56"/>
                <a:gd name="T10" fmla="*/ 0 w 57"/>
                <a:gd name="T11" fmla="*/ 0 h 56"/>
                <a:gd name="T12" fmla="*/ 0 w 57"/>
                <a:gd name="T13" fmla="*/ 0 h 56"/>
                <a:gd name="T14" fmla="*/ 0 w 57"/>
                <a:gd name="T15" fmla="*/ 0 h 56"/>
                <a:gd name="T16" fmla="*/ 0 w 57"/>
                <a:gd name="T17" fmla="*/ 0 h 56"/>
                <a:gd name="T18" fmla="*/ 0 w 57"/>
                <a:gd name="T19" fmla="*/ 0 h 56"/>
                <a:gd name="T20" fmla="*/ 0 w 57"/>
                <a:gd name="T21" fmla="*/ 0 h 56"/>
                <a:gd name="T22" fmla="*/ 0 w 57"/>
                <a:gd name="T23" fmla="*/ 0 h 56"/>
                <a:gd name="T24" fmla="*/ 0 w 57"/>
                <a:gd name="T25" fmla="*/ 0 h 56"/>
                <a:gd name="T26" fmla="*/ 0 w 57"/>
                <a:gd name="T27" fmla="*/ 0 h 56"/>
                <a:gd name="T28" fmla="*/ 0 w 57"/>
                <a:gd name="T29" fmla="*/ 0 h 56"/>
                <a:gd name="T30" fmla="*/ 0 w 57"/>
                <a:gd name="T31" fmla="*/ 0 h 56"/>
                <a:gd name="T32" fmla="*/ 0 w 57"/>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6"/>
                <a:gd name="T53" fmla="*/ 57 w 57"/>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6">
                  <a:moveTo>
                    <a:pt x="57" y="0"/>
                  </a:moveTo>
                  <a:lnTo>
                    <a:pt x="0" y="0"/>
                  </a:lnTo>
                  <a:lnTo>
                    <a:pt x="0" y="7"/>
                  </a:lnTo>
                  <a:lnTo>
                    <a:pt x="1" y="13"/>
                  </a:lnTo>
                  <a:lnTo>
                    <a:pt x="3" y="18"/>
                  </a:lnTo>
                  <a:lnTo>
                    <a:pt x="6" y="25"/>
                  </a:lnTo>
                  <a:lnTo>
                    <a:pt x="9" y="30"/>
                  </a:lnTo>
                  <a:lnTo>
                    <a:pt x="12" y="34"/>
                  </a:lnTo>
                  <a:lnTo>
                    <a:pt x="16" y="40"/>
                  </a:lnTo>
                  <a:lnTo>
                    <a:pt x="22" y="44"/>
                  </a:lnTo>
                  <a:lnTo>
                    <a:pt x="26" y="47"/>
                  </a:lnTo>
                  <a:lnTo>
                    <a:pt x="32" y="50"/>
                  </a:lnTo>
                  <a:lnTo>
                    <a:pt x="38" y="53"/>
                  </a:lnTo>
                  <a:lnTo>
                    <a:pt x="44" y="55"/>
                  </a:lnTo>
                  <a:lnTo>
                    <a:pt x="50" y="56"/>
                  </a:lnTo>
                  <a:lnTo>
                    <a:pt x="57" y="56"/>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Rectangle 33">
              <a:extLst>
                <a:ext uri="{FF2B5EF4-FFF2-40B4-BE49-F238E27FC236}">
                  <a16:creationId xmlns:a16="http://schemas.microsoft.com/office/drawing/2014/main" id="{C0B67AED-66F1-8620-0196-B1465338CD32}"/>
                </a:ext>
              </a:extLst>
            </p:cNvPr>
            <p:cNvSpPr>
              <a:spLocks noChangeArrowheads="1"/>
            </p:cNvSpPr>
            <p:nvPr/>
          </p:nvSpPr>
          <p:spPr bwMode="auto">
            <a:xfrm>
              <a:off x="1403" y="1089"/>
              <a:ext cx="208"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地</a:t>
              </a:r>
              <a:endParaRPr lang="en-US" b="1">
                <a:solidFill>
                  <a:schemeClr val="tx2"/>
                </a:solidFill>
                <a:effectLst>
                  <a:outerShdw blurRad="38100" dist="38100" dir="2700000" algn="tl">
                    <a:srgbClr val="C0C0C0"/>
                  </a:outerShdw>
                </a:effectLst>
                <a:latin typeface="楷体_GB2312" pitchFamily="49" charset="-122"/>
              </a:endParaRPr>
            </a:p>
          </p:txBody>
        </p:sp>
        <p:sp>
          <p:nvSpPr>
            <p:cNvPr id="361" name="Rectangle 34">
              <a:extLst>
                <a:ext uri="{FF2B5EF4-FFF2-40B4-BE49-F238E27FC236}">
                  <a16:creationId xmlns:a16="http://schemas.microsoft.com/office/drawing/2014/main" id="{5BC3B7EA-0A46-C073-C70E-51304F89AC2D}"/>
                </a:ext>
              </a:extLst>
            </p:cNvPr>
            <p:cNvSpPr>
              <a:spLocks noChangeArrowheads="1"/>
            </p:cNvSpPr>
            <p:nvPr/>
          </p:nvSpPr>
          <p:spPr bwMode="auto">
            <a:xfrm>
              <a:off x="1403" y="1377"/>
              <a:ext cx="208"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址</a:t>
              </a:r>
              <a:endParaRPr lang="en-US" b="1">
                <a:solidFill>
                  <a:schemeClr val="tx2"/>
                </a:solidFill>
                <a:effectLst>
                  <a:outerShdw blurRad="38100" dist="38100" dir="2700000" algn="tl">
                    <a:srgbClr val="C0C0C0"/>
                  </a:outerShdw>
                </a:effectLst>
                <a:latin typeface="楷体_GB2312" pitchFamily="49" charset="-122"/>
              </a:endParaRPr>
            </a:p>
          </p:txBody>
        </p:sp>
        <p:sp>
          <p:nvSpPr>
            <p:cNvPr id="362" name="Rectangle 35">
              <a:extLst>
                <a:ext uri="{FF2B5EF4-FFF2-40B4-BE49-F238E27FC236}">
                  <a16:creationId xmlns:a16="http://schemas.microsoft.com/office/drawing/2014/main" id="{DDDA0DB3-4326-5841-C25D-1AA8C5E5F72C}"/>
                </a:ext>
              </a:extLst>
            </p:cNvPr>
            <p:cNvSpPr>
              <a:spLocks noChangeArrowheads="1"/>
            </p:cNvSpPr>
            <p:nvPr/>
          </p:nvSpPr>
          <p:spPr bwMode="auto">
            <a:xfrm>
              <a:off x="1397" y="1666"/>
              <a:ext cx="214"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译</a:t>
              </a:r>
              <a:endParaRPr lang="en-US" b="1">
                <a:solidFill>
                  <a:schemeClr val="tx2"/>
                </a:solidFill>
                <a:effectLst>
                  <a:outerShdw blurRad="38100" dist="38100" dir="2700000" algn="tl">
                    <a:srgbClr val="C0C0C0"/>
                  </a:outerShdw>
                </a:effectLst>
                <a:latin typeface="楷体_GB2312" pitchFamily="49" charset="-122"/>
              </a:endParaRPr>
            </a:p>
          </p:txBody>
        </p:sp>
        <p:sp>
          <p:nvSpPr>
            <p:cNvPr id="363" name="Rectangle 36">
              <a:extLst>
                <a:ext uri="{FF2B5EF4-FFF2-40B4-BE49-F238E27FC236}">
                  <a16:creationId xmlns:a16="http://schemas.microsoft.com/office/drawing/2014/main" id="{26FE53F1-94AE-A048-B34E-27A0D8EA0104}"/>
                </a:ext>
              </a:extLst>
            </p:cNvPr>
            <p:cNvSpPr>
              <a:spLocks noChangeArrowheads="1"/>
            </p:cNvSpPr>
            <p:nvPr/>
          </p:nvSpPr>
          <p:spPr bwMode="auto">
            <a:xfrm>
              <a:off x="1397" y="1960"/>
              <a:ext cx="214"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码</a:t>
              </a:r>
              <a:endParaRPr lang="en-US" b="1">
                <a:solidFill>
                  <a:schemeClr val="tx2"/>
                </a:solidFill>
                <a:effectLst>
                  <a:outerShdw blurRad="38100" dist="38100" dir="2700000" algn="tl">
                    <a:srgbClr val="C0C0C0"/>
                  </a:outerShdw>
                </a:effectLst>
                <a:latin typeface="楷体_GB2312" pitchFamily="49" charset="-122"/>
              </a:endParaRPr>
            </a:p>
          </p:txBody>
        </p:sp>
        <p:sp>
          <p:nvSpPr>
            <p:cNvPr id="364" name="Rectangle 37">
              <a:extLst>
                <a:ext uri="{FF2B5EF4-FFF2-40B4-BE49-F238E27FC236}">
                  <a16:creationId xmlns:a16="http://schemas.microsoft.com/office/drawing/2014/main" id="{DCE9C59C-6EED-3442-3CDE-57090792E415}"/>
                </a:ext>
              </a:extLst>
            </p:cNvPr>
            <p:cNvSpPr>
              <a:spLocks noChangeArrowheads="1"/>
            </p:cNvSpPr>
            <p:nvPr/>
          </p:nvSpPr>
          <p:spPr bwMode="auto">
            <a:xfrm>
              <a:off x="1807" y="619"/>
              <a:ext cx="211"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00</a:t>
              </a:r>
              <a:endParaRPr lang="en-US" b="1">
                <a:solidFill>
                  <a:schemeClr val="tx2"/>
                </a:solidFill>
                <a:effectLst>
                  <a:outerShdw blurRad="38100" dist="38100" dir="2700000" algn="tl">
                    <a:srgbClr val="C0C0C0"/>
                  </a:outerShdw>
                </a:effectLst>
                <a:latin typeface="楷体_GB2312" pitchFamily="49" charset="-122"/>
              </a:endParaRPr>
            </a:p>
          </p:txBody>
        </p:sp>
        <p:sp>
          <p:nvSpPr>
            <p:cNvPr id="365" name="Rectangle 38">
              <a:extLst>
                <a:ext uri="{FF2B5EF4-FFF2-40B4-BE49-F238E27FC236}">
                  <a16:creationId xmlns:a16="http://schemas.microsoft.com/office/drawing/2014/main" id="{75600B98-4F8A-D1D2-2333-ED41BECAA3D5}"/>
                </a:ext>
              </a:extLst>
            </p:cNvPr>
            <p:cNvSpPr>
              <a:spLocks noChangeArrowheads="1"/>
            </p:cNvSpPr>
            <p:nvPr/>
          </p:nvSpPr>
          <p:spPr bwMode="auto">
            <a:xfrm>
              <a:off x="1807" y="1128"/>
              <a:ext cx="211" cy="252"/>
            </a:xfrm>
            <a:prstGeom prst="rect">
              <a:avLst/>
            </a:prstGeom>
            <a:noFill/>
            <a:ln w="9525">
              <a:noFill/>
              <a:miter lim="800000"/>
              <a:headEnd/>
              <a:tailEnd/>
            </a:ln>
          </p:spPr>
          <p:txBody>
            <a:bodyPr wrap="none" lIns="0" tIns="0" rIns="0" bIns="0">
              <a:spAutoFit/>
            </a:bodyPr>
            <a:lstStyle/>
            <a:p>
              <a:pPr algn="ctr" eaLnBrk="1" hangingPunct="1">
                <a:defRPr/>
              </a:pPr>
              <a:r>
                <a:rPr lang="en-US" sz="2600" b="1" dirty="0">
                  <a:solidFill>
                    <a:schemeClr val="tx2"/>
                  </a:solidFill>
                  <a:effectLst>
                    <a:outerShdw blurRad="38100" dist="38100" dir="2700000" algn="tl">
                      <a:srgbClr val="C0C0C0"/>
                    </a:outerShdw>
                  </a:effectLst>
                  <a:latin typeface="楷体_GB2312" pitchFamily="49" charset="-122"/>
                </a:rPr>
                <a:t>01</a:t>
              </a:r>
              <a:endParaRPr lang="en-US" b="1" dirty="0">
                <a:solidFill>
                  <a:schemeClr val="tx2"/>
                </a:solidFill>
                <a:effectLst>
                  <a:outerShdw blurRad="38100" dist="38100" dir="2700000" algn="tl">
                    <a:srgbClr val="C0C0C0"/>
                  </a:outerShdw>
                </a:effectLst>
                <a:latin typeface="楷体_GB2312" pitchFamily="49" charset="-122"/>
              </a:endParaRPr>
            </a:p>
          </p:txBody>
        </p:sp>
        <p:sp>
          <p:nvSpPr>
            <p:cNvPr id="366" name="Rectangle 39">
              <a:extLst>
                <a:ext uri="{FF2B5EF4-FFF2-40B4-BE49-F238E27FC236}">
                  <a16:creationId xmlns:a16="http://schemas.microsoft.com/office/drawing/2014/main" id="{A7A7E381-0443-6EA6-0C85-EC28D35EE46D}"/>
                </a:ext>
              </a:extLst>
            </p:cNvPr>
            <p:cNvSpPr>
              <a:spLocks noChangeArrowheads="1"/>
            </p:cNvSpPr>
            <p:nvPr/>
          </p:nvSpPr>
          <p:spPr bwMode="auto">
            <a:xfrm>
              <a:off x="1807" y="2147"/>
              <a:ext cx="211" cy="251"/>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11</a:t>
              </a:r>
              <a:endParaRPr lang="en-US" b="1">
                <a:solidFill>
                  <a:schemeClr val="tx2"/>
                </a:solidFill>
                <a:effectLst>
                  <a:outerShdw blurRad="38100" dist="38100" dir="2700000" algn="tl">
                    <a:srgbClr val="C0C0C0"/>
                  </a:outerShdw>
                </a:effectLst>
                <a:latin typeface="楷体_GB2312" pitchFamily="49" charset="-122"/>
              </a:endParaRPr>
            </a:p>
          </p:txBody>
        </p:sp>
        <p:sp>
          <p:nvSpPr>
            <p:cNvPr id="367" name="Rectangle 40">
              <a:extLst>
                <a:ext uri="{FF2B5EF4-FFF2-40B4-BE49-F238E27FC236}">
                  <a16:creationId xmlns:a16="http://schemas.microsoft.com/office/drawing/2014/main" id="{1DF806A1-133D-F4B2-D535-049A40B89E9A}"/>
                </a:ext>
              </a:extLst>
            </p:cNvPr>
            <p:cNvSpPr>
              <a:spLocks noChangeArrowheads="1"/>
            </p:cNvSpPr>
            <p:nvPr/>
          </p:nvSpPr>
          <p:spPr bwMode="auto">
            <a:xfrm>
              <a:off x="1807" y="1638"/>
              <a:ext cx="211"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10</a:t>
              </a:r>
              <a:endParaRPr lang="en-US" b="1">
                <a:solidFill>
                  <a:schemeClr val="tx2"/>
                </a:solidFill>
                <a:effectLst>
                  <a:outerShdw blurRad="38100" dist="38100" dir="2700000" algn="tl">
                    <a:srgbClr val="C0C0C0"/>
                  </a:outerShdw>
                </a:effectLst>
                <a:latin typeface="楷体_GB2312" pitchFamily="49" charset="-122"/>
              </a:endParaRPr>
            </a:p>
          </p:txBody>
        </p:sp>
        <p:sp>
          <p:nvSpPr>
            <p:cNvPr id="368" name="Freeform 41">
              <a:extLst>
                <a:ext uri="{FF2B5EF4-FFF2-40B4-BE49-F238E27FC236}">
                  <a16:creationId xmlns:a16="http://schemas.microsoft.com/office/drawing/2014/main" id="{396DC6A3-B4B2-CD1D-F4F1-DFA6FB08D6EF}"/>
                </a:ext>
              </a:extLst>
            </p:cNvPr>
            <p:cNvSpPr>
              <a:spLocks/>
            </p:cNvSpPr>
            <p:nvPr/>
          </p:nvSpPr>
          <p:spPr bwMode="auto">
            <a:xfrm>
              <a:off x="1170" y="2595"/>
              <a:ext cx="10" cy="9"/>
            </a:xfrm>
            <a:custGeom>
              <a:avLst/>
              <a:gdLst>
                <a:gd name="T0" fmla="*/ 0 w 57"/>
                <a:gd name="T1" fmla="*/ 0 h 56"/>
                <a:gd name="T2" fmla="*/ 0 w 57"/>
                <a:gd name="T3" fmla="*/ 0 h 56"/>
                <a:gd name="T4" fmla="*/ 0 w 57"/>
                <a:gd name="T5" fmla="*/ 0 h 56"/>
                <a:gd name="T6" fmla="*/ 0 w 57"/>
                <a:gd name="T7" fmla="*/ 0 h 56"/>
                <a:gd name="T8" fmla="*/ 0 w 57"/>
                <a:gd name="T9" fmla="*/ 0 h 56"/>
                <a:gd name="T10" fmla="*/ 0 w 57"/>
                <a:gd name="T11" fmla="*/ 0 h 56"/>
                <a:gd name="T12" fmla="*/ 0 w 57"/>
                <a:gd name="T13" fmla="*/ 0 h 56"/>
                <a:gd name="T14" fmla="*/ 0 w 57"/>
                <a:gd name="T15" fmla="*/ 0 h 56"/>
                <a:gd name="T16" fmla="*/ 0 w 57"/>
                <a:gd name="T17" fmla="*/ 0 h 56"/>
                <a:gd name="T18" fmla="*/ 0 w 57"/>
                <a:gd name="T19" fmla="*/ 0 h 56"/>
                <a:gd name="T20" fmla="*/ 0 w 57"/>
                <a:gd name="T21" fmla="*/ 0 h 56"/>
                <a:gd name="T22" fmla="*/ 0 w 57"/>
                <a:gd name="T23" fmla="*/ 0 h 56"/>
                <a:gd name="T24" fmla="*/ 0 w 57"/>
                <a:gd name="T25" fmla="*/ 0 h 56"/>
                <a:gd name="T26" fmla="*/ 0 w 57"/>
                <a:gd name="T27" fmla="*/ 0 h 56"/>
                <a:gd name="T28" fmla="*/ 0 w 57"/>
                <a:gd name="T29" fmla="*/ 0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56"/>
                <a:gd name="T47" fmla="*/ 57 w 57"/>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56">
                  <a:moveTo>
                    <a:pt x="0" y="0"/>
                  </a:moveTo>
                  <a:lnTo>
                    <a:pt x="0" y="7"/>
                  </a:lnTo>
                  <a:lnTo>
                    <a:pt x="1" y="13"/>
                  </a:lnTo>
                  <a:lnTo>
                    <a:pt x="3" y="18"/>
                  </a:lnTo>
                  <a:lnTo>
                    <a:pt x="6" y="25"/>
                  </a:lnTo>
                  <a:lnTo>
                    <a:pt x="9" y="30"/>
                  </a:lnTo>
                  <a:lnTo>
                    <a:pt x="12" y="34"/>
                  </a:lnTo>
                  <a:lnTo>
                    <a:pt x="16" y="40"/>
                  </a:lnTo>
                  <a:lnTo>
                    <a:pt x="22" y="44"/>
                  </a:lnTo>
                  <a:lnTo>
                    <a:pt x="26" y="47"/>
                  </a:lnTo>
                  <a:lnTo>
                    <a:pt x="32" y="50"/>
                  </a:lnTo>
                  <a:lnTo>
                    <a:pt x="38" y="53"/>
                  </a:lnTo>
                  <a:lnTo>
                    <a:pt x="44" y="55"/>
                  </a:lnTo>
                  <a:lnTo>
                    <a:pt x="50" y="56"/>
                  </a:lnTo>
                  <a:lnTo>
                    <a:pt x="57" y="5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9" name="Line 42">
              <a:extLst>
                <a:ext uri="{FF2B5EF4-FFF2-40B4-BE49-F238E27FC236}">
                  <a16:creationId xmlns:a16="http://schemas.microsoft.com/office/drawing/2014/main" id="{E2D6C251-9F93-D96A-499D-5FEBFE4044F9}"/>
                </a:ext>
              </a:extLst>
            </p:cNvPr>
            <p:cNvSpPr>
              <a:spLocks noChangeShapeType="1"/>
            </p:cNvSpPr>
            <p:nvPr/>
          </p:nvSpPr>
          <p:spPr bwMode="auto">
            <a:xfrm>
              <a:off x="2334" y="1077"/>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0" name="Line 43">
              <a:extLst>
                <a:ext uri="{FF2B5EF4-FFF2-40B4-BE49-F238E27FC236}">
                  <a16:creationId xmlns:a16="http://schemas.microsoft.com/office/drawing/2014/main" id="{8855F2EB-CBF5-17E2-9CC0-C37C0F895B89}"/>
                </a:ext>
              </a:extLst>
            </p:cNvPr>
            <p:cNvSpPr>
              <a:spLocks noChangeShapeType="1"/>
            </p:cNvSpPr>
            <p:nvPr/>
          </p:nvSpPr>
          <p:spPr bwMode="auto">
            <a:xfrm flipH="1">
              <a:off x="2286" y="1227"/>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1" name="Line 44">
              <a:extLst>
                <a:ext uri="{FF2B5EF4-FFF2-40B4-BE49-F238E27FC236}">
                  <a16:creationId xmlns:a16="http://schemas.microsoft.com/office/drawing/2014/main" id="{6119C421-AEC2-659A-A577-0E52803CB20A}"/>
                </a:ext>
              </a:extLst>
            </p:cNvPr>
            <p:cNvSpPr>
              <a:spLocks noChangeShapeType="1"/>
            </p:cNvSpPr>
            <p:nvPr/>
          </p:nvSpPr>
          <p:spPr bwMode="auto">
            <a:xfrm flipH="1">
              <a:off x="2334" y="1227"/>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2" name="Line 45">
              <a:extLst>
                <a:ext uri="{FF2B5EF4-FFF2-40B4-BE49-F238E27FC236}">
                  <a16:creationId xmlns:a16="http://schemas.microsoft.com/office/drawing/2014/main" id="{0F3F115E-B4F5-2F5B-83BB-036F408D1CC7}"/>
                </a:ext>
              </a:extLst>
            </p:cNvPr>
            <p:cNvSpPr>
              <a:spLocks noChangeShapeType="1"/>
            </p:cNvSpPr>
            <p:nvPr/>
          </p:nvSpPr>
          <p:spPr bwMode="auto">
            <a:xfrm>
              <a:off x="2259" y="1077"/>
              <a:ext cx="7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 name="Line 46">
              <a:extLst>
                <a:ext uri="{FF2B5EF4-FFF2-40B4-BE49-F238E27FC236}">
                  <a16:creationId xmlns:a16="http://schemas.microsoft.com/office/drawing/2014/main" id="{D22EA673-BDF7-433B-CF96-8543E17EF8D9}"/>
                </a:ext>
              </a:extLst>
            </p:cNvPr>
            <p:cNvSpPr>
              <a:spLocks noChangeShapeType="1"/>
            </p:cNvSpPr>
            <p:nvPr/>
          </p:nvSpPr>
          <p:spPr bwMode="auto">
            <a:xfrm>
              <a:off x="2259" y="982"/>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47">
              <a:extLst>
                <a:ext uri="{FF2B5EF4-FFF2-40B4-BE49-F238E27FC236}">
                  <a16:creationId xmlns:a16="http://schemas.microsoft.com/office/drawing/2014/main" id="{AC24AC92-E529-9B96-02BB-09634D724432}"/>
                </a:ext>
              </a:extLst>
            </p:cNvPr>
            <p:cNvSpPr>
              <a:spLocks noChangeShapeType="1"/>
            </p:cNvSpPr>
            <p:nvPr/>
          </p:nvSpPr>
          <p:spPr bwMode="auto">
            <a:xfrm>
              <a:off x="2187" y="972"/>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48">
              <a:extLst>
                <a:ext uri="{FF2B5EF4-FFF2-40B4-BE49-F238E27FC236}">
                  <a16:creationId xmlns:a16="http://schemas.microsoft.com/office/drawing/2014/main" id="{150A5C20-6D19-B1C9-8EE7-865DA9252EC2}"/>
                </a:ext>
              </a:extLst>
            </p:cNvPr>
            <p:cNvSpPr>
              <a:spLocks noChangeShapeType="1"/>
            </p:cNvSpPr>
            <p:nvPr/>
          </p:nvSpPr>
          <p:spPr bwMode="auto">
            <a:xfrm>
              <a:off x="2259" y="949"/>
              <a:ext cx="1" cy="16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6" name="Line 49">
              <a:extLst>
                <a:ext uri="{FF2B5EF4-FFF2-40B4-BE49-F238E27FC236}">
                  <a16:creationId xmlns:a16="http://schemas.microsoft.com/office/drawing/2014/main" id="{0E15C669-970D-83EE-3C69-563A409FB78B}"/>
                </a:ext>
              </a:extLst>
            </p:cNvPr>
            <p:cNvSpPr>
              <a:spLocks noChangeShapeType="1"/>
            </p:cNvSpPr>
            <p:nvPr/>
          </p:nvSpPr>
          <p:spPr bwMode="auto">
            <a:xfrm>
              <a:off x="2259" y="1459"/>
              <a:ext cx="1" cy="159"/>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50">
              <a:extLst>
                <a:ext uri="{FF2B5EF4-FFF2-40B4-BE49-F238E27FC236}">
                  <a16:creationId xmlns:a16="http://schemas.microsoft.com/office/drawing/2014/main" id="{1B33D269-AED6-8974-2EDA-9F9442045504}"/>
                </a:ext>
              </a:extLst>
            </p:cNvPr>
            <p:cNvSpPr>
              <a:spLocks noChangeShapeType="1"/>
            </p:cNvSpPr>
            <p:nvPr/>
          </p:nvSpPr>
          <p:spPr bwMode="auto">
            <a:xfrm>
              <a:off x="2187" y="1481"/>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 name="Line 51">
              <a:extLst>
                <a:ext uri="{FF2B5EF4-FFF2-40B4-BE49-F238E27FC236}">
                  <a16:creationId xmlns:a16="http://schemas.microsoft.com/office/drawing/2014/main" id="{B66377A9-A0BD-AC23-09AB-A3334573B95B}"/>
                </a:ext>
              </a:extLst>
            </p:cNvPr>
            <p:cNvSpPr>
              <a:spLocks noChangeShapeType="1"/>
            </p:cNvSpPr>
            <p:nvPr/>
          </p:nvSpPr>
          <p:spPr bwMode="auto">
            <a:xfrm>
              <a:off x="2259" y="1586"/>
              <a:ext cx="7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 name="Line 52">
              <a:extLst>
                <a:ext uri="{FF2B5EF4-FFF2-40B4-BE49-F238E27FC236}">
                  <a16:creationId xmlns:a16="http://schemas.microsoft.com/office/drawing/2014/main" id="{4ADBFEC3-B474-6B30-9301-2F9E3D95E920}"/>
                </a:ext>
              </a:extLst>
            </p:cNvPr>
            <p:cNvSpPr>
              <a:spLocks noChangeShapeType="1"/>
            </p:cNvSpPr>
            <p:nvPr/>
          </p:nvSpPr>
          <p:spPr bwMode="auto">
            <a:xfrm flipH="1">
              <a:off x="2286" y="1736"/>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 name="Line 53">
              <a:extLst>
                <a:ext uri="{FF2B5EF4-FFF2-40B4-BE49-F238E27FC236}">
                  <a16:creationId xmlns:a16="http://schemas.microsoft.com/office/drawing/2014/main" id="{F274B7EC-5C34-732B-CCC3-53477A423F27}"/>
                </a:ext>
              </a:extLst>
            </p:cNvPr>
            <p:cNvSpPr>
              <a:spLocks noChangeShapeType="1"/>
            </p:cNvSpPr>
            <p:nvPr/>
          </p:nvSpPr>
          <p:spPr bwMode="auto">
            <a:xfrm>
              <a:off x="2334" y="1586"/>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 name="Line 54">
              <a:extLst>
                <a:ext uri="{FF2B5EF4-FFF2-40B4-BE49-F238E27FC236}">
                  <a16:creationId xmlns:a16="http://schemas.microsoft.com/office/drawing/2014/main" id="{753893AE-A5C9-353F-0D4A-D8C08B16AF49}"/>
                </a:ext>
              </a:extLst>
            </p:cNvPr>
            <p:cNvSpPr>
              <a:spLocks noChangeShapeType="1"/>
            </p:cNvSpPr>
            <p:nvPr/>
          </p:nvSpPr>
          <p:spPr bwMode="auto">
            <a:xfrm flipH="1">
              <a:off x="2334" y="1736"/>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2" name="Line 55">
              <a:extLst>
                <a:ext uri="{FF2B5EF4-FFF2-40B4-BE49-F238E27FC236}">
                  <a16:creationId xmlns:a16="http://schemas.microsoft.com/office/drawing/2014/main" id="{DE51B198-FCD1-3CCD-463D-38B360722A9B}"/>
                </a:ext>
              </a:extLst>
            </p:cNvPr>
            <p:cNvSpPr>
              <a:spLocks noChangeShapeType="1"/>
            </p:cNvSpPr>
            <p:nvPr/>
          </p:nvSpPr>
          <p:spPr bwMode="auto">
            <a:xfrm>
              <a:off x="2259" y="1491"/>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56">
              <a:extLst>
                <a:ext uri="{FF2B5EF4-FFF2-40B4-BE49-F238E27FC236}">
                  <a16:creationId xmlns:a16="http://schemas.microsoft.com/office/drawing/2014/main" id="{645797A4-5727-1D9B-1D5C-6818E7081067}"/>
                </a:ext>
              </a:extLst>
            </p:cNvPr>
            <p:cNvSpPr>
              <a:spLocks noChangeShapeType="1"/>
            </p:cNvSpPr>
            <p:nvPr/>
          </p:nvSpPr>
          <p:spPr bwMode="auto">
            <a:xfrm flipH="1">
              <a:off x="2053" y="1029"/>
              <a:ext cx="134"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57">
              <a:extLst>
                <a:ext uri="{FF2B5EF4-FFF2-40B4-BE49-F238E27FC236}">
                  <a16:creationId xmlns:a16="http://schemas.microsoft.com/office/drawing/2014/main" id="{BFA2D96C-B1E1-7409-C3F5-017D46A719C5}"/>
                </a:ext>
              </a:extLst>
            </p:cNvPr>
            <p:cNvSpPr>
              <a:spLocks noChangeShapeType="1"/>
            </p:cNvSpPr>
            <p:nvPr/>
          </p:nvSpPr>
          <p:spPr bwMode="auto">
            <a:xfrm flipV="1">
              <a:off x="2053" y="853"/>
              <a:ext cx="1" cy="176"/>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58">
              <a:extLst>
                <a:ext uri="{FF2B5EF4-FFF2-40B4-BE49-F238E27FC236}">
                  <a16:creationId xmlns:a16="http://schemas.microsoft.com/office/drawing/2014/main" id="{5AE013B5-21E6-CEF0-ED8B-0F7B26770665}"/>
                </a:ext>
              </a:extLst>
            </p:cNvPr>
            <p:cNvSpPr>
              <a:spLocks noChangeShapeType="1"/>
            </p:cNvSpPr>
            <p:nvPr/>
          </p:nvSpPr>
          <p:spPr bwMode="auto">
            <a:xfrm flipH="1">
              <a:off x="2053" y="1538"/>
              <a:ext cx="134"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Line 59">
              <a:extLst>
                <a:ext uri="{FF2B5EF4-FFF2-40B4-BE49-F238E27FC236}">
                  <a16:creationId xmlns:a16="http://schemas.microsoft.com/office/drawing/2014/main" id="{D43C51A6-8984-6813-A97D-6AD3CFB07FB8}"/>
                </a:ext>
              </a:extLst>
            </p:cNvPr>
            <p:cNvSpPr>
              <a:spLocks noChangeShapeType="1"/>
            </p:cNvSpPr>
            <p:nvPr/>
          </p:nvSpPr>
          <p:spPr bwMode="auto">
            <a:xfrm flipV="1">
              <a:off x="2053" y="1362"/>
              <a:ext cx="1" cy="176"/>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7" name="Freeform 60">
              <a:extLst>
                <a:ext uri="{FF2B5EF4-FFF2-40B4-BE49-F238E27FC236}">
                  <a16:creationId xmlns:a16="http://schemas.microsoft.com/office/drawing/2014/main" id="{56014AF8-35CA-4B7E-9294-53CCAEF096AA}"/>
                </a:ext>
              </a:extLst>
            </p:cNvPr>
            <p:cNvSpPr>
              <a:spLocks/>
            </p:cNvSpPr>
            <p:nvPr/>
          </p:nvSpPr>
          <p:spPr bwMode="auto">
            <a:xfrm>
              <a:off x="2051" y="852"/>
              <a:ext cx="3" cy="2"/>
            </a:xfrm>
            <a:custGeom>
              <a:avLst/>
              <a:gdLst>
                <a:gd name="T0" fmla="*/ 0 w 14"/>
                <a:gd name="T1" fmla="*/ 0 h 14"/>
                <a:gd name="T2" fmla="*/ 0 w 14"/>
                <a:gd name="T3" fmla="*/ 0 h 14"/>
                <a:gd name="T4" fmla="*/ 0 w 14"/>
                <a:gd name="T5" fmla="*/ 0 h 14"/>
                <a:gd name="T6" fmla="*/ 0 w 14"/>
                <a:gd name="T7" fmla="*/ 0 h 14"/>
                <a:gd name="T8" fmla="*/ 0 w 14"/>
                <a:gd name="T9" fmla="*/ 0 h 14"/>
                <a:gd name="T10" fmla="*/ 0 w 14"/>
                <a:gd name="T11" fmla="*/ 0 h 14"/>
                <a:gd name="T12" fmla="*/ 0 w 14"/>
                <a:gd name="T13" fmla="*/ 0 h 14"/>
                <a:gd name="T14" fmla="*/ 0 w 14"/>
                <a:gd name="T15" fmla="*/ 0 h 14"/>
                <a:gd name="T16" fmla="*/ 0 w 14"/>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8"/>
                  </a:moveTo>
                  <a:lnTo>
                    <a:pt x="12" y="3"/>
                  </a:lnTo>
                  <a:lnTo>
                    <a:pt x="7" y="0"/>
                  </a:lnTo>
                  <a:lnTo>
                    <a:pt x="2" y="3"/>
                  </a:lnTo>
                  <a:lnTo>
                    <a:pt x="0" y="8"/>
                  </a:lnTo>
                  <a:lnTo>
                    <a:pt x="2" y="12"/>
                  </a:lnTo>
                  <a:lnTo>
                    <a:pt x="7" y="14"/>
                  </a:lnTo>
                  <a:lnTo>
                    <a:pt x="12" y="12"/>
                  </a:lnTo>
                  <a:lnTo>
                    <a:pt x="14"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8" name="Freeform 61">
              <a:extLst>
                <a:ext uri="{FF2B5EF4-FFF2-40B4-BE49-F238E27FC236}">
                  <a16:creationId xmlns:a16="http://schemas.microsoft.com/office/drawing/2014/main" id="{AECD1257-3B84-3DE3-0214-AACFDDFCAB87}"/>
                </a:ext>
              </a:extLst>
            </p:cNvPr>
            <p:cNvSpPr>
              <a:spLocks/>
            </p:cNvSpPr>
            <p:nvPr/>
          </p:nvSpPr>
          <p:spPr bwMode="auto">
            <a:xfrm>
              <a:off x="2050" y="850"/>
              <a:ext cx="5" cy="5"/>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7"/>
                  </a:moveTo>
                  <a:lnTo>
                    <a:pt x="29" y="4"/>
                  </a:lnTo>
                  <a:lnTo>
                    <a:pt x="17" y="0"/>
                  </a:lnTo>
                  <a:lnTo>
                    <a:pt x="4" y="4"/>
                  </a:lnTo>
                  <a:lnTo>
                    <a:pt x="0" y="17"/>
                  </a:lnTo>
                  <a:lnTo>
                    <a:pt x="4" y="29"/>
                  </a:lnTo>
                  <a:lnTo>
                    <a:pt x="17" y="33"/>
                  </a:lnTo>
                  <a:lnTo>
                    <a:pt x="29"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 name="Freeform 62">
              <a:extLst>
                <a:ext uri="{FF2B5EF4-FFF2-40B4-BE49-F238E27FC236}">
                  <a16:creationId xmlns:a16="http://schemas.microsoft.com/office/drawing/2014/main" id="{0EC7C007-E1D3-4008-2EB4-F33190F05F0C}"/>
                </a:ext>
              </a:extLst>
            </p:cNvPr>
            <p:cNvSpPr>
              <a:spLocks/>
            </p:cNvSpPr>
            <p:nvPr/>
          </p:nvSpPr>
          <p:spPr bwMode="auto">
            <a:xfrm>
              <a:off x="2048" y="848"/>
              <a:ext cx="9" cy="10"/>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0" y="8"/>
                  </a:lnTo>
                  <a:lnTo>
                    <a:pt x="29" y="0"/>
                  </a:lnTo>
                  <a:lnTo>
                    <a:pt x="8" y="8"/>
                  </a:lnTo>
                  <a:lnTo>
                    <a:pt x="0" y="29"/>
                  </a:lnTo>
                  <a:lnTo>
                    <a:pt x="8" y="49"/>
                  </a:lnTo>
                  <a:lnTo>
                    <a:pt x="29" y="58"/>
                  </a:lnTo>
                  <a:lnTo>
                    <a:pt x="50" y="49"/>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0" name="Freeform 63">
              <a:extLst>
                <a:ext uri="{FF2B5EF4-FFF2-40B4-BE49-F238E27FC236}">
                  <a16:creationId xmlns:a16="http://schemas.microsoft.com/office/drawing/2014/main" id="{A90BDFEA-99BD-D130-700A-DF915DB7CBCD}"/>
                </a:ext>
              </a:extLst>
            </p:cNvPr>
            <p:cNvSpPr>
              <a:spLocks/>
            </p:cNvSpPr>
            <p:nvPr/>
          </p:nvSpPr>
          <p:spPr bwMode="auto">
            <a:xfrm>
              <a:off x="2045" y="846"/>
              <a:ext cx="15"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3"/>
                  </a:moveTo>
                  <a:lnTo>
                    <a:pt x="74" y="13"/>
                  </a:lnTo>
                  <a:lnTo>
                    <a:pt x="43" y="0"/>
                  </a:lnTo>
                  <a:lnTo>
                    <a:pt x="13" y="13"/>
                  </a:lnTo>
                  <a:lnTo>
                    <a:pt x="0" y="43"/>
                  </a:lnTo>
                  <a:lnTo>
                    <a:pt x="13" y="73"/>
                  </a:lnTo>
                  <a:lnTo>
                    <a:pt x="43" y="84"/>
                  </a:lnTo>
                  <a:lnTo>
                    <a:pt x="74"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1" name="Freeform 64">
              <a:extLst>
                <a:ext uri="{FF2B5EF4-FFF2-40B4-BE49-F238E27FC236}">
                  <a16:creationId xmlns:a16="http://schemas.microsoft.com/office/drawing/2014/main" id="{8819E751-D98B-DFB2-9A12-E894463417F2}"/>
                </a:ext>
              </a:extLst>
            </p:cNvPr>
            <p:cNvSpPr>
              <a:spLocks/>
            </p:cNvSpPr>
            <p:nvPr/>
          </p:nvSpPr>
          <p:spPr bwMode="auto">
            <a:xfrm>
              <a:off x="2043" y="843"/>
              <a:ext cx="19" cy="19"/>
            </a:xfrm>
            <a:custGeom>
              <a:avLst/>
              <a:gdLst>
                <a:gd name="T0" fmla="*/ 0 w 118"/>
                <a:gd name="T1" fmla="*/ 0 h 116"/>
                <a:gd name="T2" fmla="*/ 0 w 118"/>
                <a:gd name="T3" fmla="*/ 0 h 116"/>
                <a:gd name="T4" fmla="*/ 0 w 118"/>
                <a:gd name="T5" fmla="*/ 0 h 116"/>
                <a:gd name="T6" fmla="*/ 0 w 118"/>
                <a:gd name="T7" fmla="*/ 0 h 116"/>
                <a:gd name="T8" fmla="*/ 0 w 118"/>
                <a:gd name="T9" fmla="*/ 0 h 116"/>
                <a:gd name="T10" fmla="*/ 0 w 118"/>
                <a:gd name="T11" fmla="*/ 0 h 116"/>
                <a:gd name="T12" fmla="*/ 0 w 118"/>
                <a:gd name="T13" fmla="*/ 0 h 116"/>
                <a:gd name="T14" fmla="*/ 0 w 118"/>
                <a:gd name="T15" fmla="*/ 0 h 116"/>
                <a:gd name="T16" fmla="*/ 0 w 118"/>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6"/>
                <a:gd name="T29" fmla="*/ 118 w 118"/>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6">
                  <a:moveTo>
                    <a:pt x="118" y="59"/>
                  </a:moveTo>
                  <a:lnTo>
                    <a:pt x="101" y="17"/>
                  </a:lnTo>
                  <a:lnTo>
                    <a:pt x="59" y="0"/>
                  </a:lnTo>
                  <a:lnTo>
                    <a:pt x="17" y="17"/>
                  </a:lnTo>
                  <a:lnTo>
                    <a:pt x="0" y="59"/>
                  </a:lnTo>
                  <a:lnTo>
                    <a:pt x="17" y="99"/>
                  </a:lnTo>
                  <a:lnTo>
                    <a:pt x="59" y="116"/>
                  </a:lnTo>
                  <a:lnTo>
                    <a:pt x="101" y="99"/>
                  </a:lnTo>
                  <a:lnTo>
                    <a:pt x="118"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2" name="Freeform 65">
              <a:extLst>
                <a:ext uri="{FF2B5EF4-FFF2-40B4-BE49-F238E27FC236}">
                  <a16:creationId xmlns:a16="http://schemas.microsoft.com/office/drawing/2014/main" id="{5663562A-E981-042D-F752-80A6AF642CBE}"/>
                </a:ext>
              </a:extLst>
            </p:cNvPr>
            <p:cNvSpPr>
              <a:spLocks/>
            </p:cNvSpPr>
            <p:nvPr/>
          </p:nvSpPr>
          <p:spPr bwMode="auto">
            <a:xfrm>
              <a:off x="2458" y="980"/>
              <a:ext cx="3" cy="3"/>
            </a:xfrm>
            <a:custGeom>
              <a:avLst/>
              <a:gdLst>
                <a:gd name="T0" fmla="*/ 0 w 14"/>
                <a:gd name="T1" fmla="*/ 0 h 15"/>
                <a:gd name="T2" fmla="*/ 0 w 14"/>
                <a:gd name="T3" fmla="*/ 0 h 15"/>
                <a:gd name="T4" fmla="*/ 0 w 14"/>
                <a:gd name="T5" fmla="*/ 0 h 15"/>
                <a:gd name="T6" fmla="*/ 0 w 14"/>
                <a:gd name="T7" fmla="*/ 0 h 15"/>
                <a:gd name="T8" fmla="*/ 0 w 14"/>
                <a:gd name="T9" fmla="*/ 0 h 15"/>
                <a:gd name="T10" fmla="*/ 0 w 14"/>
                <a:gd name="T11" fmla="*/ 0 h 15"/>
                <a:gd name="T12" fmla="*/ 0 w 14"/>
                <a:gd name="T13" fmla="*/ 0 h 15"/>
                <a:gd name="T14" fmla="*/ 0 w 14"/>
                <a:gd name="T15" fmla="*/ 0 h 15"/>
                <a:gd name="T16" fmla="*/ 0 w 14"/>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12" y="3"/>
                  </a:lnTo>
                  <a:lnTo>
                    <a:pt x="8" y="0"/>
                  </a:lnTo>
                  <a:lnTo>
                    <a:pt x="2" y="3"/>
                  </a:lnTo>
                  <a:lnTo>
                    <a:pt x="0" y="8"/>
                  </a:lnTo>
                  <a:lnTo>
                    <a:pt x="2" y="13"/>
                  </a:lnTo>
                  <a:lnTo>
                    <a:pt x="8" y="15"/>
                  </a:lnTo>
                  <a:lnTo>
                    <a:pt x="12" y="13"/>
                  </a:lnTo>
                  <a:lnTo>
                    <a:pt x="14"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66">
              <a:extLst>
                <a:ext uri="{FF2B5EF4-FFF2-40B4-BE49-F238E27FC236}">
                  <a16:creationId xmlns:a16="http://schemas.microsoft.com/office/drawing/2014/main" id="{05E1569B-587C-2019-3D19-8184F753A089}"/>
                </a:ext>
              </a:extLst>
            </p:cNvPr>
            <p:cNvSpPr>
              <a:spLocks/>
            </p:cNvSpPr>
            <p:nvPr/>
          </p:nvSpPr>
          <p:spPr bwMode="auto">
            <a:xfrm>
              <a:off x="2455" y="977"/>
              <a:ext cx="9" cy="9"/>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0" y="9"/>
                  </a:lnTo>
                  <a:lnTo>
                    <a:pt x="30" y="0"/>
                  </a:lnTo>
                  <a:lnTo>
                    <a:pt x="8" y="9"/>
                  </a:lnTo>
                  <a:lnTo>
                    <a:pt x="0" y="29"/>
                  </a:lnTo>
                  <a:lnTo>
                    <a:pt x="8" y="49"/>
                  </a:lnTo>
                  <a:lnTo>
                    <a:pt x="30" y="58"/>
                  </a:lnTo>
                  <a:lnTo>
                    <a:pt x="50" y="49"/>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4" name="Freeform 67">
              <a:extLst>
                <a:ext uri="{FF2B5EF4-FFF2-40B4-BE49-F238E27FC236}">
                  <a16:creationId xmlns:a16="http://schemas.microsoft.com/office/drawing/2014/main" id="{284E3FF5-C5FD-5893-385C-FC2E9086F84D}"/>
                </a:ext>
              </a:extLst>
            </p:cNvPr>
            <p:cNvSpPr>
              <a:spLocks/>
            </p:cNvSpPr>
            <p:nvPr/>
          </p:nvSpPr>
          <p:spPr bwMode="auto">
            <a:xfrm>
              <a:off x="2457" y="979"/>
              <a:ext cx="5" cy="5"/>
            </a:xfrm>
            <a:custGeom>
              <a:avLst/>
              <a:gdLst>
                <a:gd name="T0" fmla="*/ 0 w 34"/>
                <a:gd name="T1" fmla="*/ 0 h 34"/>
                <a:gd name="T2" fmla="*/ 0 w 34"/>
                <a:gd name="T3" fmla="*/ 0 h 34"/>
                <a:gd name="T4" fmla="*/ 0 w 34"/>
                <a:gd name="T5" fmla="*/ 0 h 34"/>
                <a:gd name="T6" fmla="*/ 0 w 34"/>
                <a:gd name="T7" fmla="*/ 0 h 34"/>
                <a:gd name="T8" fmla="*/ 0 w 34"/>
                <a:gd name="T9" fmla="*/ 0 h 34"/>
                <a:gd name="T10" fmla="*/ 0 w 34"/>
                <a:gd name="T11" fmla="*/ 0 h 34"/>
                <a:gd name="T12" fmla="*/ 0 w 34"/>
                <a:gd name="T13" fmla="*/ 0 h 34"/>
                <a:gd name="T14" fmla="*/ 0 w 34"/>
                <a:gd name="T15" fmla="*/ 0 h 34"/>
                <a:gd name="T16" fmla="*/ 0 w 34"/>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4"/>
                <a:gd name="T29" fmla="*/ 34 w 34"/>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4">
                  <a:moveTo>
                    <a:pt x="34" y="17"/>
                  </a:moveTo>
                  <a:lnTo>
                    <a:pt x="30" y="5"/>
                  </a:lnTo>
                  <a:lnTo>
                    <a:pt x="18" y="0"/>
                  </a:lnTo>
                  <a:lnTo>
                    <a:pt x="5" y="5"/>
                  </a:lnTo>
                  <a:lnTo>
                    <a:pt x="0" y="17"/>
                  </a:lnTo>
                  <a:lnTo>
                    <a:pt x="5" y="29"/>
                  </a:lnTo>
                  <a:lnTo>
                    <a:pt x="18" y="34"/>
                  </a:lnTo>
                  <a:lnTo>
                    <a:pt x="30"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5" name="Freeform 68">
              <a:extLst>
                <a:ext uri="{FF2B5EF4-FFF2-40B4-BE49-F238E27FC236}">
                  <a16:creationId xmlns:a16="http://schemas.microsoft.com/office/drawing/2014/main" id="{49E4182B-AA05-5846-3804-0F6A77AF107E}"/>
                </a:ext>
              </a:extLst>
            </p:cNvPr>
            <p:cNvSpPr>
              <a:spLocks/>
            </p:cNvSpPr>
            <p:nvPr/>
          </p:nvSpPr>
          <p:spPr bwMode="auto">
            <a:xfrm>
              <a:off x="2450" y="972"/>
              <a:ext cx="19" cy="19"/>
            </a:xfrm>
            <a:custGeom>
              <a:avLst/>
              <a:gdLst>
                <a:gd name="T0" fmla="*/ 0 w 118"/>
                <a:gd name="T1" fmla="*/ 0 h 115"/>
                <a:gd name="T2" fmla="*/ 0 w 118"/>
                <a:gd name="T3" fmla="*/ 0 h 115"/>
                <a:gd name="T4" fmla="*/ 0 w 118"/>
                <a:gd name="T5" fmla="*/ 0 h 115"/>
                <a:gd name="T6" fmla="*/ 0 w 118"/>
                <a:gd name="T7" fmla="*/ 0 h 115"/>
                <a:gd name="T8" fmla="*/ 0 w 118"/>
                <a:gd name="T9" fmla="*/ 0 h 115"/>
                <a:gd name="T10" fmla="*/ 0 w 118"/>
                <a:gd name="T11" fmla="*/ 0 h 115"/>
                <a:gd name="T12" fmla="*/ 0 w 118"/>
                <a:gd name="T13" fmla="*/ 0 h 115"/>
                <a:gd name="T14" fmla="*/ 0 w 118"/>
                <a:gd name="T15" fmla="*/ 0 h 115"/>
                <a:gd name="T16" fmla="*/ 0 w 118"/>
                <a:gd name="T17" fmla="*/ 0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5"/>
                <a:gd name="T29" fmla="*/ 118 w 118"/>
                <a:gd name="T30" fmla="*/ 115 h 1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5">
                  <a:moveTo>
                    <a:pt x="118" y="58"/>
                  </a:moveTo>
                  <a:lnTo>
                    <a:pt x="101" y="16"/>
                  </a:lnTo>
                  <a:lnTo>
                    <a:pt x="60" y="0"/>
                  </a:lnTo>
                  <a:lnTo>
                    <a:pt x="17" y="16"/>
                  </a:lnTo>
                  <a:lnTo>
                    <a:pt x="0" y="58"/>
                  </a:lnTo>
                  <a:lnTo>
                    <a:pt x="17" y="98"/>
                  </a:lnTo>
                  <a:lnTo>
                    <a:pt x="60" y="115"/>
                  </a:lnTo>
                  <a:lnTo>
                    <a:pt x="101" y="98"/>
                  </a:lnTo>
                  <a:lnTo>
                    <a:pt x="118"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6" name="Freeform 69">
              <a:extLst>
                <a:ext uri="{FF2B5EF4-FFF2-40B4-BE49-F238E27FC236}">
                  <a16:creationId xmlns:a16="http://schemas.microsoft.com/office/drawing/2014/main" id="{2E698584-4674-4EE2-116C-A8F14008FF32}"/>
                </a:ext>
              </a:extLst>
            </p:cNvPr>
            <p:cNvSpPr>
              <a:spLocks/>
            </p:cNvSpPr>
            <p:nvPr/>
          </p:nvSpPr>
          <p:spPr bwMode="auto">
            <a:xfrm>
              <a:off x="2452" y="975"/>
              <a:ext cx="14"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3"/>
                  </a:moveTo>
                  <a:lnTo>
                    <a:pt x="74" y="13"/>
                  </a:lnTo>
                  <a:lnTo>
                    <a:pt x="44" y="0"/>
                  </a:lnTo>
                  <a:lnTo>
                    <a:pt x="13" y="13"/>
                  </a:lnTo>
                  <a:lnTo>
                    <a:pt x="0" y="43"/>
                  </a:lnTo>
                  <a:lnTo>
                    <a:pt x="13" y="73"/>
                  </a:lnTo>
                  <a:lnTo>
                    <a:pt x="44" y="84"/>
                  </a:lnTo>
                  <a:lnTo>
                    <a:pt x="74"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7" name="Freeform 70">
              <a:extLst>
                <a:ext uri="{FF2B5EF4-FFF2-40B4-BE49-F238E27FC236}">
                  <a16:creationId xmlns:a16="http://schemas.microsoft.com/office/drawing/2014/main" id="{7DEFFB7C-3127-9192-8D1D-2ED82F4C30D1}"/>
                </a:ext>
              </a:extLst>
            </p:cNvPr>
            <p:cNvSpPr>
              <a:spLocks/>
            </p:cNvSpPr>
            <p:nvPr/>
          </p:nvSpPr>
          <p:spPr bwMode="auto">
            <a:xfrm>
              <a:off x="2051" y="1361"/>
              <a:ext cx="3" cy="2"/>
            </a:xfrm>
            <a:custGeom>
              <a:avLst/>
              <a:gdLst>
                <a:gd name="T0" fmla="*/ 0 w 14"/>
                <a:gd name="T1" fmla="*/ 0 h 14"/>
                <a:gd name="T2" fmla="*/ 0 w 14"/>
                <a:gd name="T3" fmla="*/ 0 h 14"/>
                <a:gd name="T4" fmla="*/ 0 w 14"/>
                <a:gd name="T5" fmla="*/ 0 h 14"/>
                <a:gd name="T6" fmla="*/ 0 w 14"/>
                <a:gd name="T7" fmla="*/ 0 h 14"/>
                <a:gd name="T8" fmla="*/ 0 w 14"/>
                <a:gd name="T9" fmla="*/ 0 h 14"/>
                <a:gd name="T10" fmla="*/ 0 w 14"/>
                <a:gd name="T11" fmla="*/ 0 h 14"/>
                <a:gd name="T12" fmla="*/ 0 w 14"/>
                <a:gd name="T13" fmla="*/ 0 h 14"/>
                <a:gd name="T14" fmla="*/ 0 w 14"/>
                <a:gd name="T15" fmla="*/ 0 h 14"/>
                <a:gd name="T16" fmla="*/ 0 w 14"/>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8"/>
                  </a:moveTo>
                  <a:lnTo>
                    <a:pt x="12" y="3"/>
                  </a:lnTo>
                  <a:lnTo>
                    <a:pt x="7" y="0"/>
                  </a:lnTo>
                  <a:lnTo>
                    <a:pt x="2" y="3"/>
                  </a:lnTo>
                  <a:lnTo>
                    <a:pt x="0" y="8"/>
                  </a:lnTo>
                  <a:lnTo>
                    <a:pt x="2" y="12"/>
                  </a:lnTo>
                  <a:lnTo>
                    <a:pt x="7" y="14"/>
                  </a:lnTo>
                  <a:lnTo>
                    <a:pt x="12" y="12"/>
                  </a:lnTo>
                  <a:lnTo>
                    <a:pt x="14"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8" name="Freeform 71">
              <a:extLst>
                <a:ext uri="{FF2B5EF4-FFF2-40B4-BE49-F238E27FC236}">
                  <a16:creationId xmlns:a16="http://schemas.microsoft.com/office/drawing/2014/main" id="{1B5B1458-60C5-BD8E-0116-F65168D02F70}"/>
                </a:ext>
              </a:extLst>
            </p:cNvPr>
            <p:cNvSpPr>
              <a:spLocks/>
            </p:cNvSpPr>
            <p:nvPr/>
          </p:nvSpPr>
          <p:spPr bwMode="auto">
            <a:xfrm>
              <a:off x="2048" y="1357"/>
              <a:ext cx="9" cy="10"/>
            </a:xfrm>
            <a:custGeom>
              <a:avLst/>
              <a:gdLst>
                <a:gd name="T0" fmla="*/ 0 w 59"/>
                <a:gd name="T1" fmla="*/ 0 h 59"/>
                <a:gd name="T2" fmla="*/ 0 w 59"/>
                <a:gd name="T3" fmla="*/ 0 h 59"/>
                <a:gd name="T4" fmla="*/ 0 w 59"/>
                <a:gd name="T5" fmla="*/ 0 h 59"/>
                <a:gd name="T6" fmla="*/ 0 w 59"/>
                <a:gd name="T7" fmla="*/ 0 h 59"/>
                <a:gd name="T8" fmla="*/ 0 w 59"/>
                <a:gd name="T9" fmla="*/ 0 h 59"/>
                <a:gd name="T10" fmla="*/ 0 w 59"/>
                <a:gd name="T11" fmla="*/ 0 h 59"/>
                <a:gd name="T12" fmla="*/ 0 w 59"/>
                <a:gd name="T13" fmla="*/ 0 h 59"/>
                <a:gd name="T14" fmla="*/ 0 w 59"/>
                <a:gd name="T15" fmla="*/ 0 h 59"/>
                <a:gd name="T16" fmla="*/ 0 w 59"/>
                <a:gd name="T17" fmla="*/ 0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9"/>
                <a:gd name="T29" fmla="*/ 59 w 59"/>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9">
                  <a:moveTo>
                    <a:pt x="59" y="30"/>
                  </a:moveTo>
                  <a:lnTo>
                    <a:pt x="50" y="9"/>
                  </a:lnTo>
                  <a:lnTo>
                    <a:pt x="29" y="0"/>
                  </a:lnTo>
                  <a:lnTo>
                    <a:pt x="8" y="9"/>
                  </a:lnTo>
                  <a:lnTo>
                    <a:pt x="0" y="30"/>
                  </a:lnTo>
                  <a:lnTo>
                    <a:pt x="8" y="50"/>
                  </a:lnTo>
                  <a:lnTo>
                    <a:pt x="29" y="59"/>
                  </a:lnTo>
                  <a:lnTo>
                    <a:pt x="50" y="50"/>
                  </a:lnTo>
                  <a:lnTo>
                    <a:pt x="59" y="30"/>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 name="Freeform 72">
              <a:extLst>
                <a:ext uri="{FF2B5EF4-FFF2-40B4-BE49-F238E27FC236}">
                  <a16:creationId xmlns:a16="http://schemas.microsoft.com/office/drawing/2014/main" id="{68A1642C-9865-0D70-205D-EFE95729D431}"/>
                </a:ext>
              </a:extLst>
            </p:cNvPr>
            <p:cNvSpPr>
              <a:spLocks/>
            </p:cNvSpPr>
            <p:nvPr/>
          </p:nvSpPr>
          <p:spPr bwMode="auto">
            <a:xfrm>
              <a:off x="2050" y="1359"/>
              <a:ext cx="5" cy="6"/>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7"/>
                  </a:moveTo>
                  <a:lnTo>
                    <a:pt x="29" y="4"/>
                  </a:lnTo>
                  <a:lnTo>
                    <a:pt x="17" y="0"/>
                  </a:lnTo>
                  <a:lnTo>
                    <a:pt x="4" y="4"/>
                  </a:lnTo>
                  <a:lnTo>
                    <a:pt x="0" y="17"/>
                  </a:lnTo>
                  <a:lnTo>
                    <a:pt x="4" y="29"/>
                  </a:lnTo>
                  <a:lnTo>
                    <a:pt x="17" y="33"/>
                  </a:lnTo>
                  <a:lnTo>
                    <a:pt x="29"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 name="Freeform 73">
              <a:extLst>
                <a:ext uri="{FF2B5EF4-FFF2-40B4-BE49-F238E27FC236}">
                  <a16:creationId xmlns:a16="http://schemas.microsoft.com/office/drawing/2014/main" id="{AA387953-BFE5-97F4-9B65-3CAABBC80BC5}"/>
                </a:ext>
              </a:extLst>
            </p:cNvPr>
            <p:cNvSpPr>
              <a:spLocks/>
            </p:cNvSpPr>
            <p:nvPr/>
          </p:nvSpPr>
          <p:spPr bwMode="auto">
            <a:xfrm>
              <a:off x="2043" y="1352"/>
              <a:ext cx="19" cy="20"/>
            </a:xfrm>
            <a:custGeom>
              <a:avLst/>
              <a:gdLst>
                <a:gd name="T0" fmla="*/ 0 w 118"/>
                <a:gd name="T1" fmla="*/ 0 h 116"/>
                <a:gd name="T2" fmla="*/ 0 w 118"/>
                <a:gd name="T3" fmla="*/ 0 h 116"/>
                <a:gd name="T4" fmla="*/ 0 w 118"/>
                <a:gd name="T5" fmla="*/ 0 h 116"/>
                <a:gd name="T6" fmla="*/ 0 w 118"/>
                <a:gd name="T7" fmla="*/ 0 h 116"/>
                <a:gd name="T8" fmla="*/ 0 w 118"/>
                <a:gd name="T9" fmla="*/ 0 h 116"/>
                <a:gd name="T10" fmla="*/ 0 w 118"/>
                <a:gd name="T11" fmla="*/ 0 h 116"/>
                <a:gd name="T12" fmla="*/ 0 w 118"/>
                <a:gd name="T13" fmla="*/ 0 h 116"/>
                <a:gd name="T14" fmla="*/ 0 w 118"/>
                <a:gd name="T15" fmla="*/ 0 h 116"/>
                <a:gd name="T16" fmla="*/ 0 w 118"/>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6"/>
                <a:gd name="T29" fmla="*/ 118 w 118"/>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6">
                  <a:moveTo>
                    <a:pt x="118" y="59"/>
                  </a:moveTo>
                  <a:lnTo>
                    <a:pt x="101" y="17"/>
                  </a:lnTo>
                  <a:lnTo>
                    <a:pt x="59" y="0"/>
                  </a:lnTo>
                  <a:lnTo>
                    <a:pt x="17" y="17"/>
                  </a:lnTo>
                  <a:lnTo>
                    <a:pt x="0" y="59"/>
                  </a:lnTo>
                  <a:lnTo>
                    <a:pt x="17" y="99"/>
                  </a:lnTo>
                  <a:lnTo>
                    <a:pt x="59" y="116"/>
                  </a:lnTo>
                  <a:lnTo>
                    <a:pt x="101" y="99"/>
                  </a:lnTo>
                  <a:lnTo>
                    <a:pt x="118"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74">
              <a:extLst>
                <a:ext uri="{FF2B5EF4-FFF2-40B4-BE49-F238E27FC236}">
                  <a16:creationId xmlns:a16="http://schemas.microsoft.com/office/drawing/2014/main" id="{55A9EBFA-3197-A6C9-095C-62F3C29E0E30}"/>
                </a:ext>
              </a:extLst>
            </p:cNvPr>
            <p:cNvSpPr>
              <a:spLocks/>
            </p:cNvSpPr>
            <p:nvPr/>
          </p:nvSpPr>
          <p:spPr bwMode="auto">
            <a:xfrm>
              <a:off x="2045" y="1355"/>
              <a:ext cx="15"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3"/>
                  </a:moveTo>
                  <a:lnTo>
                    <a:pt x="74" y="12"/>
                  </a:lnTo>
                  <a:lnTo>
                    <a:pt x="43" y="0"/>
                  </a:lnTo>
                  <a:lnTo>
                    <a:pt x="13" y="12"/>
                  </a:lnTo>
                  <a:lnTo>
                    <a:pt x="0" y="43"/>
                  </a:lnTo>
                  <a:lnTo>
                    <a:pt x="13" y="73"/>
                  </a:lnTo>
                  <a:lnTo>
                    <a:pt x="43" y="84"/>
                  </a:lnTo>
                  <a:lnTo>
                    <a:pt x="74"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2" name="Freeform 75">
              <a:extLst>
                <a:ext uri="{FF2B5EF4-FFF2-40B4-BE49-F238E27FC236}">
                  <a16:creationId xmlns:a16="http://schemas.microsoft.com/office/drawing/2014/main" id="{761461FD-C387-5121-7126-044757733F58}"/>
                </a:ext>
              </a:extLst>
            </p:cNvPr>
            <p:cNvSpPr>
              <a:spLocks/>
            </p:cNvSpPr>
            <p:nvPr/>
          </p:nvSpPr>
          <p:spPr bwMode="auto">
            <a:xfrm>
              <a:off x="2452" y="1484"/>
              <a:ext cx="14"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3"/>
                  </a:moveTo>
                  <a:lnTo>
                    <a:pt x="74" y="13"/>
                  </a:lnTo>
                  <a:lnTo>
                    <a:pt x="44" y="0"/>
                  </a:lnTo>
                  <a:lnTo>
                    <a:pt x="13" y="13"/>
                  </a:lnTo>
                  <a:lnTo>
                    <a:pt x="0" y="43"/>
                  </a:lnTo>
                  <a:lnTo>
                    <a:pt x="13" y="73"/>
                  </a:lnTo>
                  <a:lnTo>
                    <a:pt x="44" y="84"/>
                  </a:lnTo>
                  <a:lnTo>
                    <a:pt x="74"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3" name="Freeform 76">
              <a:extLst>
                <a:ext uri="{FF2B5EF4-FFF2-40B4-BE49-F238E27FC236}">
                  <a16:creationId xmlns:a16="http://schemas.microsoft.com/office/drawing/2014/main" id="{4B6F0A37-614D-95EE-E374-586118929E46}"/>
                </a:ext>
              </a:extLst>
            </p:cNvPr>
            <p:cNvSpPr>
              <a:spLocks/>
            </p:cNvSpPr>
            <p:nvPr/>
          </p:nvSpPr>
          <p:spPr bwMode="auto">
            <a:xfrm>
              <a:off x="2450" y="1481"/>
              <a:ext cx="19" cy="19"/>
            </a:xfrm>
            <a:custGeom>
              <a:avLst/>
              <a:gdLst>
                <a:gd name="T0" fmla="*/ 0 w 118"/>
                <a:gd name="T1" fmla="*/ 0 h 115"/>
                <a:gd name="T2" fmla="*/ 0 w 118"/>
                <a:gd name="T3" fmla="*/ 0 h 115"/>
                <a:gd name="T4" fmla="*/ 0 w 118"/>
                <a:gd name="T5" fmla="*/ 0 h 115"/>
                <a:gd name="T6" fmla="*/ 0 w 118"/>
                <a:gd name="T7" fmla="*/ 0 h 115"/>
                <a:gd name="T8" fmla="*/ 0 w 118"/>
                <a:gd name="T9" fmla="*/ 0 h 115"/>
                <a:gd name="T10" fmla="*/ 0 w 118"/>
                <a:gd name="T11" fmla="*/ 0 h 115"/>
                <a:gd name="T12" fmla="*/ 0 w 118"/>
                <a:gd name="T13" fmla="*/ 0 h 115"/>
                <a:gd name="T14" fmla="*/ 0 w 118"/>
                <a:gd name="T15" fmla="*/ 0 h 115"/>
                <a:gd name="T16" fmla="*/ 0 w 118"/>
                <a:gd name="T17" fmla="*/ 0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5"/>
                <a:gd name="T29" fmla="*/ 118 w 118"/>
                <a:gd name="T30" fmla="*/ 115 h 1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5">
                  <a:moveTo>
                    <a:pt x="118" y="58"/>
                  </a:moveTo>
                  <a:lnTo>
                    <a:pt x="101" y="16"/>
                  </a:lnTo>
                  <a:lnTo>
                    <a:pt x="60" y="0"/>
                  </a:lnTo>
                  <a:lnTo>
                    <a:pt x="17" y="16"/>
                  </a:lnTo>
                  <a:lnTo>
                    <a:pt x="0" y="58"/>
                  </a:lnTo>
                  <a:lnTo>
                    <a:pt x="17" y="98"/>
                  </a:lnTo>
                  <a:lnTo>
                    <a:pt x="60" y="115"/>
                  </a:lnTo>
                  <a:lnTo>
                    <a:pt x="101" y="98"/>
                  </a:lnTo>
                  <a:lnTo>
                    <a:pt x="118"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4" name="Freeform 77">
              <a:extLst>
                <a:ext uri="{FF2B5EF4-FFF2-40B4-BE49-F238E27FC236}">
                  <a16:creationId xmlns:a16="http://schemas.microsoft.com/office/drawing/2014/main" id="{6112691B-7386-9BE8-7757-FB6AB5BDBF51}"/>
                </a:ext>
              </a:extLst>
            </p:cNvPr>
            <p:cNvSpPr>
              <a:spLocks/>
            </p:cNvSpPr>
            <p:nvPr/>
          </p:nvSpPr>
          <p:spPr bwMode="auto">
            <a:xfrm>
              <a:off x="2457" y="1488"/>
              <a:ext cx="5" cy="6"/>
            </a:xfrm>
            <a:custGeom>
              <a:avLst/>
              <a:gdLst>
                <a:gd name="T0" fmla="*/ 0 w 34"/>
                <a:gd name="T1" fmla="*/ 0 h 34"/>
                <a:gd name="T2" fmla="*/ 0 w 34"/>
                <a:gd name="T3" fmla="*/ 0 h 34"/>
                <a:gd name="T4" fmla="*/ 0 w 34"/>
                <a:gd name="T5" fmla="*/ 0 h 34"/>
                <a:gd name="T6" fmla="*/ 0 w 34"/>
                <a:gd name="T7" fmla="*/ 0 h 34"/>
                <a:gd name="T8" fmla="*/ 0 w 34"/>
                <a:gd name="T9" fmla="*/ 0 h 34"/>
                <a:gd name="T10" fmla="*/ 0 w 34"/>
                <a:gd name="T11" fmla="*/ 0 h 34"/>
                <a:gd name="T12" fmla="*/ 0 w 34"/>
                <a:gd name="T13" fmla="*/ 0 h 34"/>
                <a:gd name="T14" fmla="*/ 0 w 34"/>
                <a:gd name="T15" fmla="*/ 0 h 34"/>
                <a:gd name="T16" fmla="*/ 0 w 34"/>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4"/>
                <a:gd name="T29" fmla="*/ 34 w 34"/>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4">
                  <a:moveTo>
                    <a:pt x="34" y="17"/>
                  </a:moveTo>
                  <a:lnTo>
                    <a:pt x="30" y="5"/>
                  </a:lnTo>
                  <a:lnTo>
                    <a:pt x="18" y="0"/>
                  </a:lnTo>
                  <a:lnTo>
                    <a:pt x="5" y="5"/>
                  </a:lnTo>
                  <a:lnTo>
                    <a:pt x="0" y="17"/>
                  </a:lnTo>
                  <a:lnTo>
                    <a:pt x="5" y="29"/>
                  </a:lnTo>
                  <a:lnTo>
                    <a:pt x="18" y="34"/>
                  </a:lnTo>
                  <a:lnTo>
                    <a:pt x="30"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5" name="Freeform 78">
              <a:extLst>
                <a:ext uri="{FF2B5EF4-FFF2-40B4-BE49-F238E27FC236}">
                  <a16:creationId xmlns:a16="http://schemas.microsoft.com/office/drawing/2014/main" id="{4DC84CA6-1AE8-19D4-D3C7-391A4256B4AF}"/>
                </a:ext>
              </a:extLst>
            </p:cNvPr>
            <p:cNvSpPr>
              <a:spLocks/>
            </p:cNvSpPr>
            <p:nvPr/>
          </p:nvSpPr>
          <p:spPr bwMode="auto">
            <a:xfrm>
              <a:off x="2455" y="1486"/>
              <a:ext cx="9" cy="10"/>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0" y="9"/>
                  </a:lnTo>
                  <a:lnTo>
                    <a:pt x="30" y="0"/>
                  </a:lnTo>
                  <a:lnTo>
                    <a:pt x="8" y="9"/>
                  </a:lnTo>
                  <a:lnTo>
                    <a:pt x="0" y="29"/>
                  </a:lnTo>
                  <a:lnTo>
                    <a:pt x="8" y="49"/>
                  </a:lnTo>
                  <a:lnTo>
                    <a:pt x="30" y="58"/>
                  </a:lnTo>
                  <a:lnTo>
                    <a:pt x="50" y="49"/>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6" name="Freeform 79">
              <a:extLst>
                <a:ext uri="{FF2B5EF4-FFF2-40B4-BE49-F238E27FC236}">
                  <a16:creationId xmlns:a16="http://schemas.microsoft.com/office/drawing/2014/main" id="{A9BA8113-887F-86D8-383B-07310241E2AB}"/>
                </a:ext>
              </a:extLst>
            </p:cNvPr>
            <p:cNvSpPr>
              <a:spLocks/>
            </p:cNvSpPr>
            <p:nvPr/>
          </p:nvSpPr>
          <p:spPr bwMode="auto">
            <a:xfrm>
              <a:off x="2458" y="1490"/>
              <a:ext cx="3" cy="2"/>
            </a:xfrm>
            <a:custGeom>
              <a:avLst/>
              <a:gdLst>
                <a:gd name="T0" fmla="*/ 0 w 14"/>
                <a:gd name="T1" fmla="*/ 0 h 13"/>
                <a:gd name="T2" fmla="*/ 0 w 14"/>
                <a:gd name="T3" fmla="*/ 0 h 13"/>
                <a:gd name="T4" fmla="*/ 0 w 14"/>
                <a:gd name="T5" fmla="*/ 0 h 13"/>
                <a:gd name="T6" fmla="*/ 0 w 14"/>
                <a:gd name="T7" fmla="*/ 0 h 13"/>
                <a:gd name="T8" fmla="*/ 0 w 14"/>
                <a:gd name="T9" fmla="*/ 0 h 13"/>
                <a:gd name="T10" fmla="*/ 0 w 14"/>
                <a:gd name="T11" fmla="*/ 0 h 13"/>
                <a:gd name="T12" fmla="*/ 0 w 14"/>
                <a:gd name="T13" fmla="*/ 0 h 13"/>
                <a:gd name="T14" fmla="*/ 0 w 14"/>
                <a:gd name="T15" fmla="*/ 0 h 13"/>
                <a:gd name="T16" fmla="*/ 0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14" y="7"/>
                  </a:moveTo>
                  <a:lnTo>
                    <a:pt x="12" y="2"/>
                  </a:lnTo>
                  <a:lnTo>
                    <a:pt x="8" y="0"/>
                  </a:lnTo>
                  <a:lnTo>
                    <a:pt x="2" y="2"/>
                  </a:lnTo>
                  <a:lnTo>
                    <a:pt x="0" y="7"/>
                  </a:lnTo>
                  <a:lnTo>
                    <a:pt x="2" y="11"/>
                  </a:lnTo>
                  <a:lnTo>
                    <a:pt x="8" y="13"/>
                  </a:lnTo>
                  <a:lnTo>
                    <a:pt x="12" y="11"/>
                  </a:lnTo>
                  <a:lnTo>
                    <a:pt x="14"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7" name="Freeform 80">
              <a:extLst>
                <a:ext uri="{FF2B5EF4-FFF2-40B4-BE49-F238E27FC236}">
                  <a16:creationId xmlns:a16="http://schemas.microsoft.com/office/drawing/2014/main" id="{56C9CD7B-D680-C911-C71F-2579A3635C91}"/>
                </a:ext>
              </a:extLst>
            </p:cNvPr>
            <p:cNvSpPr>
              <a:spLocks/>
            </p:cNvSpPr>
            <p:nvPr/>
          </p:nvSpPr>
          <p:spPr bwMode="auto">
            <a:xfrm>
              <a:off x="2045" y="2373"/>
              <a:ext cx="15" cy="14"/>
            </a:xfrm>
            <a:custGeom>
              <a:avLst/>
              <a:gdLst>
                <a:gd name="T0" fmla="*/ 0 w 86"/>
                <a:gd name="T1" fmla="*/ 0 h 85"/>
                <a:gd name="T2" fmla="*/ 0 w 86"/>
                <a:gd name="T3" fmla="*/ 0 h 85"/>
                <a:gd name="T4" fmla="*/ 0 w 86"/>
                <a:gd name="T5" fmla="*/ 0 h 85"/>
                <a:gd name="T6" fmla="*/ 0 w 86"/>
                <a:gd name="T7" fmla="*/ 0 h 85"/>
                <a:gd name="T8" fmla="*/ 0 w 86"/>
                <a:gd name="T9" fmla="*/ 0 h 85"/>
                <a:gd name="T10" fmla="*/ 0 w 86"/>
                <a:gd name="T11" fmla="*/ 0 h 85"/>
                <a:gd name="T12" fmla="*/ 0 w 86"/>
                <a:gd name="T13" fmla="*/ 0 h 85"/>
                <a:gd name="T14" fmla="*/ 0 w 86"/>
                <a:gd name="T15" fmla="*/ 0 h 85"/>
                <a:gd name="T16" fmla="*/ 0 w 86"/>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5"/>
                <a:gd name="T29" fmla="*/ 86 w 86"/>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5">
                  <a:moveTo>
                    <a:pt x="86" y="42"/>
                  </a:moveTo>
                  <a:lnTo>
                    <a:pt x="74" y="12"/>
                  </a:lnTo>
                  <a:lnTo>
                    <a:pt x="43" y="0"/>
                  </a:lnTo>
                  <a:lnTo>
                    <a:pt x="13" y="12"/>
                  </a:lnTo>
                  <a:lnTo>
                    <a:pt x="0" y="42"/>
                  </a:lnTo>
                  <a:lnTo>
                    <a:pt x="13" y="72"/>
                  </a:lnTo>
                  <a:lnTo>
                    <a:pt x="43" y="85"/>
                  </a:lnTo>
                  <a:lnTo>
                    <a:pt x="74" y="72"/>
                  </a:lnTo>
                  <a:lnTo>
                    <a:pt x="86" y="42"/>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8" name="Freeform 81">
              <a:extLst>
                <a:ext uri="{FF2B5EF4-FFF2-40B4-BE49-F238E27FC236}">
                  <a16:creationId xmlns:a16="http://schemas.microsoft.com/office/drawing/2014/main" id="{B534B10B-577D-9140-2C0F-834B3A478174}"/>
                </a:ext>
              </a:extLst>
            </p:cNvPr>
            <p:cNvSpPr>
              <a:spLocks/>
            </p:cNvSpPr>
            <p:nvPr/>
          </p:nvSpPr>
          <p:spPr bwMode="auto">
            <a:xfrm>
              <a:off x="2043" y="2371"/>
              <a:ext cx="19" cy="19"/>
            </a:xfrm>
            <a:custGeom>
              <a:avLst/>
              <a:gdLst>
                <a:gd name="T0" fmla="*/ 0 w 118"/>
                <a:gd name="T1" fmla="*/ 0 h 116"/>
                <a:gd name="T2" fmla="*/ 0 w 118"/>
                <a:gd name="T3" fmla="*/ 0 h 116"/>
                <a:gd name="T4" fmla="*/ 0 w 118"/>
                <a:gd name="T5" fmla="*/ 0 h 116"/>
                <a:gd name="T6" fmla="*/ 0 w 118"/>
                <a:gd name="T7" fmla="*/ 0 h 116"/>
                <a:gd name="T8" fmla="*/ 0 w 118"/>
                <a:gd name="T9" fmla="*/ 0 h 116"/>
                <a:gd name="T10" fmla="*/ 0 w 118"/>
                <a:gd name="T11" fmla="*/ 0 h 116"/>
                <a:gd name="T12" fmla="*/ 0 w 118"/>
                <a:gd name="T13" fmla="*/ 0 h 116"/>
                <a:gd name="T14" fmla="*/ 0 w 118"/>
                <a:gd name="T15" fmla="*/ 0 h 116"/>
                <a:gd name="T16" fmla="*/ 0 w 118"/>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6"/>
                <a:gd name="T29" fmla="*/ 118 w 118"/>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6">
                  <a:moveTo>
                    <a:pt x="118" y="58"/>
                  </a:moveTo>
                  <a:lnTo>
                    <a:pt x="101" y="17"/>
                  </a:lnTo>
                  <a:lnTo>
                    <a:pt x="59" y="0"/>
                  </a:lnTo>
                  <a:lnTo>
                    <a:pt x="17" y="17"/>
                  </a:lnTo>
                  <a:lnTo>
                    <a:pt x="0" y="58"/>
                  </a:lnTo>
                  <a:lnTo>
                    <a:pt x="17" y="99"/>
                  </a:lnTo>
                  <a:lnTo>
                    <a:pt x="59" y="116"/>
                  </a:lnTo>
                  <a:lnTo>
                    <a:pt x="101" y="99"/>
                  </a:lnTo>
                  <a:lnTo>
                    <a:pt x="118"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 name="Line 82">
              <a:extLst>
                <a:ext uri="{FF2B5EF4-FFF2-40B4-BE49-F238E27FC236}">
                  <a16:creationId xmlns:a16="http://schemas.microsoft.com/office/drawing/2014/main" id="{CEA036E3-D244-78E6-7F86-C81EFE87CAD2}"/>
                </a:ext>
              </a:extLst>
            </p:cNvPr>
            <p:cNvSpPr>
              <a:spLocks noChangeShapeType="1"/>
            </p:cNvSpPr>
            <p:nvPr/>
          </p:nvSpPr>
          <p:spPr bwMode="auto">
            <a:xfrm flipV="1">
              <a:off x="2053" y="2380"/>
              <a:ext cx="1" cy="177"/>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 name="Line 83">
              <a:extLst>
                <a:ext uri="{FF2B5EF4-FFF2-40B4-BE49-F238E27FC236}">
                  <a16:creationId xmlns:a16="http://schemas.microsoft.com/office/drawing/2014/main" id="{19CF79B7-0BE3-71AF-E355-223D139A2929}"/>
                </a:ext>
              </a:extLst>
            </p:cNvPr>
            <p:cNvSpPr>
              <a:spLocks noChangeShapeType="1"/>
            </p:cNvSpPr>
            <p:nvPr/>
          </p:nvSpPr>
          <p:spPr bwMode="auto">
            <a:xfrm>
              <a:off x="2259" y="2509"/>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 name="Line 84">
              <a:extLst>
                <a:ext uri="{FF2B5EF4-FFF2-40B4-BE49-F238E27FC236}">
                  <a16:creationId xmlns:a16="http://schemas.microsoft.com/office/drawing/2014/main" id="{AFAAC82A-CF40-9D47-D5CF-DDBE0A92E2D6}"/>
                </a:ext>
              </a:extLst>
            </p:cNvPr>
            <p:cNvSpPr>
              <a:spLocks noChangeShapeType="1"/>
            </p:cNvSpPr>
            <p:nvPr/>
          </p:nvSpPr>
          <p:spPr bwMode="auto">
            <a:xfrm flipH="1">
              <a:off x="2286" y="2754"/>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 name="Line 85">
              <a:extLst>
                <a:ext uri="{FF2B5EF4-FFF2-40B4-BE49-F238E27FC236}">
                  <a16:creationId xmlns:a16="http://schemas.microsoft.com/office/drawing/2014/main" id="{50492AC3-89B3-A050-D11B-545E78EDACA8}"/>
                </a:ext>
              </a:extLst>
            </p:cNvPr>
            <p:cNvSpPr>
              <a:spLocks noChangeShapeType="1"/>
            </p:cNvSpPr>
            <p:nvPr/>
          </p:nvSpPr>
          <p:spPr bwMode="auto">
            <a:xfrm>
              <a:off x="2259" y="2604"/>
              <a:ext cx="7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 name="Line 86">
              <a:extLst>
                <a:ext uri="{FF2B5EF4-FFF2-40B4-BE49-F238E27FC236}">
                  <a16:creationId xmlns:a16="http://schemas.microsoft.com/office/drawing/2014/main" id="{F9375F0E-8B22-1DC4-1B45-14992100273D}"/>
                </a:ext>
              </a:extLst>
            </p:cNvPr>
            <p:cNvSpPr>
              <a:spLocks noChangeShapeType="1"/>
            </p:cNvSpPr>
            <p:nvPr/>
          </p:nvSpPr>
          <p:spPr bwMode="auto">
            <a:xfrm>
              <a:off x="2187" y="2500"/>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 name="Line 87">
              <a:extLst>
                <a:ext uri="{FF2B5EF4-FFF2-40B4-BE49-F238E27FC236}">
                  <a16:creationId xmlns:a16="http://schemas.microsoft.com/office/drawing/2014/main" id="{BF64240E-CC1C-6C7F-B4CA-E2270DAC2E7E}"/>
                </a:ext>
              </a:extLst>
            </p:cNvPr>
            <p:cNvSpPr>
              <a:spLocks noChangeShapeType="1"/>
            </p:cNvSpPr>
            <p:nvPr/>
          </p:nvSpPr>
          <p:spPr bwMode="auto">
            <a:xfrm>
              <a:off x="2259" y="2477"/>
              <a:ext cx="1" cy="159"/>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 name="Line 88">
              <a:extLst>
                <a:ext uri="{FF2B5EF4-FFF2-40B4-BE49-F238E27FC236}">
                  <a16:creationId xmlns:a16="http://schemas.microsoft.com/office/drawing/2014/main" id="{88AA0E5B-2ACE-CFF4-ED3A-9C42DE4C2E45}"/>
                </a:ext>
              </a:extLst>
            </p:cNvPr>
            <p:cNvSpPr>
              <a:spLocks noChangeShapeType="1"/>
            </p:cNvSpPr>
            <p:nvPr/>
          </p:nvSpPr>
          <p:spPr bwMode="auto">
            <a:xfrm flipH="1">
              <a:off x="2053" y="2557"/>
              <a:ext cx="134"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 name="Line 89">
              <a:extLst>
                <a:ext uri="{FF2B5EF4-FFF2-40B4-BE49-F238E27FC236}">
                  <a16:creationId xmlns:a16="http://schemas.microsoft.com/office/drawing/2014/main" id="{39CD912F-A163-34BD-9426-7C440B3897A4}"/>
                </a:ext>
              </a:extLst>
            </p:cNvPr>
            <p:cNvSpPr>
              <a:spLocks noChangeShapeType="1"/>
            </p:cNvSpPr>
            <p:nvPr/>
          </p:nvSpPr>
          <p:spPr bwMode="auto">
            <a:xfrm>
              <a:off x="2334" y="2604"/>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 name="Line 90">
              <a:extLst>
                <a:ext uri="{FF2B5EF4-FFF2-40B4-BE49-F238E27FC236}">
                  <a16:creationId xmlns:a16="http://schemas.microsoft.com/office/drawing/2014/main" id="{1D571A0A-E564-AF39-B50D-458B8104AC93}"/>
                </a:ext>
              </a:extLst>
            </p:cNvPr>
            <p:cNvSpPr>
              <a:spLocks noChangeShapeType="1"/>
            </p:cNvSpPr>
            <p:nvPr/>
          </p:nvSpPr>
          <p:spPr bwMode="auto">
            <a:xfrm flipH="1">
              <a:off x="2334" y="2754"/>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 name="Freeform 91">
              <a:extLst>
                <a:ext uri="{FF2B5EF4-FFF2-40B4-BE49-F238E27FC236}">
                  <a16:creationId xmlns:a16="http://schemas.microsoft.com/office/drawing/2014/main" id="{1E586BF1-8034-8706-3E66-CD7FF81E3809}"/>
                </a:ext>
              </a:extLst>
            </p:cNvPr>
            <p:cNvSpPr>
              <a:spLocks/>
            </p:cNvSpPr>
            <p:nvPr/>
          </p:nvSpPr>
          <p:spPr bwMode="auto">
            <a:xfrm>
              <a:off x="2458" y="2508"/>
              <a:ext cx="3" cy="2"/>
            </a:xfrm>
            <a:custGeom>
              <a:avLst/>
              <a:gdLst>
                <a:gd name="T0" fmla="*/ 0 w 14"/>
                <a:gd name="T1" fmla="*/ 0 h 13"/>
                <a:gd name="T2" fmla="*/ 0 w 14"/>
                <a:gd name="T3" fmla="*/ 0 h 13"/>
                <a:gd name="T4" fmla="*/ 0 w 14"/>
                <a:gd name="T5" fmla="*/ 0 h 13"/>
                <a:gd name="T6" fmla="*/ 0 w 14"/>
                <a:gd name="T7" fmla="*/ 0 h 13"/>
                <a:gd name="T8" fmla="*/ 0 w 14"/>
                <a:gd name="T9" fmla="*/ 0 h 13"/>
                <a:gd name="T10" fmla="*/ 0 w 14"/>
                <a:gd name="T11" fmla="*/ 0 h 13"/>
                <a:gd name="T12" fmla="*/ 0 w 14"/>
                <a:gd name="T13" fmla="*/ 0 h 13"/>
                <a:gd name="T14" fmla="*/ 0 w 14"/>
                <a:gd name="T15" fmla="*/ 0 h 13"/>
                <a:gd name="T16" fmla="*/ 0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14" y="7"/>
                  </a:moveTo>
                  <a:lnTo>
                    <a:pt x="12" y="2"/>
                  </a:lnTo>
                  <a:lnTo>
                    <a:pt x="8" y="0"/>
                  </a:lnTo>
                  <a:lnTo>
                    <a:pt x="2" y="2"/>
                  </a:lnTo>
                  <a:lnTo>
                    <a:pt x="0" y="7"/>
                  </a:lnTo>
                  <a:lnTo>
                    <a:pt x="2" y="11"/>
                  </a:lnTo>
                  <a:lnTo>
                    <a:pt x="8" y="13"/>
                  </a:lnTo>
                  <a:lnTo>
                    <a:pt x="12" y="11"/>
                  </a:lnTo>
                  <a:lnTo>
                    <a:pt x="14"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9" name="Freeform 92">
              <a:extLst>
                <a:ext uri="{FF2B5EF4-FFF2-40B4-BE49-F238E27FC236}">
                  <a16:creationId xmlns:a16="http://schemas.microsoft.com/office/drawing/2014/main" id="{45147F5D-4A81-9B6E-6B59-03A019C03F82}"/>
                </a:ext>
              </a:extLst>
            </p:cNvPr>
            <p:cNvSpPr>
              <a:spLocks/>
            </p:cNvSpPr>
            <p:nvPr/>
          </p:nvSpPr>
          <p:spPr bwMode="auto">
            <a:xfrm>
              <a:off x="2455" y="2504"/>
              <a:ext cx="9" cy="10"/>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0" y="8"/>
                  </a:lnTo>
                  <a:lnTo>
                    <a:pt x="30" y="0"/>
                  </a:lnTo>
                  <a:lnTo>
                    <a:pt x="8" y="8"/>
                  </a:lnTo>
                  <a:lnTo>
                    <a:pt x="0" y="29"/>
                  </a:lnTo>
                  <a:lnTo>
                    <a:pt x="8" y="49"/>
                  </a:lnTo>
                  <a:lnTo>
                    <a:pt x="30" y="58"/>
                  </a:lnTo>
                  <a:lnTo>
                    <a:pt x="50" y="49"/>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 name="Freeform 93">
              <a:extLst>
                <a:ext uri="{FF2B5EF4-FFF2-40B4-BE49-F238E27FC236}">
                  <a16:creationId xmlns:a16="http://schemas.microsoft.com/office/drawing/2014/main" id="{086DBEA4-F6F9-EB01-C1C2-EFAE250CB4E9}"/>
                </a:ext>
              </a:extLst>
            </p:cNvPr>
            <p:cNvSpPr>
              <a:spLocks/>
            </p:cNvSpPr>
            <p:nvPr/>
          </p:nvSpPr>
          <p:spPr bwMode="auto">
            <a:xfrm>
              <a:off x="2457" y="2506"/>
              <a:ext cx="5" cy="6"/>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7"/>
                  </a:moveTo>
                  <a:lnTo>
                    <a:pt x="30" y="4"/>
                  </a:lnTo>
                  <a:lnTo>
                    <a:pt x="18" y="0"/>
                  </a:lnTo>
                  <a:lnTo>
                    <a:pt x="5" y="4"/>
                  </a:lnTo>
                  <a:lnTo>
                    <a:pt x="0" y="17"/>
                  </a:lnTo>
                  <a:lnTo>
                    <a:pt x="5" y="29"/>
                  </a:lnTo>
                  <a:lnTo>
                    <a:pt x="18" y="33"/>
                  </a:lnTo>
                  <a:lnTo>
                    <a:pt x="30"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1" name="Freeform 94">
              <a:extLst>
                <a:ext uri="{FF2B5EF4-FFF2-40B4-BE49-F238E27FC236}">
                  <a16:creationId xmlns:a16="http://schemas.microsoft.com/office/drawing/2014/main" id="{B440A1C9-ADB2-763C-1CCD-14600860E1A7}"/>
                </a:ext>
              </a:extLst>
            </p:cNvPr>
            <p:cNvSpPr>
              <a:spLocks/>
            </p:cNvSpPr>
            <p:nvPr/>
          </p:nvSpPr>
          <p:spPr bwMode="auto">
            <a:xfrm>
              <a:off x="2450" y="2499"/>
              <a:ext cx="19" cy="20"/>
            </a:xfrm>
            <a:custGeom>
              <a:avLst/>
              <a:gdLst>
                <a:gd name="T0" fmla="*/ 0 w 118"/>
                <a:gd name="T1" fmla="*/ 0 h 117"/>
                <a:gd name="T2" fmla="*/ 0 w 118"/>
                <a:gd name="T3" fmla="*/ 0 h 117"/>
                <a:gd name="T4" fmla="*/ 0 w 118"/>
                <a:gd name="T5" fmla="*/ 0 h 117"/>
                <a:gd name="T6" fmla="*/ 0 w 118"/>
                <a:gd name="T7" fmla="*/ 0 h 117"/>
                <a:gd name="T8" fmla="*/ 0 w 118"/>
                <a:gd name="T9" fmla="*/ 0 h 117"/>
                <a:gd name="T10" fmla="*/ 0 w 118"/>
                <a:gd name="T11" fmla="*/ 0 h 117"/>
                <a:gd name="T12" fmla="*/ 0 w 118"/>
                <a:gd name="T13" fmla="*/ 0 h 117"/>
                <a:gd name="T14" fmla="*/ 0 w 118"/>
                <a:gd name="T15" fmla="*/ 0 h 117"/>
                <a:gd name="T16" fmla="*/ 0 w 118"/>
                <a:gd name="T17" fmla="*/ 0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7"/>
                <a:gd name="T29" fmla="*/ 118 w 118"/>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7">
                  <a:moveTo>
                    <a:pt x="118" y="59"/>
                  </a:moveTo>
                  <a:lnTo>
                    <a:pt x="101" y="18"/>
                  </a:lnTo>
                  <a:lnTo>
                    <a:pt x="60" y="0"/>
                  </a:lnTo>
                  <a:lnTo>
                    <a:pt x="17" y="18"/>
                  </a:lnTo>
                  <a:lnTo>
                    <a:pt x="0" y="59"/>
                  </a:lnTo>
                  <a:lnTo>
                    <a:pt x="17" y="100"/>
                  </a:lnTo>
                  <a:lnTo>
                    <a:pt x="60" y="117"/>
                  </a:lnTo>
                  <a:lnTo>
                    <a:pt x="101" y="100"/>
                  </a:lnTo>
                  <a:lnTo>
                    <a:pt x="118"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2" name="Freeform 95">
              <a:extLst>
                <a:ext uri="{FF2B5EF4-FFF2-40B4-BE49-F238E27FC236}">
                  <a16:creationId xmlns:a16="http://schemas.microsoft.com/office/drawing/2014/main" id="{9FFFFB66-12C6-58B8-5B14-A63B4BB21CE2}"/>
                </a:ext>
              </a:extLst>
            </p:cNvPr>
            <p:cNvSpPr>
              <a:spLocks/>
            </p:cNvSpPr>
            <p:nvPr/>
          </p:nvSpPr>
          <p:spPr bwMode="auto">
            <a:xfrm>
              <a:off x="2452" y="2502"/>
              <a:ext cx="14" cy="14"/>
            </a:xfrm>
            <a:custGeom>
              <a:avLst/>
              <a:gdLst>
                <a:gd name="T0" fmla="*/ 0 w 86"/>
                <a:gd name="T1" fmla="*/ 0 h 85"/>
                <a:gd name="T2" fmla="*/ 0 w 86"/>
                <a:gd name="T3" fmla="*/ 0 h 85"/>
                <a:gd name="T4" fmla="*/ 0 w 86"/>
                <a:gd name="T5" fmla="*/ 0 h 85"/>
                <a:gd name="T6" fmla="*/ 0 w 86"/>
                <a:gd name="T7" fmla="*/ 0 h 85"/>
                <a:gd name="T8" fmla="*/ 0 w 86"/>
                <a:gd name="T9" fmla="*/ 0 h 85"/>
                <a:gd name="T10" fmla="*/ 0 w 86"/>
                <a:gd name="T11" fmla="*/ 0 h 85"/>
                <a:gd name="T12" fmla="*/ 0 w 86"/>
                <a:gd name="T13" fmla="*/ 0 h 85"/>
                <a:gd name="T14" fmla="*/ 0 w 86"/>
                <a:gd name="T15" fmla="*/ 0 h 85"/>
                <a:gd name="T16" fmla="*/ 0 w 86"/>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5"/>
                <a:gd name="T29" fmla="*/ 86 w 86"/>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5">
                  <a:moveTo>
                    <a:pt x="86" y="43"/>
                  </a:moveTo>
                  <a:lnTo>
                    <a:pt x="74" y="13"/>
                  </a:lnTo>
                  <a:lnTo>
                    <a:pt x="44" y="0"/>
                  </a:lnTo>
                  <a:lnTo>
                    <a:pt x="13" y="13"/>
                  </a:lnTo>
                  <a:lnTo>
                    <a:pt x="0" y="43"/>
                  </a:lnTo>
                  <a:lnTo>
                    <a:pt x="13" y="73"/>
                  </a:lnTo>
                  <a:lnTo>
                    <a:pt x="44" y="85"/>
                  </a:lnTo>
                  <a:lnTo>
                    <a:pt x="74"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3" name="Freeform 96">
              <a:extLst>
                <a:ext uri="{FF2B5EF4-FFF2-40B4-BE49-F238E27FC236}">
                  <a16:creationId xmlns:a16="http://schemas.microsoft.com/office/drawing/2014/main" id="{A1E95A8D-39E1-0975-7B47-CAB41AA62E2C}"/>
                </a:ext>
              </a:extLst>
            </p:cNvPr>
            <p:cNvSpPr>
              <a:spLocks/>
            </p:cNvSpPr>
            <p:nvPr/>
          </p:nvSpPr>
          <p:spPr bwMode="auto">
            <a:xfrm>
              <a:off x="2050" y="2377"/>
              <a:ext cx="5" cy="6"/>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6"/>
                  </a:moveTo>
                  <a:lnTo>
                    <a:pt x="29" y="4"/>
                  </a:lnTo>
                  <a:lnTo>
                    <a:pt x="17" y="0"/>
                  </a:lnTo>
                  <a:lnTo>
                    <a:pt x="4" y="4"/>
                  </a:lnTo>
                  <a:lnTo>
                    <a:pt x="0" y="16"/>
                  </a:lnTo>
                  <a:lnTo>
                    <a:pt x="4" y="29"/>
                  </a:lnTo>
                  <a:lnTo>
                    <a:pt x="17" y="33"/>
                  </a:lnTo>
                  <a:lnTo>
                    <a:pt x="29" y="29"/>
                  </a:lnTo>
                  <a:lnTo>
                    <a:pt x="34" y="1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4" name="Freeform 97">
              <a:extLst>
                <a:ext uri="{FF2B5EF4-FFF2-40B4-BE49-F238E27FC236}">
                  <a16:creationId xmlns:a16="http://schemas.microsoft.com/office/drawing/2014/main" id="{DF8BD20C-A4AC-F171-4620-108064673BBF}"/>
                </a:ext>
              </a:extLst>
            </p:cNvPr>
            <p:cNvSpPr>
              <a:spLocks/>
            </p:cNvSpPr>
            <p:nvPr/>
          </p:nvSpPr>
          <p:spPr bwMode="auto">
            <a:xfrm>
              <a:off x="2048" y="2375"/>
              <a:ext cx="9" cy="10"/>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0" y="9"/>
                  </a:lnTo>
                  <a:lnTo>
                    <a:pt x="29" y="0"/>
                  </a:lnTo>
                  <a:lnTo>
                    <a:pt x="8" y="9"/>
                  </a:lnTo>
                  <a:lnTo>
                    <a:pt x="0" y="29"/>
                  </a:lnTo>
                  <a:lnTo>
                    <a:pt x="8" y="50"/>
                  </a:lnTo>
                  <a:lnTo>
                    <a:pt x="29" y="58"/>
                  </a:lnTo>
                  <a:lnTo>
                    <a:pt x="50" y="50"/>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5" name="Freeform 98">
              <a:extLst>
                <a:ext uri="{FF2B5EF4-FFF2-40B4-BE49-F238E27FC236}">
                  <a16:creationId xmlns:a16="http://schemas.microsoft.com/office/drawing/2014/main" id="{91BEC9F9-FA7F-7F3B-44C2-0A269EBC5BA8}"/>
                </a:ext>
              </a:extLst>
            </p:cNvPr>
            <p:cNvSpPr>
              <a:spLocks/>
            </p:cNvSpPr>
            <p:nvPr/>
          </p:nvSpPr>
          <p:spPr bwMode="auto">
            <a:xfrm>
              <a:off x="2051" y="2379"/>
              <a:ext cx="3" cy="2"/>
            </a:xfrm>
            <a:custGeom>
              <a:avLst/>
              <a:gdLst>
                <a:gd name="T0" fmla="*/ 0 w 14"/>
                <a:gd name="T1" fmla="*/ 0 h 13"/>
                <a:gd name="T2" fmla="*/ 0 w 14"/>
                <a:gd name="T3" fmla="*/ 0 h 13"/>
                <a:gd name="T4" fmla="*/ 0 w 14"/>
                <a:gd name="T5" fmla="*/ 0 h 13"/>
                <a:gd name="T6" fmla="*/ 0 w 14"/>
                <a:gd name="T7" fmla="*/ 0 h 13"/>
                <a:gd name="T8" fmla="*/ 0 w 14"/>
                <a:gd name="T9" fmla="*/ 0 h 13"/>
                <a:gd name="T10" fmla="*/ 0 w 14"/>
                <a:gd name="T11" fmla="*/ 0 h 13"/>
                <a:gd name="T12" fmla="*/ 0 w 14"/>
                <a:gd name="T13" fmla="*/ 0 h 13"/>
                <a:gd name="T14" fmla="*/ 0 w 14"/>
                <a:gd name="T15" fmla="*/ 0 h 13"/>
                <a:gd name="T16" fmla="*/ 0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14" y="6"/>
                  </a:moveTo>
                  <a:lnTo>
                    <a:pt x="12" y="2"/>
                  </a:lnTo>
                  <a:lnTo>
                    <a:pt x="7" y="0"/>
                  </a:lnTo>
                  <a:lnTo>
                    <a:pt x="2" y="2"/>
                  </a:lnTo>
                  <a:lnTo>
                    <a:pt x="0" y="6"/>
                  </a:lnTo>
                  <a:lnTo>
                    <a:pt x="2" y="11"/>
                  </a:lnTo>
                  <a:lnTo>
                    <a:pt x="7" y="13"/>
                  </a:lnTo>
                  <a:lnTo>
                    <a:pt x="12" y="11"/>
                  </a:lnTo>
                  <a:lnTo>
                    <a:pt x="14" y="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6" name="Line 99">
              <a:extLst>
                <a:ext uri="{FF2B5EF4-FFF2-40B4-BE49-F238E27FC236}">
                  <a16:creationId xmlns:a16="http://schemas.microsoft.com/office/drawing/2014/main" id="{FD785673-6A42-BF66-DD5F-1B7B95C45155}"/>
                </a:ext>
              </a:extLst>
            </p:cNvPr>
            <p:cNvSpPr>
              <a:spLocks noChangeShapeType="1"/>
            </p:cNvSpPr>
            <p:nvPr/>
          </p:nvSpPr>
          <p:spPr bwMode="auto">
            <a:xfrm>
              <a:off x="2865" y="2477"/>
              <a:ext cx="1" cy="159"/>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7" name="Line 100">
              <a:extLst>
                <a:ext uri="{FF2B5EF4-FFF2-40B4-BE49-F238E27FC236}">
                  <a16:creationId xmlns:a16="http://schemas.microsoft.com/office/drawing/2014/main" id="{3FAF111C-301E-C329-03FD-89469C5F7FF1}"/>
                </a:ext>
              </a:extLst>
            </p:cNvPr>
            <p:cNvSpPr>
              <a:spLocks noChangeShapeType="1"/>
            </p:cNvSpPr>
            <p:nvPr/>
          </p:nvSpPr>
          <p:spPr bwMode="auto">
            <a:xfrm flipV="1">
              <a:off x="2658" y="2380"/>
              <a:ext cx="1" cy="177"/>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8" name="Line 101">
              <a:extLst>
                <a:ext uri="{FF2B5EF4-FFF2-40B4-BE49-F238E27FC236}">
                  <a16:creationId xmlns:a16="http://schemas.microsoft.com/office/drawing/2014/main" id="{0A85F27F-EBF6-F0DF-A23D-367E06F982B9}"/>
                </a:ext>
              </a:extLst>
            </p:cNvPr>
            <p:cNvSpPr>
              <a:spLocks noChangeShapeType="1"/>
            </p:cNvSpPr>
            <p:nvPr/>
          </p:nvSpPr>
          <p:spPr bwMode="auto">
            <a:xfrm>
              <a:off x="2865" y="2604"/>
              <a:ext cx="74"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9" name="Line 102">
              <a:extLst>
                <a:ext uri="{FF2B5EF4-FFF2-40B4-BE49-F238E27FC236}">
                  <a16:creationId xmlns:a16="http://schemas.microsoft.com/office/drawing/2014/main" id="{79A6C761-4BC9-6FEF-0CAD-F77981CF2156}"/>
                </a:ext>
              </a:extLst>
            </p:cNvPr>
            <p:cNvSpPr>
              <a:spLocks noChangeShapeType="1"/>
            </p:cNvSpPr>
            <p:nvPr/>
          </p:nvSpPr>
          <p:spPr bwMode="auto">
            <a:xfrm flipH="1">
              <a:off x="2891" y="2754"/>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 name="Line 103">
              <a:extLst>
                <a:ext uri="{FF2B5EF4-FFF2-40B4-BE49-F238E27FC236}">
                  <a16:creationId xmlns:a16="http://schemas.microsoft.com/office/drawing/2014/main" id="{54FF6C28-254D-F9AE-750A-9E55C5A060F8}"/>
                </a:ext>
              </a:extLst>
            </p:cNvPr>
            <p:cNvSpPr>
              <a:spLocks noChangeShapeType="1"/>
            </p:cNvSpPr>
            <p:nvPr/>
          </p:nvSpPr>
          <p:spPr bwMode="auto">
            <a:xfrm>
              <a:off x="2865" y="2509"/>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1" name="Line 104">
              <a:extLst>
                <a:ext uri="{FF2B5EF4-FFF2-40B4-BE49-F238E27FC236}">
                  <a16:creationId xmlns:a16="http://schemas.microsoft.com/office/drawing/2014/main" id="{EE60B424-4709-D502-DFA7-C07F6F269A71}"/>
                </a:ext>
              </a:extLst>
            </p:cNvPr>
            <p:cNvSpPr>
              <a:spLocks noChangeShapeType="1"/>
            </p:cNvSpPr>
            <p:nvPr/>
          </p:nvSpPr>
          <p:spPr bwMode="auto">
            <a:xfrm flipH="1">
              <a:off x="2658" y="2557"/>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2" name="Line 105">
              <a:extLst>
                <a:ext uri="{FF2B5EF4-FFF2-40B4-BE49-F238E27FC236}">
                  <a16:creationId xmlns:a16="http://schemas.microsoft.com/office/drawing/2014/main" id="{6A784976-1553-2546-A64F-6605C6C3D3A8}"/>
                </a:ext>
              </a:extLst>
            </p:cNvPr>
            <p:cNvSpPr>
              <a:spLocks noChangeShapeType="1"/>
            </p:cNvSpPr>
            <p:nvPr/>
          </p:nvSpPr>
          <p:spPr bwMode="auto">
            <a:xfrm>
              <a:off x="2793" y="2500"/>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3" name="Line 106">
              <a:extLst>
                <a:ext uri="{FF2B5EF4-FFF2-40B4-BE49-F238E27FC236}">
                  <a16:creationId xmlns:a16="http://schemas.microsoft.com/office/drawing/2014/main" id="{37375F05-2EEF-C749-FFEA-D5844C91A0B1}"/>
                </a:ext>
              </a:extLst>
            </p:cNvPr>
            <p:cNvSpPr>
              <a:spLocks noChangeShapeType="1"/>
            </p:cNvSpPr>
            <p:nvPr/>
          </p:nvSpPr>
          <p:spPr bwMode="auto">
            <a:xfrm>
              <a:off x="2939" y="2604"/>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 name="Line 107">
              <a:extLst>
                <a:ext uri="{FF2B5EF4-FFF2-40B4-BE49-F238E27FC236}">
                  <a16:creationId xmlns:a16="http://schemas.microsoft.com/office/drawing/2014/main" id="{DCB3CF4C-1F3F-C073-0936-B82964338E16}"/>
                </a:ext>
              </a:extLst>
            </p:cNvPr>
            <p:cNvSpPr>
              <a:spLocks noChangeShapeType="1"/>
            </p:cNvSpPr>
            <p:nvPr/>
          </p:nvSpPr>
          <p:spPr bwMode="auto">
            <a:xfrm flipH="1">
              <a:off x="2939" y="2754"/>
              <a:ext cx="49"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5" name="Freeform 108">
              <a:extLst>
                <a:ext uri="{FF2B5EF4-FFF2-40B4-BE49-F238E27FC236}">
                  <a16:creationId xmlns:a16="http://schemas.microsoft.com/office/drawing/2014/main" id="{D033B8A9-2914-CCAC-B263-41116F52982A}"/>
                </a:ext>
              </a:extLst>
            </p:cNvPr>
            <p:cNvSpPr>
              <a:spLocks/>
            </p:cNvSpPr>
            <p:nvPr/>
          </p:nvSpPr>
          <p:spPr bwMode="auto">
            <a:xfrm>
              <a:off x="3058" y="2502"/>
              <a:ext cx="14" cy="14"/>
            </a:xfrm>
            <a:custGeom>
              <a:avLst/>
              <a:gdLst>
                <a:gd name="T0" fmla="*/ 0 w 85"/>
                <a:gd name="T1" fmla="*/ 0 h 85"/>
                <a:gd name="T2" fmla="*/ 0 w 85"/>
                <a:gd name="T3" fmla="*/ 0 h 85"/>
                <a:gd name="T4" fmla="*/ 0 w 85"/>
                <a:gd name="T5" fmla="*/ 0 h 85"/>
                <a:gd name="T6" fmla="*/ 0 w 85"/>
                <a:gd name="T7" fmla="*/ 0 h 85"/>
                <a:gd name="T8" fmla="*/ 0 w 85"/>
                <a:gd name="T9" fmla="*/ 0 h 85"/>
                <a:gd name="T10" fmla="*/ 0 w 85"/>
                <a:gd name="T11" fmla="*/ 0 h 85"/>
                <a:gd name="T12" fmla="*/ 0 w 85"/>
                <a:gd name="T13" fmla="*/ 0 h 85"/>
                <a:gd name="T14" fmla="*/ 0 w 85"/>
                <a:gd name="T15" fmla="*/ 0 h 85"/>
                <a:gd name="T16" fmla="*/ 0 w 85"/>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85"/>
                <a:gd name="T29" fmla="*/ 85 w 85"/>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85">
                  <a:moveTo>
                    <a:pt x="85" y="43"/>
                  </a:moveTo>
                  <a:lnTo>
                    <a:pt x="73" y="13"/>
                  </a:lnTo>
                  <a:lnTo>
                    <a:pt x="43" y="0"/>
                  </a:lnTo>
                  <a:lnTo>
                    <a:pt x="13" y="13"/>
                  </a:lnTo>
                  <a:lnTo>
                    <a:pt x="0" y="43"/>
                  </a:lnTo>
                  <a:lnTo>
                    <a:pt x="13" y="73"/>
                  </a:lnTo>
                  <a:lnTo>
                    <a:pt x="43" y="85"/>
                  </a:lnTo>
                  <a:lnTo>
                    <a:pt x="73" y="73"/>
                  </a:lnTo>
                  <a:lnTo>
                    <a:pt x="85"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6" name="Freeform 109">
              <a:extLst>
                <a:ext uri="{FF2B5EF4-FFF2-40B4-BE49-F238E27FC236}">
                  <a16:creationId xmlns:a16="http://schemas.microsoft.com/office/drawing/2014/main" id="{FBA2005E-B596-C434-9B59-CDBB7064A3DB}"/>
                </a:ext>
              </a:extLst>
            </p:cNvPr>
            <p:cNvSpPr>
              <a:spLocks/>
            </p:cNvSpPr>
            <p:nvPr/>
          </p:nvSpPr>
          <p:spPr bwMode="auto">
            <a:xfrm>
              <a:off x="3055" y="2499"/>
              <a:ext cx="20" cy="20"/>
            </a:xfrm>
            <a:custGeom>
              <a:avLst/>
              <a:gdLst>
                <a:gd name="T0" fmla="*/ 0 w 118"/>
                <a:gd name="T1" fmla="*/ 0 h 117"/>
                <a:gd name="T2" fmla="*/ 0 w 118"/>
                <a:gd name="T3" fmla="*/ 0 h 117"/>
                <a:gd name="T4" fmla="*/ 0 w 118"/>
                <a:gd name="T5" fmla="*/ 0 h 117"/>
                <a:gd name="T6" fmla="*/ 0 w 118"/>
                <a:gd name="T7" fmla="*/ 0 h 117"/>
                <a:gd name="T8" fmla="*/ 0 w 118"/>
                <a:gd name="T9" fmla="*/ 0 h 117"/>
                <a:gd name="T10" fmla="*/ 0 w 118"/>
                <a:gd name="T11" fmla="*/ 0 h 117"/>
                <a:gd name="T12" fmla="*/ 0 w 118"/>
                <a:gd name="T13" fmla="*/ 0 h 117"/>
                <a:gd name="T14" fmla="*/ 0 w 118"/>
                <a:gd name="T15" fmla="*/ 0 h 117"/>
                <a:gd name="T16" fmla="*/ 0 w 118"/>
                <a:gd name="T17" fmla="*/ 0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7"/>
                <a:gd name="T29" fmla="*/ 118 w 118"/>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7">
                  <a:moveTo>
                    <a:pt x="118" y="59"/>
                  </a:moveTo>
                  <a:lnTo>
                    <a:pt x="101" y="18"/>
                  </a:lnTo>
                  <a:lnTo>
                    <a:pt x="60" y="0"/>
                  </a:lnTo>
                  <a:lnTo>
                    <a:pt x="18" y="18"/>
                  </a:lnTo>
                  <a:lnTo>
                    <a:pt x="0" y="59"/>
                  </a:lnTo>
                  <a:lnTo>
                    <a:pt x="18" y="100"/>
                  </a:lnTo>
                  <a:lnTo>
                    <a:pt x="60" y="117"/>
                  </a:lnTo>
                  <a:lnTo>
                    <a:pt x="101" y="100"/>
                  </a:lnTo>
                  <a:lnTo>
                    <a:pt x="118"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7" name="Freeform 110">
              <a:extLst>
                <a:ext uri="{FF2B5EF4-FFF2-40B4-BE49-F238E27FC236}">
                  <a16:creationId xmlns:a16="http://schemas.microsoft.com/office/drawing/2014/main" id="{28E1B335-AF45-1306-8B50-A8CA529C6D4D}"/>
                </a:ext>
              </a:extLst>
            </p:cNvPr>
            <p:cNvSpPr>
              <a:spLocks/>
            </p:cNvSpPr>
            <p:nvPr/>
          </p:nvSpPr>
          <p:spPr bwMode="auto">
            <a:xfrm>
              <a:off x="3062" y="2506"/>
              <a:ext cx="6" cy="6"/>
            </a:xfrm>
            <a:custGeom>
              <a:avLst/>
              <a:gdLst>
                <a:gd name="T0" fmla="*/ 0 w 33"/>
                <a:gd name="T1" fmla="*/ 0 h 33"/>
                <a:gd name="T2" fmla="*/ 0 w 33"/>
                <a:gd name="T3" fmla="*/ 0 h 33"/>
                <a:gd name="T4" fmla="*/ 0 w 33"/>
                <a:gd name="T5" fmla="*/ 0 h 33"/>
                <a:gd name="T6" fmla="*/ 0 w 33"/>
                <a:gd name="T7" fmla="*/ 0 h 33"/>
                <a:gd name="T8" fmla="*/ 0 w 33"/>
                <a:gd name="T9" fmla="*/ 0 h 33"/>
                <a:gd name="T10" fmla="*/ 0 w 33"/>
                <a:gd name="T11" fmla="*/ 0 h 33"/>
                <a:gd name="T12" fmla="*/ 0 w 33"/>
                <a:gd name="T13" fmla="*/ 0 h 33"/>
                <a:gd name="T14" fmla="*/ 0 w 33"/>
                <a:gd name="T15" fmla="*/ 0 h 33"/>
                <a:gd name="T16" fmla="*/ 0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33" y="17"/>
                  </a:moveTo>
                  <a:lnTo>
                    <a:pt x="29" y="4"/>
                  </a:lnTo>
                  <a:lnTo>
                    <a:pt x="17" y="0"/>
                  </a:lnTo>
                  <a:lnTo>
                    <a:pt x="4" y="4"/>
                  </a:lnTo>
                  <a:lnTo>
                    <a:pt x="0" y="17"/>
                  </a:lnTo>
                  <a:lnTo>
                    <a:pt x="4" y="29"/>
                  </a:lnTo>
                  <a:lnTo>
                    <a:pt x="17" y="33"/>
                  </a:lnTo>
                  <a:lnTo>
                    <a:pt x="29" y="29"/>
                  </a:lnTo>
                  <a:lnTo>
                    <a:pt x="33"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8" name="Freeform 111">
              <a:extLst>
                <a:ext uri="{FF2B5EF4-FFF2-40B4-BE49-F238E27FC236}">
                  <a16:creationId xmlns:a16="http://schemas.microsoft.com/office/drawing/2014/main" id="{AB14E951-E8B0-650F-E8E3-DC0690421589}"/>
                </a:ext>
              </a:extLst>
            </p:cNvPr>
            <p:cNvSpPr>
              <a:spLocks/>
            </p:cNvSpPr>
            <p:nvPr/>
          </p:nvSpPr>
          <p:spPr bwMode="auto">
            <a:xfrm>
              <a:off x="3060" y="2504"/>
              <a:ext cx="10" cy="10"/>
            </a:xfrm>
            <a:custGeom>
              <a:avLst/>
              <a:gdLst>
                <a:gd name="T0" fmla="*/ 0 w 58"/>
                <a:gd name="T1" fmla="*/ 0 h 58"/>
                <a:gd name="T2" fmla="*/ 0 w 58"/>
                <a:gd name="T3" fmla="*/ 0 h 58"/>
                <a:gd name="T4" fmla="*/ 0 w 58"/>
                <a:gd name="T5" fmla="*/ 0 h 58"/>
                <a:gd name="T6" fmla="*/ 0 w 58"/>
                <a:gd name="T7" fmla="*/ 0 h 58"/>
                <a:gd name="T8" fmla="*/ 0 w 58"/>
                <a:gd name="T9" fmla="*/ 0 h 58"/>
                <a:gd name="T10" fmla="*/ 0 w 58"/>
                <a:gd name="T11" fmla="*/ 0 h 58"/>
                <a:gd name="T12" fmla="*/ 0 w 58"/>
                <a:gd name="T13" fmla="*/ 0 h 58"/>
                <a:gd name="T14" fmla="*/ 0 w 58"/>
                <a:gd name="T15" fmla="*/ 0 h 58"/>
                <a:gd name="T16" fmla="*/ 0 w 5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8"/>
                <a:gd name="T29" fmla="*/ 58 w 58"/>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8">
                  <a:moveTo>
                    <a:pt x="58" y="29"/>
                  </a:moveTo>
                  <a:lnTo>
                    <a:pt x="49" y="8"/>
                  </a:lnTo>
                  <a:lnTo>
                    <a:pt x="29" y="0"/>
                  </a:lnTo>
                  <a:lnTo>
                    <a:pt x="7" y="8"/>
                  </a:lnTo>
                  <a:lnTo>
                    <a:pt x="0" y="29"/>
                  </a:lnTo>
                  <a:lnTo>
                    <a:pt x="7" y="49"/>
                  </a:lnTo>
                  <a:lnTo>
                    <a:pt x="29" y="58"/>
                  </a:lnTo>
                  <a:lnTo>
                    <a:pt x="49" y="49"/>
                  </a:lnTo>
                  <a:lnTo>
                    <a:pt x="58"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9" name="Freeform 112">
              <a:extLst>
                <a:ext uri="{FF2B5EF4-FFF2-40B4-BE49-F238E27FC236}">
                  <a16:creationId xmlns:a16="http://schemas.microsoft.com/office/drawing/2014/main" id="{85815F1A-339D-ED3A-05C5-D838698097CA}"/>
                </a:ext>
              </a:extLst>
            </p:cNvPr>
            <p:cNvSpPr>
              <a:spLocks/>
            </p:cNvSpPr>
            <p:nvPr/>
          </p:nvSpPr>
          <p:spPr bwMode="auto">
            <a:xfrm>
              <a:off x="3064" y="2508"/>
              <a:ext cx="2" cy="2"/>
            </a:xfrm>
            <a:custGeom>
              <a:avLst/>
              <a:gdLst>
                <a:gd name="T0" fmla="*/ 0 w 14"/>
                <a:gd name="T1" fmla="*/ 0 h 13"/>
                <a:gd name="T2" fmla="*/ 0 w 14"/>
                <a:gd name="T3" fmla="*/ 0 h 13"/>
                <a:gd name="T4" fmla="*/ 0 w 14"/>
                <a:gd name="T5" fmla="*/ 0 h 13"/>
                <a:gd name="T6" fmla="*/ 0 w 14"/>
                <a:gd name="T7" fmla="*/ 0 h 13"/>
                <a:gd name="T8" fmla="*/ 0 w 14"/>
                <a:gd name="T9" fmla="*/ 0 h 13"/>
                <a:gd name="T10" fmla="*/ 0 w 14"/>
                <a:gd name="T11" fmla="*/ 0 h 13"/>
                <a:gd name="T12" fmla="*/ 0 w 14"/>
                <a:gd name="T13" fmla="*/ 0 h 13"/>
                <a:gd name="T14" fmla="*/ 0 w 14"/>
                <a:gd name="T15" fmla="*/ 0 h 13"/>
                <a:gd name="T16" fmla="*/ 0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14" y="7"/>
                  </a:moveTo>
                  <a:lnTo>
                    <a:pt x="12" y="2"/>
                  </a:lnTo>
                  <a:lnTo>
                    <a:pt x="8" y="0"/>
                  </a:lnTo>
                  <a:lnTo>
                    <a:pt x="2" y="2"/>
                  </a:lnTo>
                  <a:lnTo>
                    <a:pt x="0" y="7"/>
                  </a:lnTo>
                  <a:lnTo>
                    <a:pt x="2" y="11"/>
                  </a:lnTo>
                  <a:lnTo>
                    <a:pt x="8" y="13"/>
                  </a:lnTo>
                  <a:lnTo>
                    <a:pt x="12" y="11"/>
                  </a:lnTo>
                  <a:lnTo>
                    <a:pt x="14"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 name="Freeform 113">
              <a:extLst>
                <a:ext uri="{FF2B5EF4-FFF2-40B4-BE49-F238E27FC236}">
                  <a16:creationId xmlns:a16="http://schemas.microsoft.com/office/drawing/2014/main" id="{BA78878F-15C3-2072-E87C-4C789928103E}"/>
                </a:ext>
              </a:extLst>
            </p:cNvPr>
            <p:cNvSpPr>
              <a:spLocks/>
            </p:cNvSpPr>
            <p:nvPr/>
          </p:nvSpPr>
          <p:spPr bwMode="auto">
            <a:xfrm>
              <a:off x="2657" y="2379"/>
              <a:ext cx="2" cy="2"/>
            </a:xfrm>
            <a:custGeom>
              <a:avLst/>
              <a:gdLst>
                <a:gd name="T0" fmla="*/ 0 w 14"/>
                <a:gd name="T1" fmla="*/ 0 h 13"/>
                <a:gd name="T2" fmla="*/ 0 w 14"/>
                <a:gd name="T3" fmla="*/ 0 h 13"/>
                <a:gd name="T4" fmla="*/ 0 w 14"/>
                <a:gd name="T5" fmla="*/ 0 h 13"/>
                <a:gd name="T6" fmla="*/ 0 w 14"/>
                <a:gd name="T7" fmla="*/ 0 h 13"/>
                <a:gd name="T8" fmla="*/ 0 w 14"/>
                <a:gd name="T9" fmla="*/ 0 h 13"/>
                <a:gd name="T10" fmla="*/ 0 w 14"/>
                <a:gd name="T11" fmla="*/ 0 h 13"/>
                <a:gd name="T12" fmla="*/ 0 w 14"/>
                <a:gd name="T13" fmla="*/ 0 h 13"/>
                <a:gd name="T14" fmla="*/ 0 w 14"/>
                <a:gd name="T15" fmla="*/ 0 h 13"/>
                <a:gd name="T16" fmla="*/ 0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14" y="6"/>
                  </a:moveTo>
                  <a:lnTo>
                    <a:pt x="12" y="2"/>
                  </a:lnTo>
                  <a:lnTo>
                    <a:pt x="7" y="0"/>
                  </a:lnTo>
                  <a:lnTo>
                    <a:pt x="2" y="2"/>
                  </a:lnTo>
                  <a:lnTo>
                    <a:pt x="0" y="6"/>
                  </a:lnTo>
                  <a:lnTo>
                    <a:pt x="2" y="11"/>
                  </a:lnTo>
                  <a:lnTo>
                    <a:pt x="7" y="13"/>
                  </a:lnTo>
                  <a:lnTo>
                    <a:pt x="12" y="11"/>
                  </a:lnTo>
                  <a:lnTo>
                    <a:pt x="14" y="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1" name="Freeform 114">
              <a:extLst>
                <a:ext uri="{FF2B5EF4-FFF2-40B4-BE49-F238E27FC236}">
                  <a16:creationId xmlns:a16="http://schemas.microsoft.com/office/drawing/2014/main" id="{6355F41A-D329-2F92-7E60-C60743E615FF}"/>
                </a:ext>
              </a:extLst>
            </p:cNvPr>
            <p:cNvSpPr>
              <a:spLocks/>
            </p:cNvSpPr>
            <p:nvPr/>
          </p:nvSpPr>
          <p:spPr bwMode="auto">
            <a:xfrm>
              <a:off x="2653" y="2375"/>
              <a:ext cx="10" cy="10"/>
            </a:xfrm>
            <a:custGeom>
              <a:avLst/>
              <a:gdLst>
                <a:gd name="T0" fmla="*/ 0 w 60"/>
                <a:gd name="T1" fmla="*/ 0 h 58"/>
                <a:gd name="T2" fmla="*/ 0 w 60"/>
                <a:gd name="T3" fmla="*/ 0 h 58"/>
                <a:gd name="T4" fmla="*/ 0 w 60"/>
                <a:gd name="T5" fmla="*/ 0 h 58"/>
                <a:gd name="T6" fmla="*/ 0 w 60"/>
                <a:gd name="T7" fmla="*/ 0 h 58"/>
                <a:gd name="T8" fmla="*/ 0 w 60"/>
                <a:gd name="T9" fmla="*/ 0 h 58"/>
                <a:gd name="T10" fmla="*/ 0 w 60"/>
                <a:gd name="T11" fmla="*/ 0 h 58"/>
                <a:gd name="T12" fmla="*/ 0 w 60"/>
                <a:gd name="T13" fmla="*/ 0 h 58"/>
                <a:gd name="T14" fmla="*/ 0 w 60"/>
                <a:gd name="T15" fmla="*/ 0 h 58"/>
                <a:gd name="T16" fmla="*/ 0 w 60"/>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58"/>
                <a:gd name="T29" fmla="*/ 60 w 60"/>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58">
                  <a:moveTo>
                    <a:pt x="60" y="29"/>
                  </a:moveTo>
                  <a:lnTo>
                    <a:pt x="51" y="9"/>
                  </a:lnTo>
                  <a:lnTo>
                    <a:pt x="30" y="0"/>
                  </a:lnTo>
                  <a:lnTo>
                    <a:pt x="9" y="9"/>
                  </a:lnTo>
                  <a:lnTo>
                    <a:pt x="0" y="29"/>
                  </a:lnTo>
                  <a:lnTo>
                    <a:pt x="9" y="50"/>
                  </a:lnTo>
                  <a:lnTo>
                    <a:pt x="30" y="58"/>
                  </a:lnTo>
                  <a:lnTo>
                    <a:pt x="51" y="50"/>
                  </a:lnTo>
                  <a:lnTo>
                    <a:pt x="60"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2" name="Freeform 115">
              <a:extLst>
                <a:ext uri="{FF2B5EF4-FFF2-40B4-BE49-F238E27FC236}">
                  <a16:creationId xmlns:a16="http://schemas.microsoft.com/office/drawing/2014/main" id="{E030E391-3989-563B-D57E-675B049FB445}"/>
                </a:ext>
              </a:extLst>
            </p:cNvPr>
            <p:cNvSpPr>
              <a:spLocks/>
            </p:cNvSpPr>
            <p:nvPr/>
          </p:nvSpPr>
          <p:spPr bwMode="auto">
            <a:xfrm>
              <a:off x="2655" y="2377"/>
              <a:ext cx="6" cy="6"/>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6"/>
                  </a:moveTo>
                  <a:lnTo>
                    <a:pt x="30" y="4"/>
                  </a:lnTo>
                  <a:lnTo>
                    <a:pt x="17" y="0"/>
                  </a:lnTo>
                  <a:lnTo>
                    <a:pt x="5" y="4"/>
                  </a:lnTo>
                  <a:lnTo>
                    <a:pt x="0" y="16"/>
                  </a:lnTo>
                  <a:lnTo>
                    <a:pt x="5" y="29"/>
                  </a:lnTo>
                  <a:lnTo>
                    <a:pt x="17" y="33"/>
                  </a:lnTo>
                  <a:lnTo>
                    <a:pt x="30" y="29"/>
                  </a:lnTo>
                  <a:lnTo>
                    <a:pt x="34" y="1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3" name="Freeform 116">
              <a:extLst>
                <a:ext uri="{FF2B5EF4-FFF2-40B4-BE49-F238E27FC236}">
                  <a16:creationId xmlns:a16="http://schemas.microsoft.com/office/drawing/2014/main" id="{0B8EEFAD-ABA6-C6D8-4213-8AC859DD2370}"/>
                </a:ext>
              </a:extLst>
            </p:cNvPr>
            <p:cNvSpPr>
              <a:spLocks/>
            </p:cNvSpPr>
            <p:nvPr/>
          </p:nvSpPr>
          <p:spPr bwMode="auto">
            <a:xfrm>
              <a:off x="2648" y="2371"/>
              <a:ext cx="20" cy="19"/>
            </a:xfrm>
            <a:custGeom>
              <a:avLst/>
              <a:gdLst>
                <a:gd name="T0" fmla="*/ 0 w 118"/>
                <a:gd name="T1" fmla="*/ 0 h 116"/>
                <a:gd name="T2" fmla="*/ 0 w 118"/>
                <a:gd name="T3" fmla="*/ 0 h 116"/>
                <a:gd name="T4" fmla="*/ 0 w 118"/>
                <a:gd name="T5" fmla="*/ 0 h 116"/>
                <a:gd name="T6" fmla="*/ 0 w 118"/>
                <a:gd name="T7" fmla="*/ 0 h 116"/>
                <a:gd name="T8" fmla="*/ 0 w 118"/>
                <a:gd name="T9" fmla="*/ 0 h 116"/>
                <a:gd name="T10" fmla="*/ 0 w 118"/>
                <a:gd name="T11" fmla="*/ 0 h 116"/>
                <a:gd name="T12" fmla="*/ 0 w 118"/>
                <a:gd name="T13" fmla="*/ 0 h 116"/>
                <a:gd name="T14" fmla="*/ 0 w 118"/>
                <a:gd name="T15" fmla="*/ 0 h 116"/>
                <a:gd name="T16" fmla="*/ 0 w 118"/>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6"/>
                <a:gd name="T29" fmla="*/ 118 w 118"/>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6">
                  <a:moveTo>
                    <a:pt x="118" y="58"/>
                  </a:moveTo>
                  <a:lnTo>
                    <a:pt x="101" y="17"/>
                  </a:lnTo>
                  <a:lnTo>
                    <a:pt x="59" y="0"/>
                  </a:lnTo>
                  <a:lnTo>
                    <a:pt x="17" y="17"/>
                  </a:lnTo>
                  <a:lnTo>
                    <a:pt x="0" y="58"/>
                  </a:lnTo>
                  <a:lnTo>
                    <a:pt x="17" y="99"/>
                  </a:lnTo>
                  <a:lnTo>
                    <a:pt x="59" y="116"/>
                  </a:lnTo>
                  <a:lnTo>
                    <a:pt x="101" y="99"/>
                  </a:lnTo>
                  <a:lnTo>
                    <a:pt x="118"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4" name="Freeform 117">
              <a:extLst>
                <a:ext uri="{FF2B5EF4-FFF2-40B4-BE49-F238E27FC236}">
                  <a16:creationId xmlns:a16="http://schemas.microsoft.com/office/drawing/2014/main" id="{4F7F65EA-5365-851C-ABE2-16C6480F1894}"/>
                </a:ext>
              </a:extLst>
            </p:cNvPr>
            <p:cNvSpPr>
              <a:spLocks/>
            </p:cNvSpPr>
            <p:nvPr/>
          </p:nvSpPr>
          <p:spPr bwMode="auto">
            <a:xfrm>
              <a:off x="2651" y="2373"/>
              <a:ext cx="14" cy="14"/>
            </a:xfrm>
            <a:custGeom>
              <a:avLst/>
              <a:gdLst>
                <a:gd name="T0" fmla="*/ 0 w 86"/>
                <a:gd name="T1" fmla="*/ 0 h 85"/>
                <a:gd name="T2" fmla="*/ 0 w 86"/>
                <a:gd name="T3" fmla="*/ 0 h 85"/>
                <a:gd name="T4" fmla="*/ 0 w 86"/>
                <a:gd name="T5" fmla="*/ 0 h 85"/>
                <a:gd name="T6" fmla="*/ 0 w 86"/>
                <a:gd name="T7" fmla="*/ 0 h 85"/>
                <a:gd name="T8" fmla="*/ 0 w 86"/>
                <a:gd name="T9" fmla="*/ 0 h 85"/>
                <a:gd name="T10" fmla="*/ 0 w 86"/>
                <a:gd name="T11" fmla="*/ 0 h 85"/>
                <a:gd name="T12" fmla="*/ 0 w 86"/>
                <a:gd name="T13" fmla="*/ 0 h 85"/>
                <a:gd name="T14" fmla="*/ 0 w 86"/>
                <a:gd name="T15" fmla="*/ 0 h 85"/>
                <a:gd name="T16" fmla="*/ 0 w 86"/>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5"/>
                <a:gd name="T29" fmla="*/ 86 w 86"/>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5">
                  <a:moveTo>
                    <a:pt x="86" y="42"/>
                  </a:moveTo>
                  <a:lnTo>
                    <a:pt x="74" y="12"/>
                  </a:lnTo>
                  <a:lnTo>
                    <a:pt x="43" y="0"/>
                  </a:lnTo>
                  <a:lnTo>
                    <a:pt x="12" y="12"/>
                  </a:lnTo>
                  <a:lnTo>
                    <a:pt x="0" y="42"/>
                  </a:lnTo>
                  <a:lnTo>
                    <a:pt x="12" y="72"/>
                  </a:lnTo>
                  <a:lnTo>
                    <a:pt x="43" y="85"/>
                  </a:lnTo>
                  <a:lnTo>
                    <a:pt x="74" y="72"/>
                  </a:lnTo>
                  <a:lnTo>
                    <a:pt x="86" y="42"/>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 name="Line 118">
              <a:extLst>
                <a:ext uri="{FF2B5EF4-FFF2-40B4-BE49-F238E27FC236}">
                  <a16:creationId xmlns:a16="http://schemas.microsoft.com/office/drawing/2014/main" id="{9D4B7B72-29C9-53CA-7F22-1C57C546C7FB}"/>
                </a:ext>
              </a:extLst>
            </p:cNvPr>
            <p:cNvSpPr>
              <a:spLocks noChangeShapeType="1"/>
            </p:cNvSpPr>
            <p:nvPr/>
          </p:nvSpPr>
          <p:spPr bwMode="auto">
            <a:xfrm flipV="1">
              <a:off x="3263" y="2380"/>
              <a:ext cx="1" cy="177"/>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 name="Line 119">
              <a:extLst>
                <a:ext uri="{FF2B5EF4-FFF2-40B4-BE49-F238E27FC236}">
                  <a16:creationId xmlns:a16="http://schemas.microsoft.com/office/drawing/2014/main" id="{D02BB30E-E2A3-BAE5-C632-33439D81F968}"/>
                </a:ext>
              </a:extLst>
            </p:cNvPr>
            <p:cNvSpPr>
              <a:spLocks noChangeShapeType="1"/>
            </p:cNvSpPr>
            <p:nvPr/>
          </p:nvSpPr>
          <p:spPr bwMode="auto">
            <a:xfrm>
              <a:off x="3470" y="2477"/>
              <a:ext cx="1" cy="159"/>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7" name="Line 120">
              <a:extLst>
                <a:ext uri="{FF2B5EF4-FFF2-40B4-BE49-F238E27FC236}">
                  <a16:creationId xmlns:a16="http://schemas.microsoft.com/office/drawing/2014/main" id="{ED262144-BBF6-BC26-855A-474F396E46ED}"/>
                </a:ext>
              </a:extLst>
            </p:cNvPr>
            <p:cNvSpPr>
              <a:spLocks noChangeShapeType="1"/>
            </p:cNvSpPr>
            <p:nvPr/>
          </p:nvSpPr>
          <p:spPr bwMode="auto">
            <a:xfrm>
              <a:off x="3470" y="2509"/>
              <a:ext cx="20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8" name="Line 121">
              <a:extLst>
                <a:ext uri="{FF2B5EF4-FFF2-40B4-BE49-F238E27FC236}">
                  <a16:creationId xmlns:a16="http://schemas.microsoft.com/office/drawing/2014/main" id="{9567518B-019F-46DA-BE3A-FCC38A19F72B}"/>
                </a:ext>
              </a:extLst>
            </p:cNvPr>
            <p:cNvSpPr>
              <a:spLocks noChangeShapeType="1"/>
            </p:cNvSpPr>
            <p:nvPr/>
          </p:nvSpPr>
          <p:spPr bwMode="auto">
            <a:xfrm>
              <a:off x="3470" y="2604"/>
              <a:ext cx="7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9" name="Line 122">
              <a:extLst>
                <a:ext uri="{FF2B5EF4-FFF2-40B4-BE49-F238E27FC236}">
                  <a16:creationId xmlns:a16="http://schemas.microsoft.com/office/drawing/2014/main" id="{74617036-13DC-87AC-E638-41CB16D2CE58}"/>
                </a:ext>
              </a:extLst>
            </p:cNvPr>
            <p:cNvSpPr>
              <a:spLocks noChangeShapeType="1"/>
            </p:cNvSpPr>
            <p:nvPr/>
          </p:nvSpPr>
          <p:spPr bwMode="auto">
            <a:xfrm flipH="1">
              <a:off x="3263" y="2557"/>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 name="Line 123">
              <a:extLst>
                <a:ext uri="{FF2B5EF4-FFF2-40B4-BE49-F238E27FC236}">
                  <a16:creationId xmlns:a16="http://schemas.microsoft.com/office/drawing/2014/main" id="{C1EF6C46-B960-6583-F1AA-F73A33F3826D}"/>
                </a:ext>
              </a:extLst>
            </p:cNvPr>
            <p:cNvSpPr>
              <a:spLocks noChangeShapeType="1"/>
            </p:cNvSpPr>
            <p:nvPr/>
          </p:nvSpPr>
          <p:spPr bwMode="auto">
            <a:xfrm>
              <a:off x="3398" y="2500"/>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 name="Line 124">
              <a:extLst>
                <a:ext uri="{FF2B5EF4-FFF2-40B4-BE49-F238E27FC236}">
                  <a16:creationId xmlns:a16="http://schemas.microsoft.com/office/drawing/2014/main" id="{C2563D2A-7E72-DA3A-9598-1C1455A81F4E}"/>
                </a:ext>
              </a:extLst>
            </p:cNvPr>
            <p:cNvSpPr>
              <a:spLocks noChangeShapeType="1"/>
            </p:cNvSpPr>
            <p:nvPr/>
          </p:nvSpPr>
          <p:spPr bwMode="auto">
            <a:xfrm>
              <a:off x="3545" y="2604"/>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2" name="Line 125">
              <a:extLst>
                <a:ext uri="{FF2B5EF4-FFF2-40B4-BE49-F238E27FC236}">
                  <a16:creationId xmlns:a16="http://schemas.microsoft.com/office/drawing/2014/main" id="{8F32EB17-614C-B664-FB92-D69361560351}"/>
                </a:ext>
              </a:extLst>
            </p:cNvPr>
            <p:cNvSpPr>
              <a:spLocks noChangeShapeType="1"/>
            </p:cNvSpPr>
            <p:nvPr/>
          </p:nvSpPr>
          <p:spPr bwMode="auto">
            <a:xfrm flipH="1">
              <a:off x="3545" y="2754"/>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 name="Line 126">
              <a:extLst>
                <a:ext uri="{FF2B5EF4-FFF2-40B4-BE49-F238E27FC236}">
                  <a16:creationId xmlns:a16="http://schemas.microsoft.com/office/drawing/2014/main" id="{E25CC9AF-3987-0FC4-D064-B3AC700939FA}"/>
                </a:ext>
              </a:extLst>
            </p:cNvPr>
            <p:cNvSpPr>
              <a:spLocks noChangeShapeType="1"/>
            </p:cNvSpPr>
            <p:nvPr/>
          </p:nvSpPr>
          <p:spPr bwMode="auto">
            <a:xfrm flipH="1">
              <a:off x="3497" y="2754"/>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4" name="Freeform 127">
              <a:extLst>
                <a:ext uri="{FF2B5EF4-FFF2-40B4-BE49-F238E27FC236}">
                  <a16:creationId xmlns:a16="http://schemas.microsoft.com/office/drawing/2014/main" id="{B24D71AA-ADF8-A14D-B26F-6756D04B09AF}"/>
                </a:ext>
              </a:extLst>
            </p:cNvPr>
            <p:cNvSpPr>
              <a:spLocks/>
            </p:cNvSpPr>
            <p:nvPr/>
          </p:nvSpPr>
          <p:spPr bwMode="auto">
            <a:xfrm>
              <a:off x="3669" y="2508"/>
              <a:ext cx="3" cy="2"/>
            </a:xfrm>
            <a:custGeom>
              <a:avLst/>
              <a:gdLst>
                <a:gd name="T0" fmla="*/ 0 w 15"/>
                <a:gd name="T1" fmla="*/ 0 h 13"/>
                <a:gd name="T2" fmla="*/ 0 w 15"/>
                <a:gd name="T3" fmla="*/ 0 h 13"/>
                <a:gd name="T4" fmla="*/ 0 w 15"/>
                <a:gd name="T5" fmla="*/ 0 h 13"/>
                <a:gd name="T6" fmla="*/ 0 w 15"/>
                <a:gd name="T7" fmla="*/ 0 h 13"/>
                <a:gd name="T8" fmla="*/ 0 w 15"/>
                <a:gd name="T9" fmla="*/ 0 h 13"/>
                <a:gd name="T10" fmla="*/ 0 w 15"/>
                <a:gd name="T11" fmla="*/ 0 h 13"/>
                <a:gd name="T12" fmla="*/ 0 w 15"/>
                <a:gd name="T13" fmla="*/ 0 h 13"/>
                <a:gd name="T14" fmla="*/ 0 w 15"/>
                <a:gd name="T15" fmla="*/ 0 h 13"/>
                <a:gd name="T16" fmla="*/ 0 w 15"/>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15" y="7"/>
                  </a:moveTo>
                  <a:lnTo>
                    <a:pt x="12" y="2"/>
                  </a:lnTo>
                  <a:lnTo>
                    <a:pt x="8" y="0"/>
                  </a:lnTo>
                  <a:lnTo>
                    <a:pt x="3" y="2"/>
                  </a:lnTo>
                  <a:lnTo>
                    <a:pt x="0" y="7"/>
                  </a:lnTo>
                  <a:lnTo>
                    <a:pt x="3" y="11"/>
                  </a:lnTo>
                  <a:lnTo>
                    <a:pt x="8" y="13"/>
                  </a:lnTo>
                  <a:lnTo>
                    <a:pt x="12" y="11"/>
                  </a:lnTo>
                  <a:lnTo>
                    <a:pt x="15"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5" name="Freeform 128">
              <a:extLst>
                <a:ext uri="{FF2B5EF4-FFF2-40B4-BE49-F238E27FC236}">
                  <a16:creationId xmlns:a16="http://schemas.microsoft.com/office/drawing/2014/main" id="{7B3EF7E5-F91F-3480-6063-97D579806E98}"/>
                </a:ext>
              </a:extLst>
            </p:cNvPr>
            <p:cNvSpPr>
              <a:spLocks/>
            </p:cNvSpPr>
            <p:nvPr/>
          </p:nvSpPr>
          <p:spPr bwMode="auto">
            <a:xfrm>
              <a:off x="3665" y="2504"/>
              <a:ext cx="10" cy="10"/>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1" y="8"/>
                  </a:lnTo>
                  <a:lnTo>
                    <a:pt x="30" y="0"/>
                  </a:lnTo>
                  <a:lnTo>
                    <a:pt x="8" y="8"/>
                  </a:lnTo>
                  <a:lnTo>
                    <a:pt x="0" y="29"/>
                  </a:lnTo>
                  <a:lnTo>
                    <a:pt x="8" y="49"/>
                  </a:lnTo>
                  <a:lnTo>
                    <a:pt x="30" y="58"/>
                  </a:lnTo>
                  <a:lnTo>
                    <a:pt x="51" y="49"/>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6" name="Freeform 129">
              <a:extLst>
                <a:ext uri="{FF2B5EF4-FFF2-40B4-BE49-F238E27FC236}">
                  <a16:creationId xmlns:a16="http://schemas.microsoft.com/office/drawing/2014/main" id="{FBE0986E-5B0D-B651-BA57-7A9215BEFD61}"/>
                </a:ext>
              </a:extLst>
            </p:cNvPr>
            <p:cNvSpPr>
              <a:spLocks/>
            </p:cNvSpPr>
            <p:nvPr/>
          </p:nvSpPr>
          <p:spPr bwMode="auto">
            <a:xfrm>
              <a:off x="3668" y="2506"/>
              <a:ext cx="5" cy="6"/>
            </a:xfrm>
            <a:custGeom>
              <a:avLst/>
              <a:gdLst>
                <a:gd name="T0" fmla="*/ 0 w 33"/>
                <a:gd name="T1" fmla="*/ 0 h 33"/>
                <a:gd name="T2" fmla="*/ 0 w 33"/>
                <a:gd name="T3" fmla="*/ 0 h 33"/>
                <a:gd name="T4" fmla="*/ 0 w 33"/>
                <a:gd name="T5" fmla="*/ 0 h 33"/>
                <a:gd name="T6" fmla="*/ 0 w 33"/>
                <a:gd name="T7" fmla="*/ 0 h 33"/>
                <a:gd name="T8" fmla="*/ 0 w 33"/>
                <a:gd name="T9" fmla="*/ 0 h 33"/>
                <a:gd name="T10" fmla="*/ 0 w 33"/>
                <a:gd name="T11" fmla="*/ 0 h 33"/>
                <a:gd name="T12" fmla="*/ 0 w 33"/>
                <a:gd name="T13" fmla="*/ 0 h 33"/>
                <a:gd name="T14" fmla="*/ 0 w 33"/>
                <a:gd name="T15" fmla="*/ 0 h 33"/>
                <a:gd name="T16" fmla="*/ 0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33" y="17"/>
                  </a:moveTo>
                  <a:lnTo>
                    <a:pt x="29" y="4"/>
                  </a:lnTo>
                  <a:lnTo>
                    <a:pt x="17" y="0"/>
                  </a:lnTo>
                  <a:lnTo>
                    <a:pt x="4" y="4"/>
                  </a:lnTo>
                  <a:lnTo>
                    <a:pt x="0" y="17"/>
                  </a:lnTo>
                  <a:lnTo>
                    <a:pt x="4" y="29"/>
                  </a:lnTo>
                  <a:lnTo>
                    <a:pt x="17" y="33"/>
                  </a:lnTo>
                  <a:lnTo>
                    <a:pt x="29" y="29"/>
                  </a:lnTo>
                  <a:lnTo>
                    <a:pt x="33"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7" name="Freeform 130">
              <a:extLst>
                <a:ext uri="{FF2B5EF4-FFF2-40B4-BE49-F238E27FC236}">
                  <a16:creationId xmlns:a16="http://schemas.microsoft.com/office/drawing/2014/main" id="{450FD651-D7A0-A57A-BEDD-63EB1B1D305F}"/>
                </a:ext>
              </a:extLst>
            </p:cNvPr>
            <p:cNvSpPr>
              <a:spLocks/>
            </p:cNvSpPr>
            <p:nvPr/>
          </p:nvSpPr>
          <p:spPr bwMode="auto">
            <a:xfrm>
              <a:off x="3661" y="2499"/>
              <a:ext cx="19" cy="20"/>
            </a:xfrm>
            <a:custGeom>
              <a:avLst/>
              <a:gdLst>
                <a:gd name="T0" fmla="*/ 0 w 119"/>
                <a:gd name="T1" fmla="*/ 0 h 117"/>
                <a:gd name="T2" fmla="*/ 0 w 119"/>
                <a:gd name="T3" fmla="*/ 0 h 117"/>
                <a:gd name="T4" fmla="*/ 0 w 119"/>
                <a:gd name="T5" fmla="*/ 0 h 117"/>
                <a:gd name="T6" fmla="*/ 0 w 119"/>
                <a:gd name="T7" fmla="*/ 0 h 117"/>
                <a:gd name="T8" fmla="*/ 0 w 119"/>
                <a:gd name="T9" fmla="*/ 0 h 117"/>
                <a:gd name="T10" fmla="*/ 0 w 119"/>
                <a:gd name="T11" fmla="*/ 0 h 117"/>
                <a:gd name="T12" fmla="*/ 0 w 119"/>
                <a:gd name="T13" fmla="*/ 0 h 117"/>
                <a:gd name="T14" fmla="*/ 0 w 119"/>
                <a:gd name="T15" fmla="*/ 0 h 117"/>
                <a:gd name="T16" fmla="*/ 0 w 119"/>
                <a:gd name="T17" fmla="*/ 0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17"/>
                <a:gd name="T29" fmla="*/ 119 w 119"/>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17">
                  <a:moveTo>
                    <a:pt x="119" y="59"/>
                  </a:moveTo>
                  <a:lnTo>
                    <a:pt x="101" y="18"/>
                  </a:lnTo>
                  <a:lnTo>
                    <a:pt x="60" y="0"/>
                  </a:lnTo>
                  <a:lnTo>
                    <a:pt x="18" y="18"/>
                  </a:lnTo>
                  <a:lnTo>
                    <a:pt x="0" y="59"/>
                  </a:lnTo>
                  <a:lnTo>
                    <a:pt x="18" y="100"/>
                  </a:lnTo>
                  <a:lnTo>
                    <a:pt x="60" y="117"/>
                  </a:lnTo>
                  <a:lnTo>
                    <a:pt x="101" y="100"/>
                  </a:lnTo>
                  <a:lnTo>
                    <a:pt x="119"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8" name="Freeform 131">
              <a:extLst>
                <a:ext uri="{FF2B5EF4-FFF2-40B4-BE49-F238E27FC236}">
                  <a16:creationId xmlns:a16="http://schemas.microsoft.com/office/drawing/2014/main" id="{FE9B3516-18DD-8143-9E1E-689436AF1E7C}"/>
                </a:ext>
              </a:extLst>
            </p:cNvPr>
            <p:cNvSpPr>
              <a:spLocks/>
            </p:cNvSpPr>
            <p:nvPr/>
          </p:nvSpPr>
          <p:spPr bwMode="auto">
            <a:xfrm>
              <a:off x="3663" y="2502"/>
              <a:ext cx="15" cy="14"/>
            </a:xfrm>
            <a:custGeom>
              <a:avLst/>
              <a:gdLst>
                <a:gd name="T0" fmla="*/ 0 w 85"/>
                <a:gd name="T1" fmla="*/ 0 h 85"/>
                <a:gd name="T2" fmla="*/ 0 w 85"/>
                <a:gd name="T3" fmla="*/ 0 h 85"/>
                <a:gd name="T4" fmla="*/ 0 w 85"/>
                <a:gd name="T5" fmla="*/ 0 h 85"/>
                <a:gd name="T6" fmla="*/ 0 w 85"/>
                <a:gd name="T7" fmla="*/ 0 h 85"/>
                <a:gd name="T8" fmla="*/ 0 w 85"/>
                <a:gd name="T9" fmla="*/ 0 h 85"/>
                <a:gd name="T10" fmla="*/ 0 w 85"/>
                <a:gd name="T11" fmla="*/ 0 h 85"/>
                <a:gd name="T12" fmla="*/ 0 w 85"/>
                <a:gd name="T13" fmla="*/ 0 h 85"/>
                <a:gd name="T14" fmla="*/ 0 w 85"/>
                <a:gd name="T15" fmla="*/ 0 h 85"/>
                <a:gd name="T16" fmla="*/ 0 w 85"/>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85"/>
                <a:gd name="T29" fmla="*/ 85 w 85"/>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85">
                  <a:moveTo>
                    <a:pt x="85" y="43"/>
                  </a:moveTo>
                  <a:lnTo>
                    <a:pt x="73" y="13"/>
                  </a:lnTo>
                  <a:lnTo>
                    <a:pt x="43" y="0"/>
                  </a:lnTo>
                  <a:lnTo>
                    <a:pt x="12" y="13"/>
                  </a:lnTo>
                  <a:lnTo>
                    <a:pt x="0" y="43"/>
                  </a:lnTo>
                  <a:lnTo>
                    <a:pt x="12" y="73"/>
                  </a:lnTo>
                  <a:lnTo>
                    <a:pt x="43" y="85"/>
                  </a:lnTo>
                  <a:lnTo>
                    <a:pt x="73" y="73"/>
                  </a:lnTo>
                  <a:lnTo>
                    <a:pt x="85"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9" name="Freeform 132">
              <a:extLst>
                <a:ext uri="{FF2B5EF4-FFF2-40B4-BE49-F238E27FC236}">
                  <a16:creationId xmlns:a16="http://schemas.microsoft.com/office/drawing/2014/main" id="{666F25B8-714F-D0B6-5383-DB53AEDB31B0}"/>
                </a:ext>
              </a:extLst>
            </p:cNvPr>
            <p:cNvSpPr>
              <a:spLocks/>
            </p:cNvSpPr>
            <p:nvPr/>
          </p:nvSpPr>
          <p:spPr bwMode="auto">
            <a:xfrm>
              <a:off x="3256" y="2373"/>
              <a:ext cx="15" cy="14"/>
            </a:xfrm>
            <a:custGeom>
              <a:avLst/>
              <a:gdLst>
                <a:gd name="T0" fmla="*/ 0 w 86"/>
                <a:gd name="T1" fmla="*/ 0 h 85"/>
                <a:gd name="T2" fmla="*/ 0 w 86"/>
                <a:gd name="T3" fmla="*/ 0 h 85"/>
                <a:gd name="T4" fmla="*/ 0 w 86"/>
                <a:gd name="T5" fmla="*/ 0 h 85"/>
                <a:gd name="T6" fmla="*/ 0 w 86"/>
                <a:gd name="T7" fmla="*/ 0 h 85"/>
                <a:gd name="T8" fmla="*/ 0 w 86"/>
                <a:gd name="T9" fmla="*/ 0 h 85"/>
                <a:gd name="T10" fmla="*/ 0 w 86"/>
                <a:gd name="T11" fmla="*/ 0 h 85"/>
                <a:gd name="T12" fmla="*/ 0 w 86"/>
                <a:gd name="T13" fmla="*/ 0 h 85"/>
                <a:gd name="T14" fmla="*/ 0 w 86"/>
                <a:gd name="T15" fmla="*/ 0 h 85"/>
                <a:gd name="T16" fmla="*/ 0 w 86"/>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5"/>
                <a:gd name="T29" fmla="*/ 86 w 86"/>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5">
                  <a:moveTo>
                    <a:pt x="86" y="42"/>
                  </a:moveTo>
                  <a:lnTo>
                    <a:pt x="73" y="12"/>
                  </a:lnTo>
                  <a:lnTo>
                    <a:pt x="43" y="0"/>
                  </a:lnTo>
                  <a:lnTo>
                    <a:pt x="12" y="12"/>
                  </a:lnTo>
                  <a:lnTo>
                    <a:pt x="0" y="42"/>
                  </a:lnTo>
                  <a:lnTo>
                    <a:pt x="12" y="72"/>
                  </a:lnTo>
                  <a:lnTo>
                    <a:pt x="43" y="85"/>
                  </a:lnTo>
                  <a:lnTo>
                    <a:pt x="73" y="72"/>
                  </a:lnTo>
                  <a:lnTo>
                    <a:pt x="86" y="42"/>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 name="Freeform 133">
              <a:extLst>
                <a:ext uri="{FF2B5EF4-FFF2-40B4-BE49-F238E27FC236}">
                  <a16:creationId xmlns:a16="http://schemas.microsoft.com/office/drawing/2014/main" id="{E5942CB3-1033-82FC-E040-3D3C613A4A5F}"/>
                </a:ext>
              </a:extLst>
            </p:cNvPr>
            <p:cNvSpPr>
              <a:spLocks/>
            </p:cNvSpPr>
            <p:nvPr/>
          </p:nvSpPr>
          <p:spPr bwMode="auto">
            <a:xfrm>
              <a:off x="3254" y="2371"/>
              <a:ext cx="19" cy="19"/>
            </a:xfrm>
            <a:custGeom>
              <a:avLst/>
              <a:gdLst>
                <a:gd name="T0" fmla="*/ 0 w 118"/>
                <a:gd name="T1" fmla="*/ 0 h 116"/>
                <a:gd name="T2" fmla="*/ 0 w 118"/>
                <a:gd name="T3" fmla="*/ 0 h 116"/>
                <a:gd name="T4" fmla="*/ 0 w 118"/>
                <a:gd name="T5" fmla="*/ 0 h 116"/>
                <a:gd name="T6" fmla="*/ 0 w 118"/>
                <a:gd name="T7" fmla="*/ 0 h 116"/>
                <a:gd name="T8" fmla="*/ 0 w 118"/>
                <a:gd name="T9" fmla="*/ 0 h 116"/>
                <a:gd name="T10" fmla="*/ 0 w 118"/>
                <a:gd name="T11" fmla="*/ 0 h 116"/>
                <a:gd name="T12" fmla="*/ 0 w 118"/>
                <a:gd name="T13" fmla="*/ 0 h 116"/>
                <a:gd name="T14" fmla="*/ 0 w 118"/>
                <a:gd name="T15" fmla="*/ 0 h 116"/>
                <a:gd name="T16" fmla="*/ 0 w 118"/>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6"/>
                <a:gd name="T29" fmla="*/ 118 w 118"/>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6">
                  <a:moveTo>
                    <a:pt x="118" y="58"/>
                  </a:moveTo>
                  <a:lnTo>
                    <a:pt x="101" y="17"/>
                  </a:lnTo>
                  <a:lnTo>
                    <a:pt x="59" y="0"/>
                  </a:lnTo>
                  <a:lnTo>
                    <a:pt x="18" y="17"/>
                  </a:lnTo>
                  <a:lnTo>
                    <a:pt x="0" y="58"/>
                  </a:lnTo>
                  <a:lnTo>
                    <a:pt x="18" y="99"/>
                  </a:lnTo>
                  <a:lnTo>
                    <a:pt x="59" y="116"/>
                  </a:lnTo>
                  <a:lnTo>
                    <a:pt x="101" y="99"/>
                  </a:lnTo>
                  <a:lnTo>
                    <a:pt x="118"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 name="Freeform 134">
              <a:extLst>
                <a:ext uri="{FF2B5EF4-FFF2-40B4-BE49-F238E27FC236}">
                  <a16:creationId xmlns:a16="http://schemas.microsoft.com/office/drawing/2014/main" id="{D940D426-BFBD-E0C2-1739-163103C4C6F5}"/>
                </a:ext>
              </a:extLst>
            </p:cNvPr>
            <p:cNvSpPr>
              <a:spLocks/>
            </p:cNvSpPr>
            <p:nvPr/>
          </p:nvSpPr>
          <p:spPr bwMode="auto">
            <a:xfrm>
              <a:off x="3261" y="2377"/>
              <a:ext cx="5" cy="6"/>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6"/>
                  </a:moveTo>
                  <a:lnTo>
                    <a:pt x="30" y="4"/>
                  </a:lnTo>
                  <a:lnTo>
                    <a:pt x="17" y="0"/>
                  </a:lnTo>
                  <a:lnTo>
                    <a:pt x="5" y="4"/>
                  </a:lnTo>
                  <a:lnTo>
                    <a:pt x="0" y="16"/>
                  </a:lnTo>
                  <a:lnTo>
                    <a:pt x="5" y="29"/>
                  </a:lnTo>
                  <a:lnTo>
                    <a:pt x="17" y="33"/>
                  </a:lnTo>
                  <a:lnTo>
                    <a:pt x="30" y="29"/>
                  </a:lnTo>
                  <a:lnTo>
                    <a:pt x="34" y="1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2" name="Freeform 135">
              <a:extLst>
                <a:ext uri="{FF2B5EF4-FFF2-40B4-BE49-F238E27FC236}">
                  <a16:creationId xmlns:a16="http://schemas.microsoft.com/office/drawing/2014/main" id="{22B3E0C3-39CD-66B0-39BE-21CE6394E957}"/>
                </a:ext>
              </a:extLst>
            </p:cNvPr>
            <p:cNvSpPr>
              <a:spLocks/>
            </p:cNvSpPr>
            <p:nvPr/>
          </p:nvSpPr>
          <p:spPr bwMode="auto">
            <a:xfrm>
              <a:off x="3259" y="2375"/>
              <a:ext cx="9" cy="10"/>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1" y="9"/>
                  </a:lnTo>
                  <a:lnTo>
                    <a:pt x="30" y="0"/>
                  </a:lnTo>
                  <a:lnTo>
                    <a:pt x="9" y="9"/>
                  </a:lnTo>
                  <a:lnTo>
                    <a:pt x="0" y="29"/>
                  </a:lnTo>
                  <a:lnTo>
                    <a:pt x="9" y="50"/>
                  </a:lnTo>
                  <a:lnTo>
                    <a:pt x="30" y="58"/>
                  </a:lnTo>
                  <a:lnTo>
                    <a:pt x="51" y="50"/>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3" name="Freeform 136">
              <a:extLst>
                <a:ext uri="{FF2B5EF4-FFF2-40B4-BE49-F238E27FC236}">
                  <a16:creationId xmlns:a16="http://schemas.microsoft.com/office/drawing/2014/main" id="{53EF1BCB-B153-0FA4-329B-A3C1860BF919}"/>
                </a:ext>
              </a:extLst>
            </p:cNvPr>
            <p:cNvSpPr>
              <a:spLocks/>
            </p:cNvSpPr>
            <p:nvPr/>
          </p:nvSpPr>
          <p:spPr bwMode="auto">
            <a:xfrm>
              <a:off x="3262" y="2379"/>
              <a:ext cx="3" cy="2"/>
            </a:xfrm>
            <a:custGeom>
              <a:avLst/>
              <a:gdLst>
                <a:gd name="T0" fmla="*/ 0 w 14"/>
                <a:gd name="T1" fmla="*/ 0 h 13"/>
                <a:gd name="T2" fmla="*/ 0 w 14"/>
                <a:gd name="T3" fmla="*/ 0 h 13"/>
                <a:gd name="T4" fmla="*/ 0 w 14"/>
                <a:gd name="T5" fmla="*/ 0 h 13"/>
                <a:gd name="T6" fmla="*/ 0 w 14"/>
                <a:gd name="T7" fmla="*/ 0 h 13"/>
                <a:gd name="T8" fmla="*/ 0 w 14"/>
                <a:gd name="T9" fmla="*/ 0 h 13"/>
                <a:gd name="T10" fmla="*/ 0 w 14"/>
                <a:gd name="T11" fmla="*/ 0 h 13"/>
                <a:gd name="T12" fmla="*/ 0 w 14"/>
                <a:gd name="T13" fmla="*/ 0 h 13"/>
                <a:gd name="T14" fmla="*/ 0 w 14"/>
                <a:gd name="T15" fmla="*/ 0 h 13"/>
                <a:gd name="T16" fmla="*/ 0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14" y="6"/>
                  </a:moveTo>
                  <a:lnTo>
                    <a:pt x="12" y="2"/>
                  </a:lnTo>
                  <a:lnTo>
                    <a:pt x="7" y="0"/>
                  </a:lnTo>
                  <a:lnTo>
                    <a:pt x="2" y="2"/>
                  </a:lnTo>
                  <a:lnTo>
                    <a:pt x="0" y="6"/>
                  </a:lnTo>
                  <a:lnTo>
                    <a:pt x="2" y="11"/>
                  </a:lnTo>
                  <a:lnTo>
                    <a:pt x="7" y="13"/>
                  </a:lnTo>
                  <a:lnTo>
                    <a:pt x="12" y="11"/>
                  </a:lnTo>
                  <a:lnTo>
                    <a:pt x="14" y="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4" name="Line 137">
              <a:extLst>
                <a:ext uri="{FF2B5EF4-FFF2-40B4-BE49-F238E27FC236}">
                  <a16:creationId xmlns:a16="http://schemas.microsoft.com/office/drawing/2014/main" id="{68F6B61E-3295-068B-5FC6-FFFD51E1937F}"/>
                </a:ext>
              </a:extLst>
            </p:cNvPr>
            <p:cNvSpPr>
              <a:spLocks noChangeShapeType="1"/>
            </p:cNvSpPr>
            <p:nvPr/>
          </p:nvSpPr>
          <p:spPr bwMode="auto">
            <a:xfrm>
              <a:off x="4076" y="2477"/>
              <a:ext cx="1" cy="159"/>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5" name="Line 138">
              <a:extLst>
                <a:ext uri="{FF2B5EF4-FFF2-40B4-BE49-F238E27FC236}">
                  <a16:creationId xmlns:a16="http://schemas.microsoft.com/office/drawing/2014/main" id="{7FF79EFC-72E8-4607-A2E0-A7FEADFF0637}"/>
                </a:ext>
              </a:extLst>
            </p:cNvPr>
            <p:cNvSpPr>
              <a:spLocks noChangeShapeType="1"/>
            </p:cNvSpPr>
            <p:nvPr/>
          </p:nvSpPr>
          <p:spPr bwMode="auto">
            <a:xfrm flipV="1">
              <a:off x="3869" y="2380"/>
              <a:ext cx="1" cy="177"/>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6" name="Line 139">
              <a:extLst>
                <a:ext uri="{FF2B5EF4-FFF2-40B4-BE49-F238E27FC236}">
                  <a16:creationId xmlns:a16="http://schemas.microsoft.com/office/drawing/2014/main" id="{597A2A85-A434-384E-548F-BEE7AFFC54D6}"/>
                </a:ext>
              </a:extLst>
            </p:cNvPr>
            <p:cNvSpPr>
              <a:spLocks noChangeShapeType="1"/>
            </p:cNvSpPr>
            <p:nvPr/>
          </p:nvSpPr>
          <p:spPr bwMode="auto">
            <a:xfrm flipH="1">
              <a:off x="3869" y="2557"/>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7" name="Line 140">
              <a:extLst>
                <a:ext uri="{FF2B5EF4-FFF2-40B4-BE49-F238E27FC236}">
                  <a16:creationId xmlns:a16="http://schemas.microsoft.com/office/drawing/2014/main" id="{341D1795-E07D-9463-2B3A-30211198A8F7}"/>
                </a:ext>
              </a:extLst>
            </p:cNvPr>
            <p:cNvSpPr>
              <a:spLocks noChangeShapeType="1"/>
            </p:cNvSpPr>
            <p:nvPr/>
          </p:nvSpPr>
          <p:spPr bwMode="auto">
            <a:xfrm>
              <a:off x="4004" y="2500"/>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8" name="Line 141">
              <a:extLst>
                <a:ext uri="{FF2B5EF4-FFF2-40B4-BE49-F238E27FC236}">
                  <a16:creationId xmlns:a16="http://schemas.microsoft.com/office/drawing/2014/main" id="{083B33CF-1DEB-EEF6-86E3-56956757F620}"/>
                </a:ext>
              </a:extLst>
            </p:cNvPr>
            <p:cNvSpPr>
              <a:spLocks noChangeShapeType="1"/>
            </p:cNvSpPr>
            <p:nvPr/>
          </p:nvSpPr>
          <p:spPr bwMode="auto">
            <a:xfrm>
              <a:off x="4150" y="2604"/>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9" name="Line 142">
              <a:extLst>
                <a:ext uri="{FF2B5EF4-FFF2-40B4-BE49-F238E27FC236}">
                  <a16:creationId xmlns:a16="http://schemas.microsoft.com/office/drawing/2014/main" id="{64E9D968-9387-A3EE-248E-E25094F59BB8}"/>
                </a:ext>
              </a:extLst>
            </p:cNvPr>
            <p:cNvSpPr>
              <a:spLocks noChangeShapeType="1"/>
            </p:cNvSpPr>
            <p:nvPr/>
          </p:nvSpPr>
          <p:spPr bwMode="auto">
            <a:xfrm flipH="1">
              <a:off x="4150" y="2754"/>
              <a:ext cx="49"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0" name="Line 143">
              <a:extLst>
                <a:ext uri="{FF2B5EF4-FFF2-40B4-BE49-F238E27FC236}">
                  <a16:creationId xmlns:a16="http://schemas.microsoft.com/office/drawing/2014/main" id="{B120F333-BCAB-23AE-9B7F-A15594006FEB}"/>
                </a:ext>
              </a:extLst>
            </p:cNvPr>
            <p:cNvSpPr>
              <a:spLocks noChangeShapeType="1"/>
            </p:cNvSpPr>
            <p:nvPr/>
          </p:nvSpPr>
          <p:spPr bwMode="auto">
            <a:xfrm flipH="1">
              <a:off x="4102" y="2754"/>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 name="Line 144">
              <a:extLst>
                <a:ext uri="{FF2B5EF4-FFF2-40B4-BE49-F238E27FC236}">
                  <a16:creationId xmlns:a16="http://schemas.microsoft.com/office/drawing/2014/main" id="{B4126B02-C050-C7AA-0ADC-DC1A61A9384A}"/>
                </a:ext>
              </a:extLst>
            </p:cNvPr>
            <p:cNvSpPr>
              <a:spLocks noChangeShapeType="1"/>
            </p:cNvSpPr>
            <p:nvPr/>
          </p:nvSpPr>
          <p:spPr bwMode="auto">
            <a:xfrm>
              <a:off x="4076" y="2509"/>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2" name="Line 145">
              <a:extLst>
                <a:ext uri="{FF2B5EF4-FFF2-40B4-BE49-F238E27FC236}">
                  <a16:creationId xmlns:a16="http://schemas.microsoft.com/office/drawing/2014/main" id="{9E086331-94F4-0262-60AB-3AAFD38BA22B}"/>
                </a:ext>
              </a:extLst>
            </p:cNvPr>
            <p:cNvSpPr>
              <a:spLocks noChangeShapeType="1"/>
            </p:cNvSpPr>
            <p:nvPr/>
          </p:nvSpPr>
          <p:spPr bwMode="auto">
            <a:xfrm>
              <a:off x="4076" y="2604"/>
              <a:ext cx="74"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 name="Freeform 146">
              <a:extLst>
                <a:ext uri="{FF2B5EF4-FFF2-40B4-BE49-F238E27FC236}">
                  <a16:creationId xmlns:a16="http://schemas.microsoft.com/office/drawing/2014/main" id="{E5542B0A-F287-C822-9A5E-8CA05F39EE9C}"/>
                </a:ext>
              </a:extLst>
            </p:cNvPr>
            <p:cNvSpPr>
              <a:spLocks/>
            </p:cNvSpPr>
            <p:nvPr/>
          </p:nvSpPr>
          <p:spPr bwMode="auto">
            <a:xfrm>
              <a:off x="4269" y="2502"/>
              <a:ext cx="14" cy="14"/>
            </a:xfrm>
            <a:custGeom>
              <a:avLst/>
              <a:gdLst>
                <a:gd name="T0" fmla="*/ 0 w 86"/>
                <a:gd name="T1" fmla="*/ 0 h 85"/>
                <a:gd name="T2" fmla="*/ 0 w 86"/>
                <a:gd name="T3" fmla="*/ 0 h 85"/>
                <a:gd name="T4" fmla="*/ 0 w 86"/>
                <a:gd name="T5" fmla="*/ 0 h 85"/>
                <a:gd name="T6" fmla="*/ 0 w 86"/>
                <a:gd name="T7" fmla="*/ 0 h 85"/>
                <a:gd name="T8" fmla="*/ 0 w 86"/>
                <a:gd name="T9" fmla="*/ 0 h 85"/>
                <a:gd name="T10" fmla="*/ 0 w 86"/>
                <a:gd name="T11" fmla="*/ 0 h 85"/>
                <a:gd name="T12" fmla="*/ 0 w 86"/>
                <a:gd name="T13" fmla="*/ 0 h 85"/>
                <a:gd name="T14" fmla="*/ 0 w 86"/>
                <a:gd name="T15" fmla="*/ 0 h 85"/>
                <a:gd name="T16" fmla="*/ 0 w 86"/>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5"/>
                <a:gd name="T29" fmla="*/ 86 w 86"/>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5">
                  <a:moveTo>
                    <a:pt x="86" y="43"/>
                  </a:moveTo>
                  <a:lnTo>
                    <a:pt x="73" y="13"/>
                  </a:lnTo>
                  <a:lnTo>
                    <a:pt x="42" y="0"/>
                  </a:lnTo>
                  <a:lnTo>
                    <a:pt x="12" y="13"/>
                  </a:lnTo>
                  <a:lnTo>
                    <a:pt x="0" y="43"/>
                  </a:lnTo>
                  <a:lnTo>
                    <a:pt x="12" y="73"/>
                  </a:lnTo>
                  <a:lnTo>
                    <a:pt x="42" y="85"/>
                  </a:lnTo>
                  <a:lnTo>
                    <a:pt x="73"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4" name="Freeform 147">
              <a:extLst>
                <a:ext uri="{FF2B5EF4-FFF2-40B4-BE49-F238E27FC236}">
                  <a16:creationId xmlns:a16="http://schemas.microsoft.com/office/drawing/2014/main" id="{71E0C1F1-A3F7-618D-BAE8-702BB1F92D10}"/>
                </a:ext>
              </a:extLst>
            </p:cNvPr>
            <p:cNvSpPr>
              <a:spLocks/>
            </p:cNvSpPr>
            <p:nvPr/>
          </p:nvSpPr>
          <p:spPr bwMode="auto">
            <a:xfrm>
              <a:off x="4266" y="2499"/>
              <a:ext cx="20" cy="20"/>
            </a:xfrm>
            <a:custGeom>
              <a:avLst/>
              <a:gdLst>
                <a:gd name="T0" fmla="*/ 0 w 118"/>
                <a:gd name="T1" fmla="*/ 0 h 117"/>
                <a:gd name="T2" fmla="*/ 0 w 118"/>
                <a:gd name="T3" fmla="*/ 0 h 117"/>
                <a:gd name="T4" fmla="*/ 0 w 118"/>
                <a:gd name="T5" fmla="*/ 0 h 117"/>
                <a:gd name="T6" fmla="*/ 0 w 118"/>
                <a:gd name="T7" fmla="*/ 0 h 117"/>
                <a:gd name="T8" fmla="*/ 0 w 118"/>
                <a:gd name="T9" fmla="*/ 0 h 117"/>
                <a:gd name="T10" fmla="*/ 0 w 118"/>
                <a:gd name="T11" fmla="*/ 0 h 117"/>
                <a:gd name="T12" fmla="*/ 0 w 118"/>
                <a:gd name="T13" fmla="*/ 0 h 117"/>
                <a:gd name="T14" fmla="*/ 0 w 118"/>
                <a:gd name="T15" fmla="*/ 0 h 117"/>
                <a:gd name="T16" fmla="*/ 0 w 118"/>
                <a:gd name="T17" fmla="*/ 0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7"/>
                <a:gd name="T29" fmla="*/ 118 w 118"/>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7">
                  <a:moveTo>
                    <a:pt x="118" y="59"/>
                  </a:moveTo>
                  <a:lnTo>
                    <a:pt x="100" y="18"/>
                  </a:lnTo>
                  <a:lnTo>
                    <a:pt x="58" y="0"/>
                  </a:lnTo>
                  <a:lnTo>
                    <a:pt x="17" y="18"/>
                  </a:lnTo>
                  <a:lnTo>
                    <a:pt x="0" y="59"/>
                  </a:lnTo>
                  <a:lnTo>
                    <a:pt x="17" y="100"/>
                  </a:lnTo>
                  <a:lnTo>
                    <a:pt x="58" y="117"/>
                  </a:lnTo>
                  <a:lnTo>
                    <a:pt x="100" y="100"/>
                  </a:lnTo>
                  <a:lnTo>
                    <a:pt x="118"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5" name="Freeform 148">
              <a:extLst>
                <a:ext uri="{FF2B5EF4-FFF2-40B4-BE49-F238E27FC236}">
                  <a16:creationId xmlns:a16="http://schemas.microsoft.com/office/drawing/2014/main" id="{583E5B14-2ECF-A789-F44F-79290BCED61F}"/>
                </a:ext>
              </a:extLst>
            </p:cNvPr>
            <p:cNvSpPr>
              <a:spLocks/>
            </p:cNvSpPr>
            <p:nvPr/>
          </p:nvSpPr>
          <p:spPr bwMode="auto">
            <a:xfrm>
              <a:off x="4273" y="2506"/>
              <a:ext cx="6" cy="6"/>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7"/>
                  </a:moveTo>
                  <a:lnTo>
                    <a:pt x="29" y="4"/>
                  </a:lnTo>
                  <a:lnTo>
                    <a:pt x="16" y="0"/>
                  </a:lnTo>
                  <a:lnTo>
                    <a:pt x="4" y="4"/>
                  </a:lnTo>
                  <a:lnTo>
                    <a:pt x="0" y="17"/>
                  </a:lnTo>
                  <a:lnTo>
                    <a:pt x="4" y="29"/>
                  </a:lnTo>
                  <a:lnTo>
                    <a:pt x="16" y="33"/>
                  </a:lnTo>
                  <a:lnTo>
                    <a:pt x="29"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6" name="Freeform 149">
              <a:extLst>
                <a:ext uri="{FF2B5EF4-FFF2-40B4-BE49-F238E27FC236}">
                  <a16:creationId xmlns:a16="http://schemas.microsoft.com/office/drawing/2014/main" id="{6EF04E9B-99E9-B405-76DF-AAEA18B39296}"/>
                </a:ext>
              </a:extLst>
            </p:cNvPr>
            <p:cNvSpPr>
              <a:spLocks/>
            </p:cNvSpPr>
            <p:nvPr/>
          </p:nvSpPr>
          <p:spPr bwMode="auto">
            <a:xfrm>
              <a:off x="4271" y="2504"/>
              <a:ext cx="10" cy="10"/>
            </a:xfrm>
            <a:custGeom>
              <a:avLst/>
              <a:gdLst>
                <a:gd name="T0" fmla="*/ 0 w 60"/>
                <a:gd name="T1" fmla="*/ 0 h 58"/>
                <a:gd name="T2" fmla="*/ 0 w 60"/>
                <a:gd name="T3" fmla="*/ 0 h 58"/>
                <a:gd name="T4" fmla="*/ 0 w 60"/>
                <a:gd name="T5" fmla="*/ 0 h 58"/>
                <a:gd name="T6" fmla="*/ 0 w 60"/>
                <a:gd name="T7" fmla="*/ 0 h 58"/>
                <a:gd name="T8" fmla="*/ 0 w 60"/>
                <a:gd name="T9" fmla="*/ 0 h 58"/>
                <a:gd name="T10" fmla="*/ 0 w 60"/>
                <a:gd name="T11" fmla="*/ 0 h 58"/>
                <a:gd name="T12" fmla="*/ 0 w 60"/>
                <a:gd name="T13" fmla="*/ 0 h 58"/>
                <a:gd name="T14" fmla="*/ 0 w 60"/>
                <a:gd name="T15" fmla="*/ 0 h 58"/>
                <a:gd name="T16" fmla="*/ 0 w 60"/>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58"/>
                <a:gd name="T29" fmla="*/ 60 w 60"/>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58">
                  <a:moveTo>
                    <a:pt x="60" y="29"/>
                  </a:moveTo>
                  <a:lnTo>
                    <a:pt x="51" y="8"/>
                  </a:lnTo>
                  <a:lnTo>
                    <a:pt x="29" y="0"/>
                  </a:lnTo>
                  <a:lnTo>
                    <a:pt x="9" y="8"/>
                  </a:lnTo>
                  <a:lnTo>
                    <a:pt x="0" y="29"/>
                  </a:lnTo>
                  <a:lnTo>
                    <a:pt x="9" y="49"/>
                  </a:lnTo>
                  <a:lnTo>
                    <a:pt x="29" y="58"/>
                  </a:lnTo>
                  <a:lnTo>
                    <a:pt x="51" y="49"/>
                  </a:lnTo>
                  <a:lnTo>
                    <a:pt x="60"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 name="Freeform 150">
              <a:extLst>
                <a:ext uri="{FF2B5EF4-FFF2-40B4-BE49-F238E27FC236}">
                  <a16:creationId xmlns:a16="http://schemas.microsoft.com/office/drawing/2014/main" id="{B76ED1DC-5D9A-DD45-35AC-3B8FAD221CC2}"/>
                </a:ext>
              </a:extLst>
            </p:cNvPr>
            <p:cNvSpPr>
              <a:spLocks/>
            </p:cNvSpPr>
            <p:nvPr/>
          </p:nvSpPr>
          <p:spPr bwMode="auto">
            <a:xfrm>
              <a:off x="4275" y="2508"/>
              <a:ext cx="2" cy="2"/>
            </a:xfrm>
            <a:custGeom>
              <a:avLst/>
              <a:gdLst>
                <a:gd name="T0" fmla="*/ 0 w 14"/>
                <a:gd name="T1" fmla="*/ 0 h 13"/>
                <a:gd name="T2" fmla="*/ 0 w 14"/>
                <a:gd name="T3" fmla="*/ 0 h 13"/>
                <a:gd name="T4" fmla="*/ 0 w 14"/>
                <a:gd name="T5" fmla="*/ 0 h 13"/>
                <a:gd name="T6" fmla="*/ 0 w 14"/>
                <a:gd name="T7" fmla="*/ 0 h 13"/>
                <a:gd name="T8" fmla="*/ 0 w 14"/>
                <a:gd name="T9" fmla="*/ 0 h 13"/>
                <a:gd name="T10" fmla="*/ 0 w 14"/>
                <a:gd name="T11" fmla="*/ 0 h 13"/>
                <a:gd name="T12" fmla="*/ 0 w 14"/>
                <a:gd name="T13" fmla="*/ 0 h 13"/>
                <a:gd name="T14" fmla="*/ 0 w 14"/>
                <a:gd name="T15" fmla="*/ 0 h 13"/>
                <a:gd name="T16" fmla="*/ 0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14" y="7"/>
                  </a:moveTo>
                  <a:lnTo>
                    <a:pt x="12" y="2"/>
                  </a:lnTo>
                  <a:lnTo>
                    <a:pt x="6" y="0"/>
                  </a:lnTo>
                  <a:lnTo>
                    <a:pt x="2" y="2"/>
                  </a:lnTo>
                  <a:lnTo>
                    <a:pt x="0" y="7"/>
                  </a:lnTo>
                  <a:lnTo>
                    <a:pt x="2" y="11"/>
                  </a:lnTo>
                  <a:lnTo>
                    <a:pt x="6" y="13"/>
                  </a:lnTo>
                  <a:lnTo>
                    <a:pt x="12" y="11"/>
                  </a:lnTo>
                  <a:lnTo>
                    <a:pt x="14"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8" name="Freeform 151">
              <a:extLst>
                <a:ext uri="{FF2B5EF4-FFF2-40B4-BE49-F238E27FC236}">
                  <a16:creationId xmlns:a16="http://schemas.microsoft.com/office/drawing/2014/main" id="{0F7761E5-06CD-38C6-9E8A-64DAD42E1603}"/>
                </a:ext>
              </a:extLst>
            </p:cNvPr>
            <p:cNvSpPr>
              <a:spLocks/>
            </p:cNvSpPr>
            <p:nvPr/>
          </p:nvSpPr>
          <p:spPr bwMode="auto">
            <a:xfrm>
              <a:off x="3868" y="2379"/>
              <a:ext cx="2" cy="2"/>
            </a:xfrm>
            <a:custGeom>
              <a:avLst/>
              <a:gdLst>
                <a:gd name="T0" fmla="*/ 0 w 15"/>
                <a:gd name="T1" fmla="*/ 0 h 13"/>
                <a:gd name="T2" fmla="*/ 0 w 15"/>
                <a:gd name="T3" fmla="*/ 0 h 13"/>
                <a:gd name="T4" fmla="*/ 0 w 15"/>
                <a:gd name="T5" fmla="*/ 0 h 13"/>
                <a:gd name="T6" fmla="*/ 0 w 15"/>
                <a:gd name="T7" fmla="*/ 0 h 13"/>
                <a:gd name="T8" fmla="*/ 0 w 15"/>
                <a:gd name="T9" fmla="*/ 0 h 13"/>
                <a:gd name="T10" fmla="*/ 0 w 15"/>
                <a:gd name="T11" fmla="*/ 0 h 13"/>
                <a:gd name="T12" fmla="*/ 0 w 15"/>
                <a:gd name="T13" fmla="*/ 0 h 13"/>
                <a:gd name="T14" fmla="*/ 0 w 15"/>
                <a:gd name="T15" fmla="*/ 0 h 13"/>
                <a:gd name="T16" fmla="*/ 0 w 15"/>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15" y="6"/>
                  </a:moveTo>
                  <a:lnTo>
                    <a:pt x="12" y="2"/>
                  </a:lnTo>
                  <a:lnTo>
                    <a:pt x="7" y="0"/>
                  </a:lnTo>
                  <a:lnTo>
                    <a:pt x="3" y="2"/>
                  </a:lnTo>
                  <a:lnTo>
                    <a:pt x="0" y="6"/>
                  </a:lnTo>
                  <a:lnTo>
                    <a:pt x="3" y="11"/>
                  </a:lnTo>
                  <a:lnTo>
                    <a:pt x="7" y="13"/>
                  </a:lnTo>
                  <a:lnTo>
                    <a:pt x="12" y="11"/>
                  </a:lnTo>
                  <a:lnTo>
                    <a:pt x="15" y="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9" name="Freeform 152">
              <a:extLst>
                <a:ext uri="{FF2B5EF4-FFF2-40B4-BE49-F238E27FC236}">
                  <a16:creationId xmlns:a16="http://schemas.microsoft.com/office/drawing/2014/main" id="{BF8F6489-E024-6BFC-0F3D-DE90D32F1CE5}"/>
                </a:ext>
              </a:extLst>
            </p:cNvPr>
            <p:cNvSpPr>
              <a:spLocks/>
            </p:cNvSpPr>
            <p:nvPr/>
          </p:nvSpPr>
          <p:spPr bwMode="auto">
            <a:xfrm>
              <a:off x="3864" y="2375"/>
              <a:ext cx="10" cy="10"/>
            </a:xfrm>
            <a:custGeom>
              <a:avLst/>
              <a:gdLst>
                <a:gd name="T0" fmla="*/ 0 w 58"/>
                <a:gd name="T1" fmla="*/ 0 h 58"/>
                <a:gd name="T2" fmla="*/ 0 w 58"/>
                <a:gd name="T3" fmla="*/ 0 h 58"/>
                <a:gd name="T4" fmla="*/ 0 w 58"/>
                <a:gd name="T5" fmla="*/ 0 h 58"/>
                <a:gd name="T6" fmla="*/ 0 w 58"/>
                <a:gd name="T7" fmla="*/ 0 h 58"/>
                <a:gd name="T8" fmla="*/ 0 w 58"/>
                <a:gd name="T9" fmla="*/ 0 h 58"/>
                <a:gd name="T10" fmla="*/ 0 w 58"/>
                <a:gd name="T11" fmla="*/ 0 h 58"/>
                <a:gd name="T12" fmla="*/ 0 w 58"/>
                <a:gd name="T13" fmla="*/ 0 h 58"/>
                <a:gd name="T14" fmla="*/ 0 w 58"/>
                <a:gd name="T15" fmla="*/ 0 h 58"/>
                <a:gd name="T16" fmla="*/ 0 w 5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8"/>
                <a:gd name="T29" fmla="*/ 58 w 58"/>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8">
                  <a:moveTo>
                    <a:pt x="58" y="29"/>
                  </a:moveTo>
                  <a:lnTo>
                    <a:pt x="51" y="9"/>
                  </a:lnTo>
                  <a:lnTo>
                    <a:pt x="29" y="0"/>
                  </a:lnTo>
                  <a:lnTo>
                    <a:pt x="8" y="9"/>
                  </a:lnTo>
                  <a:lnTo>
                    <a:pt x="0" y="29"/>
                  </a:lnTo>
                  <a:lnTo>
                    <a:pt x="8" y="50"/>
                  </a:lnTo>
                  <a:lnTo>
                    <a:pt x="29" y="58"/>
                  </a:lnTo>
                  <a:lnTo>
                    <a:pt x="51" y="50"/>
                  </a:lnTo>
                  <a:lnTo>
                    <a:pt x="58"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0" name="Freeform 153">
              <a:extLst>
                <a:ext uri="{FF2B5EF4-FFF2-40B4-BE49-F238E27FC236}">
                  <a16:creationId xmlns:a16="http://schemas.microsoft.com/office/drawing/2014/main" id="{8A4BC9DD-DB60-37F0-C187-839013952C09}"/>
                </a:ext>
              </a:extLst>
            </p:cNvPr>
            <p:cNvSpPr>
              <a:spLocks/>
            </p:cNvSpPr>
            <p:nvPr/>
          </p:nvSpPr>
          <p:spPr bwMode="auto">
            <a:xfrm>
              <a:off x="3866" y="2377"/>
              <a:ext cx="6" cy="6"/>
            </a:xfrm>
            <a:custGeom>
              <a:avLst/>
              <a:gdLst>
                <a:gd name="T0" fmla="*/ 0 w 33"/>
                <a:gd name="T1" fmla="*/ 0 h 33"/>
                <a:gd name="T2" fmla="*/ 0 w 33"/>
                <a:gd name="T3" fmla="*/ 0 h 33"/>
                <a:gd name="T4" fmla="*/ 0 w 33"/>
                <a:gd name="T5" fmla="*/ 0 h 33"/>
                <a:gd name="T6" fmla="*/ 0 w 33"/>
                <a:gd name="T7" fmla="*/ 0 h 33"/>
                <a:gd name="T8" fmla="*/ 0 w 33"/>
                <a:gd name="T9" fmla="*/ 0 h 33"/>
                <a:gd name="T10" fmla="*/ 0 w 33"/>
                <a:gd name="T11" fmla="*/ 0 h 33"/>
                <a:gd name="T12" fmla="*/ 0 w 33"/>
                <a:gd name="T13" fmla="*/ 0 h 33"/>
                <a:gd name="T14" fmla="*/ 0 w 33"/>
                <a:gd name="T15" fmla="*/ 0 h 33"/>
                <a:gd name="T16" fmla="*/ 0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33" y="16"/>
                  </a:moveTo>
                  <a:lnTo>
                    <a:pt x="29" y="4"/>
                  </a:lnTo>
                  <a:lnTo>
                    <a:pt x="16" y="0"/>
                  </a:lnTo>
                  <a:lnTo>
                    <a:pt x="4" y="4"/>
                  </a:lnTo>
                  <a:lnTo>
                    <a:pt x="0" y="16"/>
                  </a:lnTo>
                  <a:lnTo>
                    <a:pt x="4" y="29"/>
                  </a:lnTo>
                  <a:lnTo>
                    <a:pt x="16" y="33"/>
                  </a:lnTo>
                  <a:lnTo>
                    <a:pt x="29" y="29"/>
                  </a:lnTo>
                  <a:lnTo>
                    <a:pt x="33" y="1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 name="Freeform 154">
              <a:extLst>
                <a:ext uri="{FF2B5EF4-FFF2-40B4-BE49-F238E27FC236}">
                  <a16:creationId xmlns:a16="http://schemas.microsoft.com/office/drawing/2014/main" id="{1302D7A3-75ED-EB28-6C50-4C3BFF83EB1D}"/>
                </a:ext>
              </a:extLst>
            </p:cNvPr>
            <p:cNvSpPr>
              <a:spLocks/>
            </p:cNvSpPr>
            <p:nvPr/>
          </p:nvSpPr>
          <p:spPr bwMode="auto">
            <a:xfrm>
              <a:off x="3859" y="2371"/>
              <a:ext cx="20" cy="19"/>
            </a:xfrm>
            <a:custGeom>
              <a:avLst/>
              <a:gdLst>
                <a:gd name="T0" fmla="*/ 0 w 119"/>
                <a:gd name="T1" fmla="*/ 0 h 116"/>
                <a:gd name="T2" fmla="*/ 0 w 119"/>
                <a:gd name="T3" fmla="*/ 0 h 116"/>
                <a:gd name="T4" fmla="*/ 0 w 119"/>
                <a:gd name="T5" fmla="*/ 0 h 116"/>
                <a:gd name="T6" fmla="*/ 0 w 119"/>
                <a:gd name="T7" fmla="*/ 0 h 116"/>
                <a:gd name="T8" fmla="*/ 0 w 119"/>
                <a:gd name="T9" fmla="*/ 0 h 116"/>
                <a:gd name="T10" fmla="*/ 0 w 119"/>
                <a:gd name="T11" fmla="*/ 0 h 116"/>
                <a:gd name="T12" fmla="*/ 0 w 119"/>
                <a:gd name="T13" fmla="*/ 0 h 116"/>
                <a:gd name="T14" fmla="*/ 0 w 119"/>
                <a:gd name="T15" fmla="*/ 0 h 116"/>
                <a:gd name="T16" fmla="*/ 0 w 119"/>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16"/>
                <a:gd name="T29" fmla="*/ 119 w 119"/>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16">
                  <a:moveTo>
                    <a:pt x="119" y="58"/>
                  </a:moveTo>
                  <a:lnTo>
                    <a:pt x="101" y="17"/>
                  </a:lnTo>
                  <a:lnTo>
                    <a:pt x="59" y="0"/>
                  </a:lnTo>
                  <a:lnTo>
                    <a:pt x="18" y="17"/>
                  </a:lnTo>
                  <a:lnTo>
                    <a:pt x="0" y="58"/>
                  </a:lnTo>
                  <a:lnTo>
                    <a:pt x="18" y="99"/>
                  </a:lnTo>
                  <a:lnTo>
                    <a:pt x="59" y="116"/>
                  </a:lnTo>
                  <a:lnTo>
                    <a:pt x="101" y="99"/>
                  </a:lnTo>
                  <a:lnTo>
                    <a:pt x="119"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 name="Freeform 155">
              <a:extLst>
                <a:ext uri="{FF2B5EF4-FFF2-40B4-BE49-F238E27FC236}">
                  <a16:creationId xmlns:a16="http://schemas.microsoft.com/office/drawing/2014/main" id="{D95E898E-DB1E-B598-9E20-2A71B2E65977}"/>
                </a:ext>
              </a:extLst>
            </p:cNvPr>
            <p:cNvSpPr>
              <a:spLocks/>
            </p:cNvSpPr>
            <p:nvPr/>
          </p:nvSpPr>
          <p:spPr bwMode="auto">
            <a:xfrm>
              <a:off x="3862" y="2373"/>
              <a:ext cx="14" cy="14"/>
            </a:xfrm>
            <a:custGeom>
              <a:avLst/>
              <a:gdLst>
                <a:gd name="T0" fmla="*/ 0 w 85"/>
                <a:gd name="T1" fmla="*/ 0 h 85"/>
                <a:gd name="T2" fmla="*/ 0 w 85"/>
                <a:gd name="T3" fmla="*/ 0 h 85"/>
                <a:gd name="T4" fmla="*/ 0 w 85"/>
                <a:gd name="T5" fmla="*/ 0 h 85"/>
                <a:gd name="T6" fmla="*/ 0 w 85"/>
                <a:gd name="T7" fmla="*/ 0 h 85"/>
                <a:gd name="T8" fmla="*/ 0 w 85"/>
                <a:gd name="T9" fmla="*/ 0 h 85"/>
                <a:gd name="T10" fmla="*/ 0 w 85"/>
                <a:gd name="T11" fmla="*/ 0 h 85"/>
                <a:gd name="T12" fmla="*/ 0 w 85"/>
                <a:gd name="T13" fmla="*/ 0 h 85"/>
                <a:gd name="T14" fmla="*/ 0 w 85"/>
                <a:gd name="T15" fmla="*/ 0 h 85"/>
                <a:gd name="T16" fmla="*/ 0 w 85"/>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85"/>
                <a:gd name="T29" fmla="*/ 85 w 85"/>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85">
                  <a:moveTo>
                    <a:pt x="85" y="42"/>
                  </a:moveTo>
                  <a:lnTo>
                    <a:pt x="72" y="12"/>
                  </a:lnTo>
                  <a:lnTo>
                    <a:pt x="42" y="0"/>
                  </a:lnTo>
                  <a:lnTo>
                    <a:pt x="12" y="12"/>
                  </a:lnTo>
                  <a:lnTo>
                    <a:pt x="0" y="42"/>
                  </a:lnTo>
                  <a:lnTo>
                    <a:pt x="12" y="72"/>
                  </a:lnTo>
                  <a:lnTo>
                    <a:pt x="42" y="85"/>
                  </a:lnTo>
                  <a:lnTo>
                    <a:pt x="72" y="72"/>
                  </a:lnTo>
                  <a:lnTo>
                    <a:pt x="85" y="42"/>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 name="Line 156">
              <a:extLst>
                <a:ext uri="{FF2B5EF4-FFF2-40B4-BE49-F238E27FC236}">
                  <a16:creationId xmlns:a16="http://schemas.microsoft.com/office/drawing/2014/main" id="{A23060DB-10E5-E6E6-FA77-85938D09013D}"/>
                </a:ext>
              </a:extLst>
            </p:cNvPr>
            <p:cNvSpPr>
              <a:spLocks noChangeShapeType="1"/>
            </p:cNvSpPr>
            <p:nvPr/>
          </p:nvSpPr>
          <p:spPr bwMode="auto">
            <a:xfrm flipV="1">
              <a:off x="2658" y="1871"/>
              <a:ext cx="1" cy="177"/>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157">
              <a:extLst>
                <a:ext uri="{FF2B5EF4-FFF2-40B4-BE49-F238E27FC236}">
                  <a16:creationId xmlns:a16="http://schemas.microsoft.com/office/drawing/2014/main" id="{CE3E6D23-69F1-7DED-07CD-12265AABB02C}"/>
                </a:ext>
              </a:extLst>
            </p:cNvPr>
            <p:cNvSpPr>
              <a:spLocks noChangeShapeType="1"/>
            </p:cNvSpPr>
            <p:nvPr/>
          </p:nvSpPr>
          <p:spPr bwMode="auto">
            <a:xfrm>
              <a:off x="2865" y="1968"/>
              <a:ext cx="1" cy="159"/>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5" name="Line 158">
              <a:extLst>
                <a:ext uri="{FF2B5EF4-FFF2-40B4-BE49-F238E27FC236}">
                  <a16:creationId xmlns:a16="http://schemas.microsoft.com/office/drawing/2014/main" id="{1146340B-2382-ECE7-80CF-6560BFD16B7C}"/>
                </a:ext>
              </a:extLst>
            </p:cNvPr>
            <p:cNvSpPr>
              <a:spLocks noChangeShapeType="1"/>
            </p:cNvSpPr>
            <p:nvPr/>
          </p:nvSpPr>
          <p:spPr bwMode="auto">
            <a:xfrm>
              <a:off x="2865" y="2000"/>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6" name="Line 159">
              <a:extLst>
                <a:ext uri="{FF2B5EF4-FFF2-40B4-BE49-F238E27FC236}">
                  <a16:creationId xmlns:a16="http://schemas.microsoft.com/office/drawing/2014/main" id="{6BBA34A4-5C55-C24A-4994-D3270D268799}"/>
                </a:ext>
              </a:extLst>
            </p:cNvPr>
            <p:cNvSpPr>
              <a:spLocks noChangeShapeType="1"/>
            </p:cNvSpPr>
            <p:nvPr/>
          </p:nvSpPr>
          <p:spPr bwMode="auto">
            <a:xfrm>
              <a:off x="2865" y="2095"/>
              <a:ext cx="74"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7" name="Line 160">
              <a:extLst>
                <a:ext uri="{FF2B5EF4-FFF2-40B4-BE49-F238E27FC236}">
                  <a16:creationId xmlns:a16="http://schemas.microsoft.com/office/drawing/2014/main" id="{7BB6B327-EAA0-C6CF-BC87-787705DDF387}"/>
                </a:ext>
              </a:extLst>
            </p:cNvPr>
            <p:cNvSpPr>
              <a:spLocks noChangeShapeType="1"/>
            </p:cNvSpPr>
            <p:nvPr/>
          </p:nvSpPr>
          <p:spPr bwMode="auto">
            <a:xfrm flipH="1">
              <a:off x="2658" y="2048"/>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8" name="Line 161">
              <a:extLst>
                <a:ext uri="{FF2B5EF4-FFF2-40B4-BE49-F238E27FC236}">
                  <a16:creationId xmlns:a16="http://schemas.microsoft.com/office/drawing/2014/main" id="{2FD19675-8833-A52C-D0D6-E7637227C65B}"/>
                </a:ext>
              </a:extLst>
            </p:cNvPr>
            <p:cNvSpPr>
              <a:spLocks noChangeShapeType="1"/>
            </p:cNvSpPr>
            <p:nvPr/>
          </p:nvSpPr>
          <p:spPr bwMode="auto">
            <a:xfrm>
              <a:off x="2793" y="1991"/>
              <a:ext cx="1" cy="113"/>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9" name="Line 162">
              <a:extLst>
                <a:ext uri="{FF2B5EF4-FFF2-40B4-BE49-F238E27FC236}">
                  <a16:creationId xmlns:a16="http://schemas.microsoft.com/office/drawing/2014/main" id="{BAB0F65A-D5F8-0B1C-FCD7-B77980692733}"/>
                </a:ext>
              </a:extLst>
            </p:cNvPr>
            <p:cNvSpPr>
              <a:spLocks noChangeShapeType="1"/>
            </p:cNvSpPr>
            <p:nvPr/>
          </p:nvSpPr>
          <p:spPr bwMode="auto">
            <a:xfrm>
              <a:off x="2939" y="2095"/>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0" name="Line 163">
              <a:extLst>
                <a:ext uri="{FF2B5EF4-FFF2-40B4-BE49-F238E27FC236}">
                  <a16:creationId xmlns:a16="http://schemas.microsoft.com/office/drawing/2014/main" id="{A903597B-D5A8-CA49-ED60-FFFD3FB52A2D}"/>
                </a:ext>
              </a:extLst>
            </p:cNvPr>
            <p:cNvSpPr>
              <a:spLocks noChangeShapeType="1"/>
            </p:cNvSpPr>
            <p:nvPr/>
          </p:nvSpPr>
          <p:spPr bwMode="auto">
            <a:xfrm flipH="1">
              <a:off x="2939" y="2245"/>
              <a:ext cx="49"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 name="Line 164">
              <a:extLst>
                <a:ext uri="{FF2B5EF4-FFF2-40B4-BE49-F238E27FC236}">
                  <a16:creationId xmlns:a16="http://schemas.microsoft.com/office/drawing/2014/main" id="{DE7822E5-7A95-8DB4-E11D-2E9025FD14D4}"/>
                </a:ext>
              </a:extLst>
            </p:cNvPr>
            <p:cNvSpPr>
              <a:spLocks noChangeShapeType="1"/>
            </p:cNvSpPr>
            <p:nvPr/>
          </p:nvSpPr>
          <p:spPr bwMode="auto">
            <a:xfrm flipH="1">
              <a:off x="2891" y="2245"/>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Freeform 165">
              <a:extLst>
                <a:ext uri="{FF2B5EF4-FFF2-40B4-BE49-F238E27FC236}">
                  <a16:creationId xmlns:a16="http://schemas.microsoft.com/office/drawing/2014/main" id="{2056542B-EDE3-EF8C-0F0D-8AAA2C870D73}"/>
                </a:ext>
              </a:extLst>
            </p:cNvPr>
            <p:cNvSpPr>
              <a:spLocks/>
            </p:cNvSpPr>
            <p:nvPr/>
          </p:nvSpPr>
          <p:spPr bwMode="auto">
            <a:xfrm>
              <a:off x="3064" y="1999"/>
              <a:ext cx="2" cy="2"/>
            </a:xfrm>
            <a:custGeom>
              <a:avLst/>
              <a:gdLst>
                <a:gd name="T0" fmla="*/ 0 w 14"/>
                <a:gd name="T1" fmla="*/ 0 h 13"/>
                <a:gd name="T2" fmla="*/ 0 w 14"/>
                <a:gd name="T3" fmla="*/ 0 h 13"/>
                <a:gd name="T4" fmla="*/ 0 w 14"/>
                <a:gd name="T5" fmla="*/ 0 h 13"/>
                <a:gd name="T6" fmla="*/ 0 w 14"/>
                <a:gd name="T7" fmla="*/ 0 h 13"/>
                <a:gd name="T8" fmla="*/ 0 w 14"/>
                <a:gd name="T9" fmla="*/ 0 h 13"/>
                <a:gd name="T10" fmla="*/ 0 w 14"/>
                <a:gd name="T11" fmla="*/ 0 h 13"/>
                <a:gd name="T12" fmla="*/ 0 w 14"/>
                <a:gd name="T13" fmla="*/ 0 h 13"/>
                <a:gd name="T14" fmla="*/ 0 w 14"/>
                <a:gd name="T15" fmla="*/ 0 h 13"/>
                <a:gd name="T16" fmla="*/ 0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14" y="7"/>
                  </a:moveTo>
                  <a:lnTo>
                    <a:pt x="12" y="2"/>
                  </a:lnTo>
                  <a:lnTo>
                    <a:pt x="8" y="0"/>
                  </a:lnTo>
                  <a:lnTo>
                    <a:pt x="2" y="2"/>
                  </a:lnTo>
                  <a:lnTo>
                    <a:pt x="0" y="7"/>
                  </a:lnTo>
                  <a:lnTo>
                    <a:pt x="2" y="11"/>
                  </a:lnTo>
                  <a:lnTo>
                    <a:pt x="8" y="13"/>
                  </a:lnTo>
                  <a:lnTo>
                    <a:pt x="12" y="11"/>
                  </a:lnTo>
                  <a:lnTo>
                    <a:pt x="14"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3" name="Freeform 166">
              <a:extLst>
                <a:ext uri="{FF2B5EF4-FFF2-40B4-BE49-F238E27FC236}">
                  <a16:creationId xmlns:a16="http://schemas.microsoft.com/office/drawing/2014/main" id="{20F80220-827E-2731-1872-7CEE3E130D0D}"/>
                </a:ext>
              </a:extLst>
            </p:cNvPr>
            <p:cNvSpPr>
              <a:spLocks/>
            </p:cNvSpPr>
            <p:nvPr/>
          </p:nvSpPr>
          <p:spPr bwMode="auto">
            <a:xfrm>
              <a:off x="3060" y="1995"/>
              <a:ext cx="10" cy="10"/>
            </a:xfrm>
            <a:custGeom>
              <a:avLst/>
              <a:gdLst>
                <a:gd name="T0" fmla="*/ 0 w 58"/>
                <a:gd name="T1" fmla="*/ 0 h 58"/>
                <a:gd name="T2" fmla="*/ 0 w 58"/>
                <a:gd name="T3" fmla="*/ 0 h 58"/>
                <a:gd name="T4" fmla="*/ 0 w 58"/>
                <a:gd name="T5" fmla="*/ 0 h 58"/>
                <a:gd name="T6" fmla="*/ 0 w 58"/>
                <a:gd name="T7" fmla="*/ 0 h 58"/>
                <a:gd name="T8" fmla="*/ 0 w 58"/>
                <a:gd name="T9" fmla="*/ 0 h 58"/>
                <a:gd name="T10" fmla="*/ 0 w 58"/>
                <a:gd name="T11" fmla="*/ 0 h 58"/>
                <a:gd name="T12" fmla="*/ 0 w 58"/>
                <a:gd name="T13" fmla="*/ 0 h 58"/>
                <a:gd name="T14" fmla="*/ 0 w 58"/>
                <a:gd name="T15" fmla="*/ 0 h 58"/>
                <a:gd name="T16" fmla="*/ 0 w 5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8"/>
                <a:gd name="T29" fmla="*/ 58 w 58"/>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8">
                  <a:moveTo>
                    <a:pt x="58" y="29"/>
                  </a:moveTo>
                  <a:lnTo>
                    <a:pt x="49" y="9"/>
                  </a:lnTo>
                  <a:lnTo>
                    <a:pt x="29" y="0"/>
                  </a:lnTo>
                  <a:lnTo>
                    <a:pt x="7" y="9"/>
                  </a:lnTo>
                  <a:lnTo>
                    <a:pt x="0" y="29"/>
                  </a:lnTo>
                  <a:lnTo>
                    <a:pt x="7" y="49"/>
                  </a:lnTo>
                  <a:lnTo>
                    <a:pt x="29" y="58"/>
                  </a:lnTo>
                  <a:lnTo>
                    <a:pt x="49" y="49"/>
                  </a:lnTo>
                  <a:lnTo>
                    <a:pt x="58"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4" name="Freeform 167">
              <a:extLst>
                <a:ext uri="{FF2B5EF4-FFF2-40B4-BE49-F238E27FC236}">
                  <a16:creationId xmlns:a16="http://schemas.microsoft.com/office/drawing/2014/main" id="{7C84C539-59B5-62C4-6B3D-9D854C1E82C0}"/>
                </a:ext>
              </a:extLst>
            </p:cNvPr>
            <p:cNvSpPr>
              <a:spLocks/>
            </p:cNvSpPr>
            <p:nvPr/>
          </p:nvSpPr>
          <p:spPr bwMode="auto">
            <a:xfrm>
              <a:off x="3062" y="1997"/>
              <a:ext cx="6" cy="6"/>
            </a:xfrm>
            <a:custGeom>
              <a:avLst/>
              <a:gdLst>
                <a:gd name="T0" fmla="*/ 0 w 33"/>
                <a:gd name="T1" fmla="*/ 0 h 33"/>
                <a:gd name="T2" fmla="*/ 0 w 33"/>
                <a:gd name="T3" fmla="*/ 0 h 33"/>
                <a:gd name="T4" fmla="*/ 0 w 33"/>
                <a:gd name="T5" fmla="*/ 0 h 33"/>
                <a:gd name="T6" fmla="*/ 0 w 33"/>
                <a:gd name="T7" fmla="*/ 0 h 33"/>
                <a:gd name="T8" fmla="*/ 0 w 33"/>
                <a:gd name="T9" fmla="*/ 0 h 33"/>
                <a:gd name="T10" fmla="*/ 0 w 33"/>
                <a:gd name="T11" fmla="*/ 0 h 33"/>
                <a:gd name="T12" fmla="*/ 0 w 33"/>
                <a:gd name="T13" fmla="*/ 0 h 33"/>
                <a:gd name="T14" fmla="*/ 0 w 33"/>
                <a:gd name="T15" fmla="*/ 0 h 33"/>
                <a:gd name="T16" fmla="*/ 0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33" y="17"/>
                  </a:moveTo>
                  <a:lnTo>
                    <a:pt x="29" y="4"/>
                  </a:lnTo>
                  <a:lnTo>
                    <a:pt x="17" y="0"/>
                  </a:lnTo>
                  <a:lnTo>
                    <a:pt x="4" y="4"/>
                  </a:lnTo>
                  <a:lnTo>
                    <a:pt x="0" y="17"/>
                  </a:lnTo>
                  <a:lnTo>
                    <a:pt x="4" y="29"/>
                  </a:lnTo>
                  <a:lnTo>
                    <a:pt x="17" y="33"/>
                  </a:lnTo>
                  <a:lnTo>
                    <a:pt x="29" y="29"/>
                  </a:lnTo>
                  <a:lnTo>
                    <a:pt x="33"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5" name="Freeform 168">
              <a:extLst>
                <a:ext uri="{FF2B5EF4-FFF2-40B4-BE49-F238E27FC236}">
                  <a16:creationId xmlns:a16="http://schemas.microsoft.com/office/drawing/2014/main" id="{3D888659-1FAF-1728-395D-A6E32FD395EF}"/>
                </a:ext>
              </a:extLst>
            </p:cNvPr>
            <p:cNvSpPr>
              <a:spLocks/>
            </p:cNvSpPr>
            <p:nvPr/>
          </p:nvSpPr>
          <p:spPr bwMode="auto">
            <a:xfrm>
              <a:off x="3055" y="1990"/>
              <a:ext cx="20" cy="20"/>
            </a:xfrm>
            <a:custGeom>
              <a:avLst/>
              <a:gdLst>
                <a:gd name="T0" fmla="*/ 0 w 118"/>
                <a:gd name="T1" fmla="*/ 0 h 115"/>
                <a:gd name="T2" fmla="*/ 0 w 118"/>
                <a:gd name="T3" fmla="*/ 0 h 115"/>
                <a:gd name="T4" fmla="*/ 0 w 118"/>
                <a:gd name="T5" fmla="*/ 0 h 115"/>
                <a:gd name="T6" fmla="*/ 0 w 118"/>
                <a:gd name="T7" fmla="*/ 0 h 115"/>
                <a:gd name="T8" fmla="*/ 0 w 118"/>
                <a:gd name="T9" fmla="*/ 0 h 115"/>
                <a:gd name="T10" fmla="*/ 0 w 118"/>
                <a:gd name="T11" fmla="*/ 0 h 115"/>
                <a:gd name="T12" fmla="*/ 0 w 118"/>
                <a:gd name="T13" fmla="*/ 0 h 115"/>
                <a:gd name="T14" fmla="*/ 0 w 118"/>
                <a:gd name="T15" fmla="*/ 0 h 115"/>
                <a:gd name="T16" fmla="*/ 0 w 118"/>
                <a:gd name="T17" fmla="*/ 0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5"/>
                <a:gd name="T29" fmla="*/ 118 w 118"/>
                <a:gd name="T30" fmla="*/ 115 h 1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5">
                  <a:moveTo>
                    <a:pt x="118" y="57"/>
                  </a:moveTo>
                  <a:lnTo>
                    <a:pt x="101" y="15"/>
                  </a:lnTo>
                  <a:lnTo>
                    <a:pt x="60" y="0"/>
                  </a:lnTo>
                  <a:lnTo>
                    <a:pt x="18" y="15"/>
                  </a:lnTo>
                  <a:lnTo>
                    <a:pt x="0" y="57"/>
                  </a:lnTo>
                  <a:lnTo>
                    <a:pt x="18" y="97"/>
                  </a:lnTo>
                  <a:lnTo>
                    <a:pt x="60" y="115"/>
                  </a:lnTo>
                  <a:lnTo>
                    <a:pt x="101" y="97"/>
                  </a:lnTo>
                  <a:lnTo>
                    <a:pt x="118" y="5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6" name="Freeform 169">
              <a:extLst>
                <a:ext uri="{FF2B5EF4-FFF2-40B4-BE49-F238E27FC236}">
                  <a16:creationId xmlns:a16="http://schemas.microsoft.com/office/drawing/2014/main" id="{FC566D58-9B3C-FAB2-0A76-95D04439C24D}"/>
                </a:ext>
              </a:extLst>
            </p:cNvPr>
            <p:cNvSpPr>
              <a:spLocks/>
            </p:cNvSpPr>
            <p:nvPr/>
          </p:nvSpPr>
          <p:spPr bwMode="auto">
            <a:xfrm>
              <a:off x="3058" y="1993"/>
              <a:ext cx="14" cy="14"/>
            </a:xfrm>
            <a:custGeom>
              <a:avLst/>
              <a:gdLst>
                <a:gd name="T0" fmla="*/ 0 w 85"/>
                <a:gd name="T1" fmla="*/ 0 h 85"/>
                <a:gd name="T2" fmla="*/ 0 w 85"/>
                <a:gd name="T3" fmla="*/ 0 h 85"/>
                <a:gd name="T4" fmla="*/ 0 w 85"/>
                <a:gd name="T5" fmla="*/ 0 h 85"/>
                <a:gd name="T6" fmla="*/ 0 w 85"/>
                <a:gd name="T7" fmla="*/ 0 h 85"/>
                <a:gd name="T8" fmla="*/ 0 w 85"/>
                <a:gd name="T9" fmla="*/ 0 h 85"/>
                <a:gd name="T10" fmla="*/ 0 w 85"/>
                <a:gd name="T11" fmla="*/ 0 h 85"/>
                <a:gd name="T12" fmla="*/ 0 w 85"/>
                <a:gd name="T13" fmla="*/ 0 h 85"/>
                <a:gd name="T14" fmla="*/ 0 w 85"/>
                <a:gd name="T15" fmla="*/ 0 h 85"/>
                <a:gd name="T16" fmla="*/ 0 w 85"/>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85"/>
                <a:gd name="T29" fmla="*/ 85 w 85"/>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85">
                  <a:moveTo>
                    <a:pt x="85" y="43"/>
                  </a:moveTo>
                  <a:lnTo>
                    <a:pt x="73" y="13"/>
                  </a:lnTo>
                  <a:lnTo>
                    <a:pt x="43" y="0"/>
                  </a:lnTo>
                  <a:lnTo>
                    <a:pt x="13" y="13"/>
                  </a:lnTo>
                  <a:lnTo>
                    <a:pt x="0" y="43"/>
                  </a:lnTo>
                  <a:lnTo>
                    <a:pt x="13" y="73"/>
                  </a:lnTo>
                  <a:lnTo>
                    <a:pt x="43" y="85"/>
                  </a:lnTo>
                  <a:lnTo>
                    <a:pt x="73" y="73"/>
                  </a:lnTo>
                  <a:lnTo>
                    <a:pt x="85"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7" name="Freeform 170">
              <a:extLst>
                <a:ext uri="{FF2B5EF4-FFF2-40B4-BE49-F238E27FC236}">
                  <a16:creationId xmlns:a16="http://schemas.microsoft.com/office/drawing/2014/main" id="{558BF09E-2C87-D86C-6272-70340646C1EA}"/>
                </a:ext>
              </a:extLst>
            </p:cNvPr>
            <p:cNvSpPr>
              <a:spLocks/>
            </p:cNvSpPr>
            <p:nvPr/>
          </p:nvSpPr>
          <p:spPr bwMode="auto">
            <a:xfrm>
              <a:off x="2651" y="1864"/>
              <a:ext cx="14"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2"/>
                  </a:moveTo>
                  <a:lnTo>
                    <a:pt x="74" y="12"/>
                  </a:lnTo>
                  <a:lnTo>
                    <a:pt x="43" y="0"/>
                  </a:lnTo>
                  <a:lnTo>
                    <a:pt x="12" y="12"/>
                  </a:lnTo>
                  <a:lnTo>
                    <a:pt x="0" y="42"/>
                  </a:lnTo>
                  <a:lnTo>
                    <a:pt x="12" y="73"/>
                  </a:lnTo>
                  <a:lnTo>
                    <a:pt x="43" y="84"/>
                  </a:lnTo>
                  <a:lnTo>
                    <a:pt x="74" y="73"/>
                  </a:lnTo>
                  <a:lnTo>
                    <a:pt x="86" y="42"/>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8" name="Freeform 171">
              <a:extLst>
                <a:ext uri="{FF2B5EF4-FFF2-40B4-BE49-F238E27FC236}">
                  <a16:creationId xmlns:a16="http://schemas.microsoft.com/office/drawing/2014/main" id="{383B4264-A244-4EF5-F842-F9FE3AEA60B0}"/>
                </a:ext>
              </a:extLst>
            </p:cNvPr>
            <p:cNvSpPr>
              <a:spLocks/>
            </p:cNvSpPr>
            <p:nvPr/>
          </p:nvSpPr>
          <p:spPr bwMode="auto">
            <a:xfrm>
              <a:off x="2648" y="1861"/>
              <a:ext cx="20" cy="20"/>
            </a:xfrm>
            <a:custGeom>
              <a:avLst/>
              <a:gdLst>
                <a:gd name="T0" fmla="*/ 0 w 118"/>
                <a:gd name="T1" fmla="*/ 0 h 116"/>
                <a:gd name="T2" fmla="*/ 0 w 118"/>
                <a:gd name="T3" fmla="*/ 0 h 116"/>
                <a:gd name="T4" fmla="*/ 0 w 118"/>
                <a:gd name="T5" fmla="*/ 0 h 116"/>
                <a:gd name="T6" fmla="*/ 0 w 118"/>
                <a:gd name="T7" fmla="*/ 0 h 116"/>
                <a:gd name="T8" fmla="*/ 0 w 118"/>
                <a:gd name="T9" fmla="*/ 0 h 116"/>
                <a:gd name="T10" fmla="*/ 0 w 118"/>
                <a:gd name="T11" fmla="*/ 0 h 116"/>
                <a:gd name="T12" fmla="*/ 0 w 118"/>
                <a:gd name="T13" fmla="*/ 0 h 116"/>
                <a:gd name="T14" fmla="*/ 0 w 118"/>
                <a:gd name="T15" fmla="*/ 0 h 116"/>
                <a:gd name="T16" fmla="*/ 0 w 118"/>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6"/>
                <a:gd name="T29" fmla="*/ 118 w 118"/>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6">
                  <a:moveTo>
                    <a:pt x="118" y="58"/>
                  </a:moveTo>
                  <a:lnTo>
                    <a:pt x="101" y="17"/>
                  </a:lnTo>
                  <a:lnTo>
                    <a:pt x="59" y="0"/>
                  </a:lnTo>
                  <a:lnTo>
                    <a:pt x="17" y="17"/>
                  </a:lnTo>
                  <a:lnTo>
                    <a:pt x="0" y="58"/>
                  </a:lnTo>
                  <a:lnTo>
                    <a:pt x="17" y="99"/>
                  </a:lnTo>
                  <a:lnTo>
                    <a:pt x="59" y="116"/>
                  </a:lnTo>
                  <a:lnTo>
                    <a:pt x="101" y="99"/>
                  </a:lnTo>
                  <a:lnTo>
                    <a:pt x="118"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9" name="Freeform 172">
              <a:extLst>
                <a:ext uri="{FF2B5EF4-FFF2-40B4-BE49-F238E27FC236}">
                  <a16:creationId xmlns:a16="http://schemas.microsoft.com/office/drawing/2014/main" id="{8C685BC8-6EF6-8AE1-D23E-E8640F3B6FCB}"/>
                </a:ext>
              </a:extLst>
            </p:cNvPr>
            <p:cNvSpPr>
              <a:spLocks/>
            </p:cNvSpPr>
            <p:nvPr/>
          </p:nvSpPr>
          <p:spPr bwMode="auto">
            <a:xfrm>
              <a:off x="2655" y="1868"/>
              <a:ext cx="6" cy="6"/>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6"/>
                  </a:moveTo>
                  <a:lnTo>
                    <a:pt x="30" y="4"/>
                  </a:lnTo>
                  <a:lnTo>
                    <a:pt x="17" y="0"/>
                  </a:lnTo>
                  <a:lnTo>
                    <a:pt x="5" y="4"/>
                  </a:lnTo>
                  <a:lnTo>
                    <a:pt x="0" y="16"/>
                  </a:lnTo>
                  <a:lnTo>
                    <a:pt x="5" y="29"/>
                  </a:lnTo>
                  <a:lnTo>
                    <a:pt x="17" y="33"/>
                  </a:lnTo>
                  <a:lnTo>
                    <a:pt x="30" y="29"/>
                  </a:lnTo>
                  <a:lnTo>
                    <a:pt x="34" y="1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0" name="Freeform 173">
              <a:extLst>
                <a:ext uri="{FF2B5EF4-FFF2-40B4-BE49-F238E27FC236}">
                  <a16:creationId xmlns:a16="http://schemas.microsoft.com/office/drawing/2014/main" id="{86E33212-9430-858A-1128-67B420E5922C}"/>
                </a:ext>
              </a:extLst>
            </p:cNvPr>
            <p:cNvSpPr>
              <a:spLocks/>
            </p:cNvSpPr>
            <p:nvPr/>
          </p:nvSpPr>
          <p:spPr bwMode="auto">
            <a:xfrm>
              <a:off x="2653" y="1866"/>
              <a:ext cx="10" cy="10"/>
            </a:xfrm>
            <a:custGeom>
              <a:avLst/>
              <a:gdLst>
                <a:gd name="T0" fmla="*/ 0 w 60"/>
                <a:gd name="T1" fmla="*/ 0 h 59"/>
                <a:gd name="T2" fmla="*/ 0 w 60"/>
                <a:gd name="T3" fmla="*/ 0 h 59"/>
                <a:gd name="T4" fmla="*/ 0 w 60"/>
                <a:gd name="T5" fmla="*/ 0 h 59"/>
                <a:gd name="T6" fmla="*/ 0 w 60"/>
                <a:gd name="T7" fmla="*/ 0 h 59"/>
                <a:gd name="T8" fmla="*/ 0 w 60"/>
                <a:gd name="T9" fmla="*/ 0 h 59"/>
                <a:gd name="T10" fmla="*/ 0 w 60"/>
                <a:gd name="T11" fmla="*/ 0 h 59"/>
                <a:gd name="T12" fmla="*/ 0 w 60"/>
                <a:gd name="T13" fmla="*/ 0 h 59"/>
                <a:gd name="T14" fmla="*/ 0 w 60"/>
                <a:gd name="T15" fmla="*/ 0 h 59"/>
                <a:gd name="T16" fmla="*/ 0 w 60"/>
                <a:gd name="T17" fmla="*/ 0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59"/>
                <a:gd name="T29" fmla="*/ 60 w 60"/>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59">
                  <a:moveTo>
                    <a:pt x="60" y="29"/>
                  </a:moveTo>
                  <a:lnTo>
                    <a:pt x="51" y="9"/>
                  </a:lnTo>
                  <a:lnTo>
                    <a:pt x="30" y="0"/>
                  </a:lnTo>
                  <a:lnTo>
                    <a:pt x="9" y="9"/>
                  </a:lnTo>
                  <a:lnTo>
                    <a:pt x="0" y="29"/>
                  </a:lnTo>
                  <a:lnTo>
                    <a:pt x="9" y="50"/>
                  </a:lnTo>
                  <a:lnTo>
                    <a:pt x="30" y="59"/>
                  </a:lnTo>
                  <a:lnTo>
                    <a:pt x="51" y="50"/>
                  </a:lnTo>
                  <a:lnTo>
                    <a:pt x="60"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 name="Freeform 174">
              <a:extLst>
                <a:ext uri="{FF2B5EF4-FFF2-40B4-BE49-F238E27FC236}">
                  <a16:creationId xmlns:a16="http://schemas.microsoft.com/office/drawing/2014/main" id="{347D83F4-3D19-296B-8D6D-79553994126F}"/>
                </a:ext>
              </a:extLst>
            </p:cNvPr>
            <p:cNvSpPr>
              <a:spLocks/>
            </p:cNvSpPr>
            <p:nvPr/>
          </p:nvSpPr>
          <p:spPr bwMode="auto">
            <a:xfrm>
              <a:off x="2657" y="1870"/>
              <a:ext cx="2" cy="2"/>
            </a:xfrm>
            <a:custGeom>
              <a:avLst/>
              <a:gdLst>
                <a:gd name="T0" fmla="*/ 0 w 14"/>
                <a:gd name="T1" fmla="*/ 0 h 14"/>
                <a:gd name="T2" fmla="*/ 0 w 14"/>
                <a:gd name="T3" fmla="*/ 0 h 14"/>
                <a:gd name="T4" fmla="*/ 0 w 14"/>
                <a:gd name="T5" fmla="*/ 0 h 14"/>
                <a:gd name="T6" fmla="*/ 0 w 14"/>
                <a:gd name="T7" fmla="*/ 0 h 14"/>
                <a:gd name="T8" fmla="*/ 0 w 14"/>
                <a:gd name="T9" fmla="*/ 0 h 14"/>
                <a:gd name="T10" fmla="*/ 0 w 14"/>
                <a:gd name="T11" fmla="*/ 0 h 14"/>
                <a:gd name="T12" fmla="*/ 0 w 14"/>
                <a:gd name="T13" fmla="*/ 0 h 14"/>
                <a:gd name="T14" fmla="*/ 0 w 14"/>
                <a:gd name="T15" fmla="*/ 0 h 14"/>
                <a:gd name="T16" fmla="*/ 0 w 14"/>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2" y="3"/>
                  </a:lnTo>
                  <a:lnTo>
                    <a:pt x="7" y="0"/>
                  </a:lnTo>
                  <a:lnTo>
                    <a:pt x="2" y="3"/>
                  </a:lnTo>
                  <a:lnTo>
                    <a:pt x="0" y="7"/>
                  </a:lnTo>
                  <a:lnTo>
                    <a:pt x="2" y="12"/>
                  </a:lnTo>
                  <a:lnTo>
                    <a:pt x="7" y="14"/>
                  </a:lnTo>
                  <a:lnTo>
                    <a:pt x="12" y="12"/>
                  </a:lnTo>
                  <a:lnTo>
                    <a:pt x="14"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 name="Line 175">
              <a:extLst>
                <a:ext uri="{FF2B5EF4-FFF2-40B4-BE49-F238E27FC236}">
                  <a16:creationId xmlns:a16="http://schemas.microsoft.com/office/drawing/2014/main" id="{A81AF7CB-21DB-E944-748B-C1A98125B1FC}"/>
                </a:ext>
              </a:extLst>
            </p:cNvPr>
            <p:cNvSpPr>
              <a:spLocks noChangeShapeType="1"/>
            </p:cNvSpPr>
            <p:nvPr/>
          </p:nvSpPr>
          <p:spPr bwMode="auto">
            <a:xfrm flipV="1">
              <a:off x="3869" y="1871"/>
              <a:ext cx="1" cy="177"/>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 name="Line 176">
              <a:extLst>
                <a:ext uri="{FF2B5EF4-FFF2-40B4-BE49-F238E27FC236}">
                  <a16:creationId xmlns:a16="http://schemas.microsoft.com/office/drawing/2014/main" id="{72024DC9-0D6D-BE9B-7B03-F9829953AFD2}"/>
                </a:ext>
              </a:extLst>
            </p:cNvPr>
            <p:cNvSpPr>
              <a:spLocks noChangeShapeType="1"/>
            </p:cNvSpPr>
            <p:nvPr/>
          </p:nvSpPr>
          <p:spPr bwMode="auto">
            <a:xfrm>
              <a:off x="4076" y="1968"/>
              <a:ext cx="1" cy="159"/>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 name="Line 177">
              <a:extLst>
                <a:ext uri="{FF2B5EF4-FFF2-40B4-BE49-F238E27FC236}">
                  <a16:creationId xmlns:a16="http://schemas.microsoft.com/office/drawing/2014/main" id="{682B6C85-C07C-5BE0-407A-C38539CCA46E}"/>
                </a:ext>
              </a:extLst>
            </p:cNvPr>
            <p:cNvSpPr>
              <a:spLocks noChangeShapeType="1"/>
            </p:cNvSpPr>
            <p:nvPr/>
          </p:nvSpPr>
          <p:spPr bwMode="auto">
            <a:xfrm flipH="1">
              <a:off x="3869" y="2048"/>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5" name="Line 178">
              <a:extLst>
                <a:ext uri="{FF2B5EF4-FFF2-40B4-BE49-F238E27FC236}">
                  <a16:creationId xmlns:a16="http://schemas.microsoft.com/office/drawing/2014/main" id="{DF861581-B08D-0D48-DFFA-3614012DCB89}"/>
                </a:ext>
              </a:extLst>
            </p:cNvPr>
            <p:cNvSpPr>
              <a:spLocks noChangeShapeType="1"/>
            </p:cNvSpPr>
            <p:nvPr/>
          </p:nvSpPr>
          <p:spPr bwMode="auto">
            <a:xfrm>
              <a:off x="4150" y="2095"/>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6" name="Line 179">
              <a:extLst>
                <a:ext uri="{FF2B5EF4-FFF2-40B4-BE49-F238E27FC236}">
                  <a16:creationId xmlns:a16="http://schemas.microsoft.com/office/drawing/2014/main" id="{2EE4FB2C-8A91-2EE7-DE59-600CA2E9F07F}"/>
                </a:ext>
              </a:extLst>
            </p:cNvPr>
            <p:cNvSpPr>
              <a:spLocks noChangeShapeType="1"/>
            </p:cNvSpPr>
            <p:nvPr/>
          </p:nvSpPr>
          <p:spPr bwMode="auto">
            <a:xfrm flipH="1">
              <a:off x="4102" y="2245"/>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7" name="Line 180">
              <a:extLst>
                <a:ext uri="{FF2B5EF4-FFF2-40B4-BE49-F238E27FC236}">
                  <a16:creationId xmlns:a16="http://schemas.microsoft.com/office/drawing/2014/main" id="{44DFF394-D3FB-4637-0AB8-07BAE52E3DCA}"/>
                </a:ext>
              </a:extLst>
            </p:cNvPr>
            <p:cNvSpPr>
              <a:spLocks noChangeShapeType="1"/>
            </p:cNvSpPr>
            <p:nvPr/>
          </p:nvSpPr>
          <p:spPr bwMode="auto">
            <a:xfrm flipH="1">
              <a:off x="4150" y="2245"/>
              <a:ext cx="49"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8" name="Line 181">
              <a:extLst>
                <a:ext uri="{FF2B5EF4-FFF2-40B4-BE49-F238E27FC236}">
                  <a16:creationId xmlns:a16="http://schemas.microsoft.com/office/drawing/2014/main" id="{ABB3A4DA-F5FF-7694-2191-EF6022C78137}"/>
                </a:ext>
              </a:extLst>
            </p:cNvPr>
            <p:cNvSpPr>
              <a:spLocks noChangeShapeType="1"/>
            </p:cNvSpPr>
            <p:nvPr/>
          </p:nvSpPr>
          <p:spPr bwMode="auto">
            <a:xfrm>
              <a:off x="4076" y="2095"/>
              <a:ext cx="74"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9" name="Line 182">
              <a:extLst>
                <a:ext uri="{FF2B5EF4-FFF2-40B4-BE49-F238E27FC236}">
                  <a16:creationId xmlns:a16="http://schemas.microsoft.com/office/drawing/2014/main" id="{0B7042C9-E680-8565-505C-616A1463FAA6}"/>
                </a:ext>
              </a:extLst>
            </p:cNvPr>
            <p:cNvSpPr>
              <a:spLocks noChangeShapeType="1"/>
            </p:cNvSpPr>
            <p:nvPr/>
          </p:nvSpPr>
          <p:spPr bwMode="auto">
            <a:xfrm>
              <a:off x="4076" y="2000"/>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 name="Line 183">
              <a:extLst>
                <a:ext uri="{FF2B5EF4-FFF2-40B4-BE49-F238E27FC236}">
                  <a16:creationId xmlns:a16="http://schemas.microsoft.com/office/drawing/2014/main" id="{3A88EF4A-079A-762C-93C2-7861A0151198}"/>
                </a:ext>
              </a:extLst>
            </p:cNvPr>
            <p:cNvSpPr>
              <a:spLocks noChangeShapeType="1"/>
            </p:cNvSpPr>
            <p:nvPr/>
          </p:nvSpPr>
          <p:spPr bwMode="auto">
            <a:xfrm>
              <a:off x="4004" y="1991"/>
              <a:ext cx="1" cy="113"/>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1" name="Freeform 184">
              <a:extLst>
                <a:ext uri="{FF2B5EF4-FFF2-40B4-BE49-F238E27FC236}">
                  <a16:creationId xmlns:a16="http://schemas.microsoft.com/office/drawing/2014/main" id="{22ECA754-8D26-7F61-595F-57EBE4AF539F}"/>
                </a:ext>
              </a:extLst>
            </p:cNvPr>
            <p:cNvSpPr>
              <a:spLocks/>
            </p:cNvSpPr>
            <p:nvPr/>
          </p:nvSpPr>
          <p:spPr bwMode="auto">
            <a:xfrm>
              <a:off x="4275" y="1999"/>
              <a:ext cx="2" cy="2"/>
            </a:xfrm>
            <a:custGeom>
              <a:avLst/>
              <a:gdLst>
                <a:gd name="T0" fmla="*/ 0 w 14"/>
                <a:gd name="T1" fmla="*/ 0 h 13"/>
                <a:gd name="T2" fmla="*/ 0 w 14"/>
                <a:gd name="T3" fmla="*/ 0 h 13"/>
                <a:gd name="T4" fmla="*/ 0 w 14"/>
                <a:gd name="T5" fmla="*/ 0 h 13"/>
                <a:gd name="T6" fmla="*/ 0 w 14"/>
                <a:gd name="T7" fmla="*/ 0 h 13"/>
                <a:gd name="T8" fmla="*/ 0 w 14"/>
                <a:gd name="T9" fmla="*/ 0 h 13"/>
                <a:gd name="T10" fmla="*/ 0 w 14"/>
                <a:gd name="T11" fmla="*/ 0 h 13"/>
                <a:gd name="T12" fmla="*/ 0 w 14"/>
                <a:gd name="T13" fmla="*/ 0 h 13"/>
                <a:gd name="T14" fmla="*/ 0 w 14"/>
                <a:gd name="T15" fmla="*/ 0 h 13"/>
                <a:gd name="T16" fmla="*/ 0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14" y="7"/>
                  </a:moveTo>
                  <a:lnTo>
                    <a:pt x="12" y="2"/>
                  </a:lnTo>
                  <a:lnTo>
                    <a:pt x="6" y="0"/>
                  </a:lnTo>
                  <a:lnTo>
                    <a:pt x="2" y="2"/>
                  </a:lnTo>
                  <a:lnTo>
                    <a:pt x="0" y="7"/>
                  </a:lnTo>
                  <a:lnTo>
                    <a:pt x="2" y="11"/>
                  </a:lnTo>
                  <a:lnTo>
                    <a:pt x="6" y="13"/>
                  </a:lnTo>
                  <a:lnTo>
                    <a:pt x="12" y="11"/>
                  </a:lnTo>
                  <a:lnTo>
                    <a:pt x="14"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 name="Freeform 185">
              <a:extLst>
                <a:ext uri="{FF2B5EF4-FFF2-40B4-BE49-F238E27FC236}">
                  <a16:creationId xmlns:a16="http://schemas.microsoft.com/office/drawing/2014/main" id="{F6534884-6F52-B1FF-1320-C81B4996EFC0}"/>
                </a:ext>
              </a:extLst>
            </p:cNvPr>
            <p:cNvSpPr>
              <a:spLocks/>
            </p:cNvSpPr>
            <p:nvPr/>
          </p:nvSpPr>
          <p:spPr bwMode="auto">
            <a:xfrm>
              <a:off x="4271" y="1995"/>
              <a:ext cx="10" cy="10"/>
            </a:xfrm>
            <a:custGeom>
              <a:avLst/>
              <a:gdLst>
                <a:gd name="T0" fmla="*/ 0 w 60"/>
                <a:gd name="T1" fmla="*/ 0 h 58"/>
                <a:gd name="T2" fmla="*/ 0 w 60"/>
                <a:gd name="T3" fmla="*/ 0 h 58"/>
                <a:gd name="T4" fmla="*/ 0 w 60"/>
                <a:gd name="T5" fmla="*/ 0 h 58"/>
                <a:gd name="T6" fmla="*/ 0 w 60"/>
                <a:gd name="T7" fmla="*/ 0 h 58"/>
                <a:gd name="T8" fmla="*/ 0 w 60"/>
                <a:gd name="T9" fmla="*/ 0 h 58"/>
                <a:gd name="T10" fmla="*/ 0 w 60"/>
                <a:gd name="T11" fmla="*/ 0 h 58"/>
                <a:gd name="T12" fmla="*/ 0 w 60"/>
                <a:gd name="T13" fmla="*/ 0 h 58"/>
                <a:gd name="T14" fmla="*/ 0 w 60"/>
                <a:gd name="T15" fmla="*/ 0 h 58"/>
                <a:gd name="T16" fmla="*/ 0 w 60"/>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58"/>
                <a:gd name="T29" fmla="*/ 60 w 60"/>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58">
                  <a:moveTo>
                    <a:pt x="60" y="29"/>
                  </a:moveTo>
                  <a:lnTo>
                    <a:pt x="51" y="9"/>
                  </a:lnTo>
                  <a:lnTo>
                    <a:pt x="29" y="0"/>
                  </a:lnTo>
                  <a:lnTo>
                    <a:pt x="9" y="9"/>
                  </a:lnTo>
                  <a:lnTo>
                    <a:pt x="0" y="29"/>
                  </a:lnTo>
                  <a:lnTo>
                    <a:pt x="9" y="49"/>
                  </a:lnTo>
                  <a:lnTo>
                    <a:pt x="29" y="58"/>
                  </a:lnTo>
                  <a:lnTo>
                    <a:pt x="51" y="49"/>
                  </a:lnTo>
                  <a:lnTo>
                    <a:pt x="60"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 name="Freeform 186">
              <a:extLst>
                <a:ext uri="{FF2B5EF4-FFF2-40B4-BE49-F238E27FC236}">
                  <a16:creationId xmlns:a16="http://schemas.microsoft.com/office/drawing/2014/main" id="{DADB8BCA-8627-CBDB-3238-CB5383A297D0}"/>
                </a:ext>
              </a:extLst>
            </p:cNvPr>
            <p:cNvSpPr>
              <a:spLocks/>
            </p:cNvSpPr>
            <p:nvPr/>
          </p:nvSpPr>
          <p:spPr bwMode="auto">
            <a:xfrm>
              <a:off x="4273" y="1997"/>
              <a:ext cx="6" cy="6"/>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7"/>
                  </a:moveTo>
                  <a:lnTo>
                    <a:pt x="29" y="4"/>
                  </a:lnTo>
                  <a:lnTo>
                    <a:pt x="16" y="0"/>
                  </a:lnTo>
                  <a:lnTo>
                    <a:pt x="4" y="4"/>
                  </a:lnTo>
                  <a:lnTo>
                    <a:pt x="0" y="17"/>
                  </a:lnTo>
                  <a:lnTo>
                    <a:pt x="4" y="29"/>
                  </a:lnTo>
                  <a:lnTo>
                    <a:pt x="16" y="33"/>
                  </a:lnTo>
                  <a:lnTo>
                    <a:pt x="29"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 name="Freeform 187">
              <a:extLst>
                <a:ext uri="{FF2B5EF4-FFF2-40B4-BE49-F238E27FC236}">
                  <a16:creationId xmlns:a16="http://schemas.microsoft.com/office/drawing/2014/main" id="{2C94BB58-BE9B-A96C-6318-DE59D4480F97}"/>
                </a:ext>
              </a:extLst>
            </p:cNvPr>
            <p:cNvSpPr>
              <a:spLocks/>
            </p:cNvSpPr>
            <p:nvPr/>
          </p:nvSpPr>
          <p:spPr bwMode="auto">
            <a:xfrm>
              <a:off x="4266" y="1990"/>
              <a:ext cx="20" cy="20"/>
            </a:xfrm>
            <a:custGeom>
              <a:avLst/>
              <a:gdLst>
                <a:gd name="T0" fmla="*/ 0 w 118"/>
                <a:gd name="T1" fmla="*/ 0 h 115"/>
                <a:gd name="T2" fmla="*/ 0 w 118"/>
                <a:gd name="T3" fmla="*/ 0 h 115"/>
                <a:gd name="T4" fmla="*/ 0 w 118"/>
                <a:gd name="T5" fmla="*/ 0 h 115"/>
                <a:gd name="T6" fmla="*/ 0 w 118"/>
                <a:gd name="T7" fmla="*/ 0 h 115"/>
                <a:gd name="T8" fmla="*/ 0 w 118"/>
                <a:gd name="T9" fmla="*/ 0 h 115"/>
                <a:gd name="T10" fmla="*/ 0 w 118"/>
                <a:gd name="T11" fmla="*/ 0 h 115"/>
                <a:gd name="T12" fmla="*/ 0 w 118"/>
                <a:gd name="T13" fmla="*/ 0 h 115"/>
                <a:gd name="T14" fmla="*/ 0 w 118"/>
                <a:gd name="T15" fmla="*/ 0 h 115"/>
                <a:gd name="T16" fmla="*/ 0 w 118"/>
                <a:gd name="T17" fmla="*/ 0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5"/>
                <a:gd name="T29" fmla="*/ 118 w 118"/>
                <a:gd name="T30" fmla="*/ 115 h 1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5">
                  <a:moveTo>
                    <a:pt x="118" y="57"/>
                  </a:moveTo>
                  <a:lnTo>
                    <a:pt x="100" y="15"/>
                  </a:lnTo>
                  <a:lnTo>
                    <a:pt x="58" y="0"/>
                  </a:lnTo>
                  <a:lnTo>
                    <a:pt x="17" y="15"/>
                  </a:lnTo>
                  <a:lnTo>
                    <a:pt x="0" y="57"/>
                  </a:lnTo>
                  <a:lnTo>
                    <a:pt x="17" y="97"/>
                  </a:lnTo>
                  <a:lnTo>
                    <a:pt x="58" y="115"/>
                  </a:lnTo>
                  <a:lnTo>
                    <a:pt x="100" y="97"/>
                  </a:lnTo>
                  <a:lnTo>
                    <a:pt x="118" y="5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 name="Freeform 188">
              <a:extLst>
                <a:ext uri="{FF2B5EF4-FFF2-40B4-BE49-F238E27FC236}">
                  <a16:creationId xmlns:a16="http://schemas.microsoft.com/office/drawing/2014/main" id="{AB1733D4-9362-5CD3-3920-020444AC6C56}"/>
                </a:ext>
              </a:extLst>
            </p:cNvPr>
            <p:cNvSpPr>
              <a:spLocks/>
            </p:cNvSpPr>
            <p:nvPr/>
          </p:nvSpPr>
          <p:spPr bwMode="auto">
            <a:xfrm>
              <a:off x="4269" y="1993"/>
              <a:ext cx="14" cy="14"/>
            </a:xfrm>
            <a:custGeom>
              <a:avLst/>
              <a:gdLst>
                <a:gd name="T0" fmla="*/ 0 w 86"/>
                <a:gd name="T1" fmla="*/ 0 h 85"/>
                <a:gd name="T2" fmla="*/ 0 w 86"/>
                <a:gd name="T3" fmla="*/ 0 h 85"/>
                <a:gd name="T4" fmla="*/ 0 w 86"/>
                <a:gd name="T5" fmla="*/ 0 h 85"/>
                <a:gd name="T6" fmla="*/ 0 w 86"/>
                <a:gd name="T7" fmla="*/ 0 h 85"/>
                <a:gd name="T8" fmla="*/ 0 w 86"/>
                <a:gd name="T9" fmla="*/ 0 h 85"/>
                <a:gd name="T10" fmla="*/ 0 w 86"/>
                <a:gd name="T11" fmla="*/ 0 h 85"/>
                <a:gd name="T12" fmla="*/ 0 w 86"/>
                <a:gd name="T13" fmla="*/ 0 h 85"/>
                <a:gd name="T14" fmla="*/ 0 w 86"/>
                <a:gd name="T15" fmla="*/ 0 h 85"/>
                <a:gd name="T16" fmla="*/ 0 w 86"/>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5"/>
                <a:gd name="T29" fmla="*/ 86 w 86"/>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5">
                  <a:moveTo>
                    <a:pt x="86" y="43"/>
                  </a:moveTo>
                  <a:lnTo>
                    <a:pt x="73" y="13"/>
                  </a:lnTo>
                  <a:lnTo>
                    <a:pt x="42" y="0"/>
                  </a:lnTo>
                  <a:lnTo>
                    <a:pt x="12" y="13"/>
                  </a:lnTo>
                  <a:lnTo>
                    <a:pt x="0" y="43"/>
                  </a:lnTo>
                  <a:lnTo>
                    <a:pt x="12" y="73"/>
                  </a:lnTo>
                  <a:lnTo>
                    <a:pt x="42" y="85"/>
                  </a:lnTo>
                  <a:lnTo>
                    <a:pt x="73"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6" name="Freeform 189">
              <a:extLst>
                <a:ext uri="{FF2B5EF4-FFF2-40B4-BE49-F238E27FC236}">
                  <a16:creationId xmlns:a16="http://schemas.microsoft.com/office/drawing/2014/main" id="{60E60AB1-FC39-04C7-EEED-EBAE94C64836}"/>
                </a:ext>
              </a:extLst>
            </p:cNvPr>
            <p:cNvSpPr>
              <a:spLocks/>
            </p:cNvSpPr>
            <p:nvPr/>
          </p:nvSpPr>
          <p:spPr bwMode="auto">
            <a:xfrm>
              <a:off x="3862" y="1864"/>
              <a:ext cx="14" cy="14"/>
            </a:xfrm>
            <a:custGeom>
              <a:avLst/>
              <a:gdLst>
                <a:gd name="T0" fmla="*/ 0 w 85"/>
                <a:gd name="T1" fmla="*/ 0 h 84"/>
                <a:gd name="T2" fmla="*/ 0 w 85"/>
                <a:gd name="T3" fmla="*/ 0 h 84"/>
                <a:gd name="T4" fmla="*/ 0 w 85"/>
                <a:gd name="T5" fmla="*/ 0 h 84"/>
                <a:gd name="T6" fmla="*/ 0 w 85"/>
                <a:gd name="T7" fmla="*/ 0 h 84"/>
                <a:gd name="T8" fmla="*/ 0 w 85"/>
                <a:gd name="T9" fmla="*/ 0 h 84"/>
                <a:gd name="T10" fmla="*/ 0 w 85"/>
                <a:gd name="T11" fmla="*/ 0 h 84"/>
                <a:gd name="T12" fmla="*/ 0 w 85"/>
                <a:gd name="T13" fmla="*/ 0 h 84"/>
                <a:gd name="T14" fmla="*/ 0 w 85"/>
                <a:gd name="T15" fmla="*/ 0 h 84"/>
                <a:gd name="T16" fmla="*/ 0 w 85"/>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84"/>
                <a:gd name="T29" fmla="*/ 85 w 85"/>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84">
                  <a:moveTo>
                    <a:pt x="85" y="42"/>
                  </a:moveTo>
                  <a:lnTo>
                    <a:pt x="72" y="12"/>
                  </a:lnTo>
                  <a:lnTo>
                    <a:pt x="42" y="0"/>
                  </a:lnTo>
                  <a:lnTo>
                    <a:pt x="12" y="12"/>
                  </a:lnTo>
                  <a:lnTo>
                    <a:pt x="0" y="42"/>
                  </a:lnTo>
                  <a:lnTo>
                    <a:pt x="12" y="73"/>
                  </a:lnTo>
                  <a:lnTo>
                    <a:pt x="42" y="84"/>
                  </a:lnTo>
                  <a:lnTo>
                    <a:pt x="72" y="73"/>
                  </a:lnTo>
                  <a:lnTo>
                    <a:pt x="85" y="42"/>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190">
              <a:extLst>
                <a:ext uri="{FF2B5EF4-FFF2-40B4-BE49-F238E27FC236}">
                  <a16:creationId xmlns:a16="http://schemas.microsoft.com/office/drawing/2014/main" id="{65C55AB3-8F6D-8AC5-7F94-F15DA7A515A6}"/>
                </a:ext>
              </a:extLst>
            </p:cNvPr>
            <p:cNvSpPr>
              <a:spLocks/>
            </p:cNvSpPr>
            <p:nvPr/>
          </p:nvSpPr>
          <p:spPr bwMode="auto">
            <a:xfrm>
              <a:off x="3859" y="1861"/>
              <a:ext cx="20" cy="20"/>
            </a:xfrm>
            <a:custGeom>
              <a:avLst/>
              <a:gdLst>
                <a:gd name="T0" fmla="*/ 0 w 119"/>
                <a:gd name="T1" fmla="*/ 0 h 116"/>
                <a:gd name="T2" fmla="*/ 0 w 119"/>
                <a:gd name="T3" fmla="*/ 0 h 116"/>
                <a:gd name="T4" fmla="*/ 0 w 119"/>
                <a:gd name="T5" fmla="*/ 0 h 116"/>
                <a:gd name="T6" fmla="*/ 0 w 119"/>
                <a:gd name="T7" fmla="*/ 0 h 116"/>
                <a:gd name="T8" fmla="*/ 0 w 119"/>
                <a:gd name="T9" fmla="*/ 0 h 116"/>
                <a:gd name="T10" fmla="*/ 0 w 119"/>
                <a:gd name="T11" fmla="*/ 0 h 116"/>
                <a:gd name="T12" fmla="*/ 0 w 119"/>
                <a:gd name="T13" fmla="*/ 0 h 116"/>
                <a:gd name="T14" fmla="*/ 0 w 119"/>
                <a:gd name="T15" fmla="*/ 0 h 116"/>
                <a:gd name="T16" fmla="*/ 0 w 119"/>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16"/>
                <a:gd name="T29" fmla="*/ 119 w 119"/>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16">
                  <a:moveTo>
                    <a:pt x="119" y="58"/>
                  </a:moveTo>
                  <a:lnTo>
                    <a:pt x="101" y="17"/>
                  </a:lnTo>
                  <a:lnTo>
                    <a:pt x="59" y="0"/>
                  </a:lnTo>
                  <a:lnTo>
                    <a:pt x="18" y="17"/>
                  </a:lnTo>
                  <a:lnTo>
                    <a:pt x="0" y="58"/>
                  </a:lnTo>
                  <a:lnTo>
                    <a:pt x="18" y="99"/>
                  </a:lnTo>
                  <a:lnTo>
                    <a:pt x="59" y="116"/>
                  </a:lnTo>
                  <a:lnTo>
                    <a:pt x="101" y="99"/>
                  </a:lnTo>
                  <a:lnTo>
                    <a:pt x="119"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8" name="Freeform 191">
              <a:extLst>
                <a:ext uri="{FF2B5EF4-FFF2-40B4-BE49-F238E27FC236}">
                  <a16:creationId xmlns:a16="http://schemas.microsoft.com/office/drawing/2014/main" id="{92627485-D352-1630-0D05-F7B9033DD257}"/>
                </a:ext>
              </a:extLst>
            </p:cNvPr>
            <p:cNvSpPr>
              <a:spLocks/>
            </p:cNvSpPr>
            <p:nvPr/>
          </p:nvSpPr>
          <p:spPr bwMode="auto">
            <a:xfrm>
              <a:off x="3866" y="1868"/>
              <a:ext cx="6" cy="6"/>
            </a:xfrm>
            <a:custGeom>
              <a:avLst/>
              <a:gdLst>
                <a:gd name="T0" fmla="*/ 0 w 33"/>
                <a:gd name="T1" fmla="*/ 0 h 33"/>
                <a:gd name="T2" fmla="*/ 0 w 33"/>
                <a:gd name="T3" fmla="*/ 0 h 33"/>
                <a:gd name="T4" fmla="*/ 0 w 33"/>
                <a:gd name="T5" fmla="*/ 0 h 33"/>
                <a:gd name="T6" fmla="*/ 0 w 33"/>
                <a:gd name="T7" fmla="*/ 0 h 33"/>
                <a:gd name="T8" fmla="*/ 0 w 33"/>
                <a:gd name="T9" fmla="*/ 0 h 33"/>
                <a:gd name="T10" fmla="*/ 0 w 33"/>
                <a:gd name="T11" fmla="*/ 0 h 33"/>
                <a:gd name="T12" fmla="*/ 0 w 33"/>
                <a:gd name="T13" fmla="*/ 0 h 33"/>
                <a:gd name="T14" fmla="*/ 0 w 33"/>
                <a:gd name="T15" fmla="*/ 0 h 33"/>
                <a:gd name="T16" fmla="*/ 0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33" y="16"/>
                  </a:moveTo>
                  <a:lnTo>
                    <a:pt x="29" y="4"/>
                  </a:lnTo>
                  <a:lnTo>
                    <a:pt x="16" y="0"/>
                  </a:lnTo>
                  <a:lnTo>
                    <a:pt x="4" y="4"/>
                  </a:lnTo>
                  <a:lnTo>
                    <a:pt x="0" y="16"/>
                  </a:lnTo>
                  <a:lnTo>
                    <a:pt x="4" y="29"/>
                  </a:lnTo>
                  <a:lnTo>
                    <a:pt x="16" y="33"/>
                  </a:lnTo>
                  <a:lnTo>
                    <a:pt x="29" y="29"/>
                  </a:lnTo>
                  <a:lnTo>
                    <a:pt x="33" y="16"/>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9" name="Freeform 192">
              <a:extLst>
                <a:ext uri="{FF2B5EF4-FFF2-40B4-BE49-F238E27FC236}">
                  <a16:creationId xmlns:a16="http://schemas.microsoft.com/office/drawing/2014/main" id="{10B8502A-FADD-ABA8-D8EC-21649C7D2169}"/>
                </a:ext>
              </a:extLst>
            </p:cNvPr>
            <p:cNvSpPr>
              <a:spLocks/>
            </p:cNvSpPr>
            <p:nvPr/>
          </p:nvSpPr>
          <p:spPr bwMode="auto">
            <a:xfrm>
              <a:off x="3864" y="1866"/>
              <a:ext cx="10" cy="10"/>
            </a:xfrm>
            <a:custGeom>
              <a:avLst/>
              <a:gdLst>
                <a:gd name="T0" fmla="*/ 0 w 58"/>
                <a:gd name="T1" fmla="*/ 0 h 59"/>
                <a:gd name="T2" fmla="*/ 0 w 58"/>
                <a:gd name="T3" fmla="*/ 0 h 59"/>
                <a:gd name="T4" fmla="*/ 0 w 58"/>
                <a:gd name="T5" fmla="*/ 0 h 59"/>
                <a:gd name="T6" fmla="*/ 0 w 58"/>
                <a:gd name="T7" fmla="*/ 0 h 59"/>
                <a:gd name="T8" fmla="*/ 0 w 58"/>
                <a:gd name="T9" fmla="*/ 0 h 59"/>
                <a:gd name="T10" fmla="*/ 0 w 58"/>
                <a:gd name="T11" fmla="*/ 0 h 59"/>
                <a:gd name="T12" fmla="*/ 0 w 58"/>
                <a:gd name="T13" fmla="*/ 0 h 59"/>
                <a:gd name="T14" fmla="*/ 0 w 58"/>
                <a:gd name="T15" fmla="*/ 0 h 59"/>
                <a:gd name="T16" fmla="*/ 0 w 58"/>
                <a:gd name="T17" fmla="*/ 0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9"/>
                <a:gd name="T29" fmla="*/ 58 w 58"/>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9">
                  <a:moveTo>
                    <a:pt x="58" y="29"/>
                  </a:moveTo>
                  <a:lnTo>
                    <a:pt x="51" y="9"/>
                  </a:lnTo>
                  <a:lnTo>
                    <a:pt x="29" y="0"/>
                  </a:lnTo>
                  <a:lnTo>
                    <a:pt x="8" y="9"/>
                  </a:lnTo>
                  <a:lnTo>
                    <a:pt x="0" y="29"/>
                  </a:lnTo>
                  <a:lnTo>
                    <a:pt x="8" y="50"/>
                  </a:lnTo>
                  <a:lnTo>
                    <a:pt x="29" y="59"/>
                  </a:lnTo>
                  <a:lnTo>
                    <a:pt x="51" y="50"/>
                  </a:lnTo>
                  <a:lnTo>
                    <a:pt x="58"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0" name="Freeform 193">
              <a:extLst>
                <a:ext uri="{FF2B5EF4-FFF2-40B4-BE49-F238E27FC236}">
                  <a16:creationId xmlns:a16="http://schemas.microsoft.com/office/drawing/2014/main" id="{00E3B0B3-BE1B-2018-AA09-6730AF00F0D0}"/>
                </a:ext>
              </a:extLst>
            </p:cNvPr>
            <p:cNvSpPr>
              <a:spLocks/>
            </p:cNvSpPr>
            <p:nvPr/>
          </p:nvSpPr>
          <p:spPr bwMode="auto">
            <a:xfrm>
              <a:off x="3868" y="1870"/>
              <a:ext cx="2" cy="2"/>
            </a:xfrm>
            <a:custGeom>
              <a:avLst/>
              <a:gdLst>
                <a:gd name="T0" fmla="*/ 0 w 15"/>
                <a:gd name="T1" fmla="*/ 0 h 14"/>
                <a:gd name="T2" fmla="*/ 0 w 15"/>
                <a:gd name="T3" fmla="*/ 0 h 14"/>
                <a:gd name="T4" fmla="*/ 0 w 15"/>
                <a:gd name="T5" fmla="*/ 0 h 14"/>
                <a:gd name="T6" fmla="*/ 0 w 15"/>
                <a:gd name="T7" fmla="*/ 0 h 14"/>
                <a:gd name="T8" fmla="*/ 0 w 15"/>
                <a:gd name="T9" fmla="*/ 0 h 14"/>
                <a:gd name="T10" fmla="*/ 0 w 15"/>
                <a:gd name="T11" fmla="*/ 0 h 14"/>
                <a:gd name="T12" fmla="*/ 0 w 15"/>
                <a:gd name="T13" fmla="*/ 0 h 14"/>
                <a:gd name="T14" fmla="*/ 0 w 15"/>
                <a:gd name="T15" fmla="*/ 0 h 14"/>
                <a:gd name="T16" fmla="*/ 0 w 15"/>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7"/>
                  </a:moveTo>
                  <a:lnTo>
                    <a:pt x="12" y="3"/>
                  </a:lnTo>
                  <a:lnTo>
                    <a:pt x="7" y="0"/>
                  </a:lnTo>
                  <a:lnTo>
                    <a:pt x="3" y="3"/>
                  </a:lnTo>
                  <a:lnTo>
                    <a:pt x="0" y="7"/>
                  </a:lnTo>
                  <a:lnTo>
                    <a:pt x="3" y="12"/>
                  </a:lnTo>
                  <a:lnTo>
                    <a:pt x="7" y="14"/>
                  </a:lnTo>
                  <a:lnTo>
                    <a:pt x="12" y="12"/>
                  </a:lnTo>
                  <a:lnTo>
                    <a:pt x="15"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1" name="Line 194">
              <a:extLst>
                <a:ext uri="{FF2B5EF4-FFF2-40B4-BE49-F238E27FC236}">
                  <a16:creationId xmlns:a16="http://schemas.microsoft.com/office/drawing/2014/main" id="{9C7A654F-97CC-9BB2-E2B3-814165D7D5C9}"/>
                </a:ext>
              </a:extLst>
            </p:cNvPr>
            <p:cNvSpPr>
              <a:spLocks noChangeShapeType="1"/>
            </p:cNvSpPr>
            <p:nvPr/>
          </p:nvSpPr>
          <p:spPr bwMode="auto">
            <a:xfrm>
              <a:off x="3470" y="1459"/>
              <a:ext cx="1" cy="159"/>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 name="Line 195">
              <a:extLst>
                <a:ext uri="{FF2B5EF4-FFF2-40B4-BE49-F238E27FC236}">
                  <a16:creationId xmlns:a16="http://schemas.microsoft.com/office/drawing/2014/main" id="{A4DA5A12-BD4E-15E7-1B22-6EB489277871}"/>
                </a:ext>
              </a:extLst>
            </p:cNvPr>
            <p:cNvSpPr>
              <a:spLocks noChangeShapeType="1"/>
            </p:cNvSpPr>
            <p:nvPr/>
          </p:nvSpPr>
          <p:spPr bwMode="auto">
            <a:xfrm flipV="1">
              <a:off x="3263" y="1362"/>
              <a:ext cx="1" cy="176"/>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 name="Line 196">
              <a:extLst>
                <a:ext uri="{FF2B5EF4-FFF2-40B4-BE49-F238E27FC236}">
                  <a16:creationId xmlns:a16="http://schemas.microsoft.com/office/drawing/2014/main" id="{60F413B5-AF42-07F0-0B9B-A12C234DAADC}"/>
                </a:ext>
              </a:extLst>
            </p:cNvPr>
            <p:cNvSpPr>
              <a:spLocks noChangeShapeType="1"/>
            </p:cNvSpPr>
            <p:nvPr/>
          </p:nvSpPr>
          <p:spPr bwMode="auto">
            <a:xfrm flipH="1">
              <a:off x="3263" y="1538"/>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 name="Line 197">
              <a:extLst>
                <a:ext uri="{FF2B5EF4-FFF2-40B4-BE49-F238E27FC236}">
                  <a16:creationId xmlns:a16="http://schemas.microsoft.com/office/drawing/2014/main" id="{36789753-3E7A-C364-92E7-F96975C194DF}"/>
                </a:ext>
              </a:extLst>
            </p:cNvPr>
            <p:cNvSpPr>
              <a:spLocks noChangeShapeType="1"/>
            </p:cNvSpPr>
            <p:nvPr/>
          </p:nvSpPr>
          <p:spPr bwMode="auto">
            <a:xfrm>
              <a:off x="3398" y="1481"/>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5" name="Line 198">
              <a:extLst>
                <a:ext uri="{FF2B5EF4-FFF2-40B4-BE49-F238E27FC236}">
                  <a16:creationId xmlns:a16="http://schemas.microsoft.com/office/drawing/2014/main" id="{D2D4714B-5801-E272-0A25-238078665163}"/>
                </a:ext>
              </a:extLst>
            </p:cNvPr>
            <p:cNvSpPr>
              <a:spLocks noChangeShapeType="1"/>
            </p:cNvSpPr>
            <p:nvPr/>
          </p:nvSpPr>
          <p:spPr bwMode="auto">
            <a:xfrm>
              <a:off x="3545" y="1586"/>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6" name="Line 199">
              <a:extLst>
                <a:ext uri="{FF2B5EF4-FFF2-40B4-BE49-F238E27FC236}">
                  <a16:creationId xmlns:a16="http://schemas.microsoft.com/office/drawing/2014/main" id="{DC4831CF-59F0-B945-7355-83DD7ACC5999}"/>
                </a:ext>
              </a:extLst>
            </p:cNvPr>
            <p:cNvSpPr>
              <a:spLocks noChangeShapeType="1"/>
            </p:cNvSpPr>
            <p:nvPr/>
          </p:nvSpPr>
          <p:spPr bwMode="auto">
            <a:xfrm flipH="1">
              <a:off x="3545" y="1736"/>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7" name="Line 200">
              <a:extLst>
                <a:ext uri="{FF2B5EF4-FFF2-40B4-BE49-F238E27FC236}">
                  <a16:creationId xmlns:a16="http://schemas.microsoft.com/office/drawing/2014/main" id="{16D28AB7-3A8F-2CEA-8107-197BAEB9F900}"/>
                </a:ext>
              </a:extLst>
            </p:cNvPr>
            <p:cNvSpPr>
              <a:spLocks noChangeShapeType="1"/>
            </p:cNvSpPr>
            <p:nvPr/>
          </p:nvSpPr>
          <p:spPr bwMode="auto">
            <a:xfrm flipH="1">
              <a:off x="3497" y="1736"/>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8" name="Line 201">
              <a:extLst>
                <a:ext uri="{FF2B5EF4-FFF2-40B4-BE49-F238E27FC236}">
                  <a16:creationId xmlns:a16="http://schemas.microsoft.com/office/drawing/2014/main" id="{D89E6685-593E-DDB6-F174-96A8E310FFAB}"/>
                </a:ext>
              </a:extLst>
            </p:cNvPr>
            <p:cNvSpPr>
              <a:spLocks noChangeShapeType="1"/>
            </p:cNvSpPr>
            <p:nvPr/>
          </p:nvSpPr>
          <p:spPr bwMode="auto">
            <a:xfrm>
              <a:off x="3470" y="1491"/>
              <a:ext cx="20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9" name="Line 202">
              <a:extLst>
                <a:ext uri="{FF2B5EF4-FFF2-40B4-BE49-F238E27FC236}">
                  <a16:creationId xmlns:a16="http://schemas.microsoft.com/office/drawing/2014/main" id="{21DE17F9-76E9-2438-1865-C1880723F1F9}"/>
                </a:ext>
              </a:extLst>
            </p:cNvPr>
            <p:cNvSpPr>
              <a:spLocks noChangeShapeType="1"/>
            </p:cNvSpPr>
            <p:nvPr/>
          </p:nvSpPr>
          <p:spPr bwMode="auto">
            <a:xfrm>
              <a:off x="3470" y="1586"/>
              <a:ext cx="7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0" name="Freeform 203">
              <a:extLst>
                <a:ext uri="{FF2B5EF4-FFF2-40B4-BE49-F238E27FC236}">
                  <a16:creationId xmlns:a16="http://schemas.microsoft.com/office/drawing/2014/main" id="{7EE63315-01C8-B35A-5081-BB3C92AA353E}"/>
                </a:ext>
              </a:extLst>
            </p:cNvPr>
            <p:cNvSpPr>
              <a:spLocks/>
            </p:cNvSpPr>
            <p:nvPr/>
          </p:nvSpPr>
          <p:spPr bwMode="auto">
            <a:xfrm>
              <a:off x="3663" y="1484"/>
              <a:ext cx="15" cy="14"/>
            </a:xfrm>
            <a:custGeom>
              <a:avLst/>
              <a:gdLst>
                <a:gd name="T0" fmla="*/ 0 w 85"/>
                <a:gd name="T1" fmla="*/ 0 h 84"/>
                <a:gd name="T2" fmla="*/ 0 w 85"/>
                <a:gd name="T3" fmla="*/ 0 h 84"/>
                <a:gd name="T4" fmla="*/ 0 w 85"/>
                <a:gd name="T5" fmla="*/ 0 h 84"/>
                <a:gd name="T6" fmla="*/ 0 w 85"/>
                <a:gd name="T7" fmla="*/ 0 h 84"/>
                <a:gd name="T8" fmla="*/ 0 w 85"/>
                <a:gd name="T9" fmla="*/ 0 h 84"/>
                <a:gd name="T10" fmla="*/ 0 w 85"/>
                <a:gd name="T11" fmla="*/ 0 h 84"/>
                <a:gd name="T12" fmla="*/ 0 w 85"/>
                <a:gd name="T13" fmla="*/ 0 h 84"/>
                <a:gd name="T14" fmla="*/ 0 w 85"/>
                <a:gd name="T15" fmla="*/ 0 h 84"/>
                <a:gd name="T16" fmla="*/ 0 w 85"/>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84"/>
                <a:gd name="T29" fmla="*/ 85 w 85"/>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84">
                  <a:moveTo>
                    <a:pt x="85" y="43"/>
                  </a:moveTo>
                  <a:lnTo>
                    <a:pt x="73" y="13"/>
                  </a:lnTo>
                  <a:lnTo>
                    <a:pt x="43" y="0"/>
                  </a:lnTo>
                  <a:lnTo>
                    <a:pt x="12" y="13"/>
                  </a:lnTo>
                  <a:lnTo>
                    <a:pt x="0" y="43"/>
                  </a:lnTo>
                  <a:lnTo>
                    <a:pt x="12" y="73"/>
                  </a:lnTo>
                  <a:lnTo>
                    <a:pt x="43" y="84"/>
                  </a:lnTo>
                  <a:lnTo>
                    <a:pt x="73" y="73"/>
                  </a:lnTo>
                  <a:lnTo>
                    <a:pt x="85"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1" name="Freeform 204">
              <a:extLst>
                <a:ext uri="{FF2B5EF4-FFF2-40B4-BE49-F238E27FC236}">
                  <a16:creationId xmlns:a16="http://schemas.microsoft.com/office/drawing/2014/main" id="{90D7F35C-3731-5D28-DE71-716DE14F8195}"/>
                </a:ext>
              </a:extLst>
            </p:cNvPr>
            <p:cNvSpPr>
              <a:spLocks/>
            </p:cNvSpPr>
            <p:nvPr/>
          </p:nvSpPr>
          <p:spPr bwMode="auto">
            <a:xfrm>
              <a:off x="3661" y="1481"/>
              <a:ext cx="19" cy="19"/>
            </a:xfrm>
            <a:custGeom>
              <a:avLst/>
              <a:gdLst>
                <a:gd name="T0" fmla="*/ 0 w 119"/>
                <a:gd name="T1" fmla="*/ 0 h 115"/>
                <a:gd name="T2" fmla="*/ 0 w 119"/>
                <a:gd name="T3" fmla="*/ 0 h 115"/>
                <a:gd name="T4" fmla="*/ 0 w 119"/>
                <a:gd name="T5" fmla="*/ 0 h 115"/>
                <a:gd name="T6" fmla="*/ 0 w 119"/>
                <a:gd name="T7" fmla="*/ 0 h 115"/>
                <a:gd name="T8" fmla="*/ 0 w 119"/>
                <a:gd name="T9" fmla="*/ 0 h 115"/>
                <a:gd name="T10" fmla="*/ 0 w 119"/>
                <a:gd name="T11" fmla="*/ 0 h 115"/>
                <a:gd name="T12" fmla="*/ 0 w 119"/>
                <a:gd name="T13" fmla="*/ 0 h 115"/>
                <a:gd name="T14" fmla="*/ 0 w 119"/>
                <a:gd name="T15" fmla="*/ 0 h 115"/>
                <a:gd name="T16" fmla="*/ 0 w 119"/>
                <a:gd name="T17" fmla="*/ 0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15"/>
                <a:gd name="T29" fmla="*/ 119 w 119"/>
                <a:gd name="T30" fmla="*/ 115 h 1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15">
                  <a:moveTo>
                    <a:pt x="119" y="58"/>
                  </a:moveTo>
                  <a:lnTo>
                    <a:pt x="101" y="16"/>
                  </a:lnTo>
                  <a:lnTo>
                    <a:pt x="60" y="0"/>
                  </a:lnTo>
                  <a:lnTo>
                    <a:pt x="18" y="16"/>
                  </a:lnTo>
                  <a:lnTo>
                    <a:pt x="0" y="58"/>
                  </a:lnTo>
                  <a:lnTo>
                    <a:pt x="18" y="98"/>
                  </a:lnTo>
                  <a:lnTo>
                    <a:pt x="60" y="115"/>
                  </a:lnTo>
                  <a:lnTo>
                    <a:pt x="101" y="98"/>
                  </a:lnTo>
                  <a:lnTo>
                    <a:pt x="119"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 name="Freeform 206">
              <a:extLst>
                <a:ext uri="{FF2B5EF4-FFF2-40B4-BE49-F238E27FC236}">
                  <a16:creationId xmlns:a16="http://schemas.microsoft.com/office/drawing/2014/main" id="{62585058-1AE2-6796-5649-DC0E71659665}"/>
                </a:ext>
              </a:extLst>
            </p:cNvPr>
            <p:cNvSpPr>
              <a:spLocks/>
            </p:cNvSpPr>
            <p:nvPr/>
          </p:nvSpPr>
          <p:spPr bwMode="auto">
            <a:xfrm>
              <a:off x="3668" y="1488"/>
              <a:ext cx="5" cy="6"/>
            </a:xfrm>
            <a:custGeom>
              <a:avLst/>
              <a:gdLst>
                <a:gd name="T0" fmla="*/ 0 w 33"/>
                <a:gd name="T1" fmla="*/ 0 h 34"/>
                <a:gd name="T2" fmla="*/ 0 w 33"/>
                <a:gd name="T3" fmla="*/ 0 h 34"/>
                <a:gd name="T4" fmla="*/ 0 w 33"/>
                <a:gd name="T5" fmla="*/ 0 h 34"/>
                <a:gd name="T6" fmla="*/ 0 w 33"/>
                <a:gd name="T7" fmla="*/ 0 h 34"/>
                <a:gd name="T8" fmla="*/ 0 w 33"/>
                <a:gd name="T9" fmla="*/ 0 h 34"/>
                <a:gd name="T10" fmla="*/ 0 w 33"/>
                <a:gd name="T11" fmla="*/ 0 h 34"/>
                <a:gd name="T12" fmla="*/ 0 w 33"/>
                <a:gd name="T13" fmla="*/ 0 h 34"/>
                <a:gd name="T14" fmla="*/ 0 w 33"/>
                <a:gd name="T15" fmla="*/ 0 h 34"/>
                <a:gd name="T16" fmla="*/ 0 w 33"/>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4"/>
                <a:gd name="T29" fmla="*/ 33 w 33"/>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4">
                  <a:moveTo>
                    <a:pt x="33" y="17"/>
                  </a:moveTo>
                  <a:lnTo>
                    <a:pt x="29" y="5"/>
                  </a:lnTo>
                  <a:lnTo>
                    <a:pt x="17" y="0"/>
                  </a:lnTo>
                  <a:lnTo>
                    <a:pt x="4" y="5"/>
                  </a:lnTo>
                  <a:lnTo>
                    <a:pt x="0" y="17"/>
                  </a:lnTo>
                  <a:lnTo>
                    <a:pt x="4" y="29"/>
                  </a:lnTo>
                  <a:lnTo>
                    <a:pt x="17" y="34"/>
                  </a:lnTo>
                  <a:lnTo>
                    <a:pt x="29" y="29"/>
                  </a:lnTo>
                  <a:lnTo>
                    <a:pt x="33"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207">
              <a:extLst>
                <a:ext uri="{FF2B5EF4-FFF2-40B4-BE49-F238E27FC236}">
                  <a16:creationId xmlns:a16="http://schemas.microsoft.com/office/drawing/2014/main" id="{96882D45-94E9-C461-38D1-64C3CD664B8A}"/>
                </a:ext>
              </a:extLst>
            </p:cNvPr>
            <p:cNvSpPr>
              <a:spLocks/>
            </p:cNvSpPr>
            <p:nvPr/>
          </p:nvSpPr>
          <p:spPr bwMode="auto">
            <a:xfrm>
              <a:off x="3665" y="1486"/>
              <a:ext cx="10" cy="10"/>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1" y="9"/>
                  </a:lnTo>
                  <a:lnTo>
                    <a:pt x="30" y="0"/>
                  </a:lnTo>
                  <a:lnTo>
                    <a:pt x="8" y="9"/>
                  </a:lnTo>
                  <a:lnTo>
                    <a:pt x="0" y="29"/>
                  </a:lnTo>
                  <a:lnTo>
                    <a:pt x="8" y="49"/>
                  </a:lnTo>
                  <a:lnTo>
                    <a:pt x="30" y="58"/>
                  </a:lnTo>
                  <a:lnTo>
                    <a:pt x="51" y="49"/>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4" name="Freeform 208">
              <a:extLst>
                <a:ext uri="{FF2B5EF4-FFF2-40B4-BE49-F238E27FC236}">
                  <a16:creationId xmlns:a16="http://schemas.microsoft.com/office/drawing/2014/main" id="{E4FA8C25-5322-0EBA-407B-110E939F7EAA}"/>
                </a:ext>
              </a:extLst>
            </p:cNvPr>
            <p:cNvSpPr>
              <a:spLocks/>
            </p:cNvSpPr>
            <p:nvPr/>
          </p:nvSpPr>
          <p:spPr bwMode="auto">
            <a:xfrm>
              <a:off x="3669" y="1490"/>
              <a:ext cx="3" cy="2"/>
            </a:xfrm>
            <a:custGeom>
              <a:avLst/>
              <a:gdLst>
                <a:gd name="T0" fmla="*/ 0 w 15"/>
                <a:gd name="T1" fmla="*/ 0 h 13"/>
                <a:gd name="T2" fmla="*/ 0 w 15"/>
                <a:gd name="T3" fmla="*/ 0 h 13"/>
                <a:gd name="T4" fmla="*/ 0 w 15"/>
                <a:gd name="T5" fmla="*/ 0 h 13"/>
                <a:gd name="T6" fmla="*/ 0 w 15"/>
                <a:gd name="T7" fmla="*/ 0 h 13"/>
                <a:gd name="T8" fmla="*/ 0 w 15"/>
                <a:gd name="T9" fmla="*/ 0 h 13"/>
                <a:gd name="T10" fmla="*/ 0 w 15"/>
                <a:gd name="T11" fmla="*/ 0 h 13"/>
                <a:gd name="T12" fmla="*/ 0 w 15"/>
                <a:gd name="T13" fmla="*/ 0 h 13"/>
                <a:gd name="T14" fmla="*/ 0 w 15"/>
                <a:gd name="T15" fmla="*/ 0 h 13"/>
                <a:gd name="T16" fmla="*/ 0 w 15"/>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15" y="7"/>
                  </a:moveTo>
                  <a:lnTo>
                    <a:pt x="12" y="2"/>
                  </a:lnTo>
                  <a:lnTo>
                    <a:pt x="8" y="0"/>
                  </a:lnTo>
                  <a:lnTo>
                    <a:pt x="3" y="2"/>
                  </a:lnTo>
                  <a:lnTo>
                    <a:pt x="0" y="7"/>
                  </a:lnTo>
                  <a:lnTo>
                    <a:pt x="3" y="11"/>
                  </a:lnTo>
                  <a:lnTo>
                    <a:pt x="8" y="13"/>
                  </a:lnTo>
                  <a:lnTo>
                    <a:pt x="12" y="11"/>
                  </a:lnTo>
                  <a:lnTo>
                    <a:pt x="15" y="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5" name="Freeform 209">
              <a:extLst>
                <a:ext uri="{FF2B5EF4-FFF2-40B4-BE49-F238E27FC236}">
                  <a16:creationId xmlns:a16="http://schemas.microsoft.com/office/drawing/2014/main" id="{572549DE-1F8C-A285-D0AC-D032594E99F5}"/>
                </a:ext>
              </a:extLst>
            </p:cNvPr>
            <p:cNvSpPr>
              <a:spLocks/>
            </p:cNvSpPr>
            <p:nvPr/>
          </p:nvSpPr>
          <p:spPr bwMode="auto">
            <a:xfrm>
              <a:off x="3262" y="1361"/>
              <a:ext cx="3" cy="2"/>
            </a:xfrm>
            <a:custGeom>
              <a:avLst/>
              <a:gdLst>
                <a:gd name="T0" fmla="*/ 0 w 14"/>
                <a:gd name="T1" fmla="*/ 0 h 14"/>
                <a:gd name="T2" fmla="*/ 0 w 14"/>
                <a:gd name="T3" fmla="*/ 0 h 14"/>
                <a:gd name="T4" fmla="*/ 0 w 14"/>
                <a:gd name="T5" fmla="*/ 0 h 14"/>
                <a:gd name="T6" fmla="*/ 0 w 14"/>
                <a:gd name="T7" fmla="*/ 0 h 14"/>
                <a:gd name="T8" fmla="*/ 0 w 14"/>
                <a:gd name="T9" fmla="*/ 0 h 14"/>
                <a:gd name="T10" fmla="*/ 0 w 14"/>
                <a:gd name="T11" fmla="*/ 0 h 14"/>
                <a:gd name="T12" fmla="*/ 0 w 14"/>
                <a:gd name="T13" fmla="*/ 0 h 14"/>
                <a:gd name="T14" fmla="*/ 0 w 14"/>
                <a:gd name="T15" fmla="*/ 0 h 14"/>
                <a:gd name="T16" fmla="*/ 0 w 14"/>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8"/>
                  </a:moveTo>
                  <a:lnTo>
                    <a:pt x="12" y="3"/>
                  </a:lnTo>
                  <a:lnTo>
                    <a:pt x="7" y="0"/>
                  </a:lnTo>
                  <a:lnTo>
                    <a:pt x="2" y="3"/>
                  </a:lnTo>
                  <a:lnTo>
                    <a:pt x="0" y="8"/>
                  </a:lnTo>
                  <a:lnTo>
                    <a:pt x="2" y="12"/>
                  </a:lnTo>
                  <a:lnTo>
                    <a:pt x="7" y="14"/>
                  </a:lnTo>
                  <a:lnTo>
                    <a:pt x="12" y="12"/>
                  </a:lnTo>
                  <a:lnTo>
                    <a:pt x="14"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6" name="Freeform 210">
              <a:extLst>
                <a:ext uri="{FF2B5EF4-FFF2-40B4-BE49-F238E27FC236}">
                  <a16:creationId xmlns:a16="http://schemas.microsoft.com/office/drawing/2014/main" id="{387D5C0D-F9C5-08DD-7625-0F733BA6D334}"/>
                </a:ext>
              </a:extLst>
            </p:cNvPr>
            <p:cNvSpPr>
              <a:spLocks/>
            </p:cNvSpPr>
            <p:nvPr/>
          </p:nvSpPr>
          <p:spPr bwMode="auto">
            <a:xfrm>
              <a:off x="3259" y="1357"/>
              <a:ext cx="9" cy="10"/>
            </a:xfrm>
            <a:custGeom>
              <a:avLst/>
              <a:gdLst>
                <a:gd name="T0" fmla="*/ 0 w 59"/>
                <a:gd name="T1" fmla="*/ 0 h 59"/>
                <a:gd name="T2" fmla="*/ 0 w 59"/>
                <a:gd name="T3" fmla="*/ 0 h 59"/>
                <a:gd name="T4" fmla="*/ 0 w 59"/>
                <a:gd name="T5" fmla="*/ 0 h 59"/>
                <a:gd name="T6" fmla="*/ 0 w 59"/>
                <a:gd name="T7" fmla="*/ 0 h 59"/>
                <a:gd name="T8" fmla="*/ 0 w 59"/>
                <a:gd name="T9" fmla="*/ 0 h 59"/>
                <a:gd name="T10" fmla="*/ 0 w 59"/>
                <a:gd name="T11" fmla="*/ 0 h 59"/>
                <a:gd name="T12" fmla="*/ 0 w 59"/>
                <a:gd name="T13" fmla="*/ 0 h 59"/>
                <a:gd name="T14" fmla="*/ 0 w 59"/>
                <a:gd name="T15" fmla="*/ 0 h 59"/>
                <a:gd name="T16" fmla="*/ 0 w 59"/>
                <a:gd name="T17" fmla="*/ 0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9"/>
                <a:gd name="T29" fmla="*/ 59 w 59"/>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9">
                  <a:moveTo>
                    <a:pt x="59" y="30"/>
                  </a:moveTo>
                  <a:lnTo>
                    <a:pt x="51" y="9"/>
                  </a:lnTo>
                  <a:lnTo>
                    <a:pt x="30" y="0"/>
                  </a:lnTo>
                  <a:lnTo>
                    <a:pt x="9" y="9"/>
                  </a:lnTo>
                  <a:lnTo>
                    <a:pt x="0" y="30"/>
                  </a:lnTo>
                  <a:lnTo>
                    <a:pt x="9" y="50"/>
                  </a:lnTo>
                  <a:lnTo>
                    <a:pt x="30" y="59"/>
                  </a:lnTo>
                  <a:lnTo>
                    <a:pt x="51" y="50"/>
                  </a:lnTo>
                  <a:lnTo>
                    <a:pt x="59" y="30"/>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7" name="Freeform 211">
              <a:extLst>
                <a:ext uri="{FF2B5EF4-FFF2-40B4-BE49-F238E27FC236}">
                  <a16:creationId xmlns:a16="http://schemas.microsoft.com/office/drawing/2014/main" id="{19CA1301-3171-F8A4-2510-5F94C8E19C65}"/>
                </a:ext>
              </a:extLst>
            </p:cNvPr>
            <p:cNvSpPr>
              <a:spLocks/>
            </p:cNvSpPr>
            <p:nvPr/>
          </p:nvSpPr>
          <p:spPr bwMode="auto">
            <a:xfrm>
              <a:off x="3261" y="1359"/>
              <a:ext cx="5" cy="6"/>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7"/>
                  </a:moveTo>
                  <a:lnTo>
                    <a:pt x="30" y="4"/>
                  </a:lnTo>
                  <a:lnTo>
                    <a:pt x="17" y="0"/>
                  </a:lnTo>
                  <a:lnTo>
                    <a:pt x="5" y="4"/>
                  </a:lnTo>
                  <a:lnTo>
                    <a:pt x="0" y="17"/>
                  </a:lnTo>
                  <a:lnTo>
                    <a:pt x="5" y="29"/>
                  </a:lnTo>
                  <a:lnTo>
                    <a:pt x="17" y="33"/>
                  </a:lnTo>
                  <a:lnTo>
                    <a:pt x="30"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8" name="Freeform 212">
              <a:extLst>
                <a:ext uri="{FF2B5EF4-FFF2-40B4-BE49-F238E27FC236}">
                  <a16:creationId xmlns:a16="http://schemas.microsoft.com/office/drawing/2014/main" id="{E88C597B-F75B-573C-BB67-C86CD47FB7CB}"/>
                </a:ext>
              </a:extLst>
            </p:cNvPr>
            <p:cNvSpPr>
              <a:spLocks/>
            </p:cNvSpPr>
            <p:nvPr/>
          </p:nvSpPr>
          <p:spPr bwMode="auto">
            <a:xfrm>
              <a:off x="3254" y="1352"/>
              <a:ext cx="19" cy="20"/>
            </a:xfrm>
            <a:custGeom>
              <a:avLst/>
              <a:gdLst>
                <a:gd name="T0" fmla="*/ 0 w 118"/>
                <a:gd name="T1" fmla="*/ 0 h 116"/>
                <a:gd name="T2" fmla="*/ 0 w 118"/>
                <a:gd name="T3" fmla="*/ 0 h 116"/>
                <a:gd name="T4" fmla="*/ 0 w 118"/>
                <a:gd name="T5" fmla="*/ 0 h 116"/>
                <a:gd name="T6" fmla="*/ 0 w 118"/>
                <a:gd name="T7" fmla="*/ 0 h 116"/>
                <a:gd name="T8" fmla="*/ 0 w 118"/>
                <a:gd name="T9" fmla="*/ 0 h 116"/>
                <a:gd name="T10" fmla="*/ 0 w 118"/>
                <a:gd name="T11" fmla="*/ 0 h 116"/>
                <a:gd name="T12" fmla="*/ 0 w 118"/>
                <a:gd name="T13" fmla="*/ 0 h 116"/>
                <a:gd name="T14" fmla="*/ 0 w 118"/>
                <a:gd name="T15" fmla="*/ 0 h 116"/>
                <a:gd name="T16" fmla="*/ 0 w 118"/>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6"/>
                <a:gd name="T29" fmla="*/ 118 w 118"/>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6">
                  <a:moveTo>
                    <a:pt x="118" y="59"/>
                  </a:moveTo>
                  <a:lnTo>
                    <a:pt x="101" y="17"/>
                  </a:lnTo>
                  <a:lnTo>
                    <a:pt x="59" y="0"/>
                  </a:lnTo>
                  <a:lnTo>
                    <a:pt x="18" y="17"/>
                  </a:lnTo>
                  <a:lnTo>
                    <a:pt x="0" y="59"/>
                  </a:lnTo>
                  <a:lnTo>
                    <a:pt x="18" y="99"/>
                  </a:lnTo>
                  <a:lnTo>
                    <a:pt x="59" y="116"/>
                  </a:lnTo>
                  <a:lnTo>
                    <a:pt x="101" y="99"/>
                  </a:lnTo>
                  <a:lnTo>
                    <a:pt x="118"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9" name="Freeform 213">
              <a:extLst>
                <a:ext uri="{FF2B5EF4-FFF2-40B4-BE49-F238E27FC236}">
                  <a16:creationId xmlns:a16="http://schemas.microsoft.com/office/drawing/2014/main" id="{4839F4C4-5313-4BDB-6AA4-42233A5CEDD6}"/>
                </a:ext>
              </a:extLst>
            </p:cNvPr>
            <p:cNvSpPr>
              <a:spLocks/>
            </p:cNvSpPr>
            <p:nvPr/>
          </p:nvSpPr>
          <p:spPr bwMode="auto">
            <a:xfrm>
              <a:off x="3256" y="1355"/>
              <a:ext cx="15"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3"/>
                  </a:moveTo>
                  <a:lnTo>
                    <a:pt x="73" y="12"/>
                  </a:lnTo>
                  <a:lnTo>
                    <a:pt x="43" y="0"/>
                  </a:lnTo>
                  <a:lnTo>
                    <a:pt x="12" y="12"/>
                  </a:lnTo>
                  <a:lnTo>
                    <a:pt x="0" y="43"/>
                  </a:lnTo>
                  <a:lnTo>
                    <a:pt x="12" y="73"/>
                  </a:lnTo>
                  <a:lnTo>
                    <a:pt x="43" y="84"/>
                  </a:lnTo>
                  <a:lnTo>
                    <a:pt x="73"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0" name="Freeform 214">
              <a:extLst>
                <a:ext uri="{FF2B5EF4-FFF2-40B4-BE49-F238E27FC236}">
                  <a16:creationId xmlns:a16="http://schemas.microsoft.com/office/drawing/2014/main" id="{6B0A28B1-0795-07B7-8972-E887AD35802B}"/>
                </a:ext>
              </a:extLst>
            </p:cNvPr>
            <p:cNvSpPr>
              <a:spLocks/>
            </p:cNvSpPr>
            <p:nvPr/>
          </p:nvSpPr>
          <p:spPr bwMode="auto">
            <a:xfrm>
              <a:off x="3862" y="846"/>
              <a:ext cx="14" cy="14"/>
            </a:xfrm>
            <a:custGeom>
              <a:avLst/>
              <a:gdLst>
                <a:gd name="T0" fmla="*/ 0 w 85"/>
                <a:gd name="T1" fmla="*/ 0 h 84"/>
                <a:gd name="T2" fmla="*/ 0 w 85"/>
                <a:gd name="T3" fmla="*/ 0 h 84"/>
                <a:gd name="T4" fmla="*/ 0 w 85"/>
                <a:gd name="T5" fmla="*/ 0 h 84"/>
                <a:gd name="T6" fmla="*/ 0 w 85"/>
                <a:gd name="T7" fmla="*/ 0 h 84"/>
                <a:gd name="T8" fmla="*/ 0 w 85"/>
                <a:gd name="T9" fmla="*/ 0 h 84"/>
                <a:gd name="T10" fmla="*/ 0 w 85"/>
                <a:gd name="T11" fmla="*/ 0 h 84"/>
                <a:gd name="T12" fmla="*/ 0 w 85"/>
                <a:gd name="T13" fmla="*/ 0 h 84"/>
                <a:gd name="T14" fmla="*/ 0 w 85"/>
                <a:gd name="T15" fmla="*/ 0 h 84"/>
                <a:gd name="T16" fmla="*/ 0 w 85"/>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84"/>
                <a:gd name="T29" fmla="*/ 85 w 85"/>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84">
                  <a:moveTo>
                    <a:pt x="85" y="43"/>
                  </a:moveTo>
                  <a:lnTo>
                    <a:pt x="72" y="13"/>
                  </a:lnTo>
                  <a:lnTo>
                    <a:pt x="42" y="0"/>
                  </a:lnTo>
                  <a:lnTo>
                    <a:pt x="12" y="13"/>
                  </a:lnTo>
                  <a:lnTo>
                    <a:pt x="0" y="43"/>
                  </a:lnTo>
                  <a:lnTo>
                    <a:pt x="12" y="73"/>
                  </a:lnTo>
                  <a:lnTo>
                    <a:pt x="42" y="84"/>
                  </a:lnTo>
                  <a:lnTo>
                    <a:pt x="72" y="73"/>
                  </a:lnTo>
                  <a:lnTo>
                    <a:pt x="85"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215">
              <a:extLst>
                <a:ext uri="{FF2B5EF4-FFF2-40B4-BE49-F238E27FC236}">
                  <a16:creationId xmlns:a16="http://schemas.microsoft.com/office/drawing/2014/main" id="{97E304E2-F49A-A8BC-5ED5-54BF709B09B8}"/>
                </a:ext>
              </a:extLst>
            </p:cNvPr>
            <p:cNvSpPr>
              <a:spLocks/>
            </p:cNvSpPr>
            <p:nvPr/>
          </p:nvSpPr>
          <p:spPr bwMode="auto">
            <a:xfrm>
              <a:off x="3859" y="843"/>
              <a:ext cx="20" cy="19"/>
            </a:xfrm>
            <a:custGeom>
              <a:avLst/>
              <a:gdLst>
                <a:gd name="T0" fmla="*/ 0 w 119"/>
                <a:gd name="T1" fmla="*/ 0 h 116"/>
                <a:gd name="T2" fmla="*/ 0 w 119"/>
                <a:gd name="T3" fmla="*/ 0 h 116"/>
                <a:gd name="T4" fmla="*/ 0 w 119"/>
                <a:gd name="T5" fmla="*/ 0 h 116"/>
                <a:gd name="T6" fmla="*/ 0 w 119"/>
                <a:gd name="T7" fmla="*/ 0 h 116"/>
                <a:gd name="T8" fmla="*/ 0 w 119"/>
                <a:gd name="T9" fmla="*/ 0 h 116"/>
                <a:gd name="T10" fmla="*/ 0 w 119"/>
                <a:gd name="T11" fmla="*/ 0 h 116"/>
                <a:gd name="T12" fmla="*/ 0 w 119"/>
                <a:gd name="T13" fmla="*/ 0 h 116"/>
                <a:gd name="T14" fmla="*/ 0 w 119"/>
                <a:gd name="T15" fmla="*/ 0 h 116"/>
                <a:gd name="T16" fmla="*/ 0 w 119"/>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16"/>
                <a:gd name="T29" fmla="*/ 119 w 119"/>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16">
                  <a:moveTo>
                    <a:pt x="119" y="59"/>
                  </a:moveTo>
                  <a:lnTo>
                    <a:pt x="101" y="17"/>
                  </a:lnTo>
                  <a:lnTo>
                    <a:pt x="59" y="0"/>
                  </a:lnTo>
                  <a:lnTo>
                    <a:pt x="18" y="17"/>
                  </a:lnTo>
                  <a:lnTo>
                    <a:pt x="0" y="59"/>
                  </a:lnTo>
                  <a:lnTo>
                    <a:pt x="18" y="99"/>
                  </a:lnTo>
                  <a:lnTo>
                    <a:pt x="59" y="116"/>
                  </a:lnTo>
                  <a:lnTo>
                    <a:pt x="101" y="99"/>
                  </a:lnTo>
                  <a:lnTo>
                    <a:pt x="119"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Line 216">
              <a:extLst>
                <a:ext uri="{FF2B5EF4-FFF2-40B4-BE49-F238E27FC236}">
                  <a16:creationId xmlns:a16="http://schemas.microsoft.com/office/drawing/2014/main" id="{899115A9-C95C-99C3-7A87-E1B02CE33B0F}"/>
                </a:ext>
              </a:extLst>
            </p:cNvPr>
            <p:cNvSpPr>
              <a:spLocks noChangeShapeType="1"/>
            </p:cNvSpPr>
            <p:nvPr/>
          </p:nvSpPr>
          <p:spPr bwMode="auto">
            <a:xfrm flipV="1">
              <a:off x="3869" y="853"/>
              <a:ext cx="1" cy="176"/>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 name="Line 217">
              <a:extLst>
                <a:ext uri="{FF2B5EF4-FFF2-40B4-BE49-F238E27FC236}">
                  <a16:creationId xmlns:a16="http://schemas.microsoft.com/office/drawing/2014/main" id="{58A5B20F-2069-A5A7-5E4B-479F1509F87E}"/>
                </a:ext>
              </a:extLst>
            </p:cNvPr>
            <p:cNvSpPr>
              <a:spLocks noChangeShapeType="1"/>
            </p:cNvSpPr>
            <p:nvPr/>
          </p:nvSpPr>
          <p:spPr bwMode="auto">
            <a:xfrm>
              <a:off x="4004" y="972"/>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 name="Line 218">
              <a:extLst>
                <a:ext uri="{FF2B5EF4-FFF2-40B4-BE49-F238E27FC236}">
                  <a16:creationId xmlns:a16="http://schemas.microsoft.com/office/drawing/2014/main" id="{0169C900-A84F-FFB7-6A10-240705BD582B}"/>
                </a:ext>
              </a:extLst>
            </p:cNvPr>
            <p:cNvSpPr>
              <a:spLocks noChangeShapeType="1"/>
            </p:cNvSpPr>
            <p:nvPr/>
          </p:nvSpPr>
          <p:spPr bwMode="auto">
            <a:xfrm flipH="1">
              <a:off x="3869" y="1029"/>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 name="Line 219">
              <a:extLst>
                <a:ext uri="{FF2B5EF4-FFF2-40B4-BE49-F238E27FC236}">
                  <a16:creationId xmlns:a16="http://schemas.microsoft.com/office/drawing/2014/main" id="{0608482B-3479-9BEA-3BDF-DCE444A13A2A}"/>
                </a:ext>
              </a:extLst>
            </p:cNvPr>
            <p:cNvSpPr>
              <a:spLocks noChangeShapeType="1"/>
            </p:cNvSpPr>
            <p:nvPr/>
          </p:nvSpPr>
          <p:spPr bwMode="auto">
            <a:xfrm>
              <a:off x="4076" y="949"/>
              <a:ext cx="1" cy="16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6" name="Line 220">
              <a:extLst>
                <a:ext uri="{FF2B5EF4-FFF2-40B4-BE49-F238E27FC236}">
                  <a16:creationId xmlns:a16="http://schemas.microsoft.com/office/drawing/2014/main" id="{5A762719-223C-2838-F263-A18BC13B4AE1}"/>
                </a:ext>
              </a:extLst>
            </p:cNvPr>
            <p:cNvSpPr>
              <a:spLocks noChangeShapeType="1"/>
            </p:cNvSpPr>
            <p:nvPr/>
          </p:nvSpPr>
          <p:spPr bwMode="auto">
            <a:xfrm flipH="1">
              <a:off x="4150" y="1227"/>
              <a:ext cx="49"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 name="Line 221">
              <a:extLst>
                <a:ext uri="{FF2B5EF4-FFF2-40B4-BE49-F238E27FC236}">
                  <a16:creationId xmlns:a16="http://schemas.microsoft.com/office/drawing/2014/main" id="{45433279-2E79-4AF9-8731-D6583A825EC6}"/>
                </a:ext>
              </a:extLst>
            </p:cNvPr>
            <p:cNvSpPr>
              <a:spLocks noChangeShapeType="1"/>
            </p:cNvSpPr>
            <p:nvPr/>
          </p:nvSpPr>
          <p:spPr bwMode="auto">
            <a:xfrm>
              <a:off x="4150" y="1077"/>
              <a:ext cx="1" cy="15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 name="Line 222">
              <a:extLst>
                <a:ext uri="{FF2B5EF4-FFF2-40B4-BE49-F238E27FC236}">
                  <a16:creationId xmlns:a16="http://schemas.microsoft.com/office/drawing/2014/main" id="{BB871885-8A71-19F9-A736-F522AE89C4C0}"/>
                </a:ext>
              </a:extLst>
            </p:cNvPr>
            <p:cNvSpPr>
              <a:spLocks noChangeShapeType="1"/>
            </p:cNvSpPr>
            <p:nvPr/>
          </p:nvSpPr>
          <p:spPr bwMode="auto">
            <a:xfrm flipH="1">
              <a:off x="4102" y="1227"/>
              <a:ext cx="48"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9" name="Line 223">
              <a:extLst>
                <a:ext uri="{FF2B5EF4-FFF2-40B4-BE49-F238E27FC236}">
                  <a16:creationId xmlns:a16="http://schemas.microsoft.com/office/drawing/2014/main" id="{6C6EC7C5-80E0-991D-E416-BD980B140C53}"/>
                </a:ext>
              </a:extLst>
            </p:cNvPr>
            <p:cNvSpPr>
              <a:spLocks noChangeShapeType="1"/>
            </p:cNvSpPr>
            <p:nvPr/>
          </p:nvSpPr>
          <p:spPr bwMode="auto">
            <a:xfrm>
              <a:off x="4076" y="1077"/>
              <a:ext cx="74"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0" name="Line 224">
              <a:extLst>
                <a:ext uri="{FF2B5EF4-FFF2-40B4-BE49-F238E27FC236}">
                  <a16:creationId xmlns:a16="http://schemas.microsoft.com/office/drawing/2014/main" id="{5F33B31E-604D-21B5-D647-13C2A850A6C0}"/>
                </a:ext>
              </a:extLst>
            </p:cNvPr>
            <p:cNvSpPr>
              <a:spLocks noChangeShapeType="1"/>
            </p:cNvSpPr>
            <p:nvPr/>
          </p:nvSpPr>
          <p:spPr bwMode="auto">
            <a:xfrm>
              <a:off x="4076" y="982"/>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1" name="Freeform 225">
              <a:extLst>
                <a:ext uri="{FF2B5EF4-FFF2-40B4-BE49-F238E27FC236}">
                  <a16:creationId xmlns:a16="http://schemas.microsoft.com/office/drawing/2014/main" id="{A401786A-8363-0C3E-1913-2331BBF06FE0}"/>
                </a:ext>
              </a:extLst>
            </p:cNvPr>
            <p:cNvSpPr>
              <a:spLocks/>
            </p:cNvSpPr>
            <p:nvPr/>
          </p:nvSpPr>
          <p:spPr bwMode="auto">
            <a:xfrm>
              <a:off x="4275" y="980"/>
              <a:ext cx="2" cy="3"/>
            </a:xfrm>
            <a:custGeom>
              <a:avLst/>
              <a:gdLst>
                <a:gd name="T0" fmla="*/ 0 w 14"/>
                <a:gd name="T1" fmla="*/ 0 h 15"/>
                <a:gd name="T2" fmla="*/ 0 w 14"/>
                <a:gd name="T3" fmla="*/ 0 h 15"/>
                <a:gd name="T4" fmla="*/ 0 w 14"/>
                <a:gd name="T5" fmla="*/ 0 h 15"/>
                <a:gd name="T6" fmla="*/ 0 w 14"/>
                <a:gd name="T7" fmla="*/ 0 h 15"/>
                <a:gd name="T8" fmla="*/ 0 w 14"/>
                <a:gd name="T9" fmla="*/ 0 h 15"/>
                <a:gd name="T10" fmla="*/ 0 w 14"/>
                <a:gd name="T11" fmla="*/ 0 h 15"/>
                <a:gd name="T12" fmla="*/ 0 w 14"/>
                <a:gd name="T13" fmla="*/ 0 h 15"/>
                <a:gd name="T14" fmla="*/ 0 w 14"/>
                <a:gd name="T15" fmla="*/ 0 h 15"/>
                <a:gd name="T16" fmla="*/ 0 w 14"/>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12" y="3"/>
                  </a:lnTo>
                  <a:lnTo>
                    <a:pt x="6" y="0"/>
                  </a:lnTo>
                  <a:lnTo>
                    <a:pt x="2" y="3"/>
                  </a:lnTo>
                  <a:lnTo>
                    <a:pt x="0" y="8"/>
                  </a:lnTo>
                  <a:lnTo>
                    <a:pt x="2" y="13"/>
                  </a:lnTo>
                  <a:lnTo>
                    <a:pt x="6" y="15"/>
                  </a:lnTo>
                  <a:lnTo>
                    <a:pt x="12" y="13"/>
                  </a:lnTo>
                  <a:lnTo>
                    <a:pt x="14"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Freeform 226">
              <a:extLst>
                <a:ext uri="{FF2B5EF4-FFF2-40B4-BE49-F238E27FC236}">
                  <a16:creationId xmlns:a16="http://schemas.microsoft.com/office/drawing/2014/main" id="{0AABD4DE-242A-8AFD-A12C-6A2CA5335F2C}"/>
                </a:ext>
              </a:extLst>
            </p:cNvPr>
            <p:cNvSpPr>
              <a:spLocks/>
            </p:cNvSpPr>
            <p:nvPr/>
          </p:nvSpPr>
          <p:spPr bwMode="auto">
            <a:xfrm>
              <a:off x="4271" y="977"/>
              <a:ext cx="10" cy="9"/>
            </a:xfrm>
            <a:custGeom>
              <a:avLst/>
              <a:gdLst>
                <a:gd name="T0" fmla="*/ 0 w 60"/>
                <a:gd name="T1" fmla="*/ 0 h 58"/>
                <a:gd name="T2" fmla="*/ 0 w 60"/>
                <a:gd name="T3" fmla="*/ 0 h 58"/>
                <a:gd name="T4" fmla="*/ 0 w 60"/>
                <a:gd name="T5" fmla="*/ 0 h 58"/>
                <a:gd name="T6" fmla="*/ 0 w 60"/>
                <a:gd name="T7" fmla="*/ 0 h 58"/>
                <a:gd name="T8" fmla="*/ 0 w 60"/>
                <a:gd name="T9" fmla="*/ 0 h 58"/>
                <a:gd name="T10" fmla="*/ 0 w 60"/>
                <a:gd name="T11" fmla="*/ 0 h 58"/>
                <a:gd name="T12" fmla="*/ 0 w 60"/>
                <a:gd name="T13" fmla="*/ 0 h 58"/>
                <a:gd name="T14" fmla="*/ 0 w 60"/>
                <a:gd name="T15" fmla="*/ 0 h 58"/>
                <a:gd name="T16" fmla="*/ 0 w 60"/>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58"/>
                <a:gd name="T29" fmla="*/ 60 w 60"/>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58">
                  <a:moveTo>
                    <a:pt x="60" y="29"/>
                  </a:moveTo>
                  <a:lnTo>
                    <a:pt x="51" y="9"/>
                  </a:lnTo>
                  <a:lnTo>
                    <a:pt x="29" y="0"/>
                  </a:lnTo>
                  <a:lnTo>
                    <a:pt x="9" y="9"/>
                  </a:lnTo>
                  <a:lnTo>
                    <a:pt x="0" y="29"/>
                  </a:lnTo>
                  <a:lnTo>
                    <a:pt x="9" y="49"/>
                  </a:lnTo>
                  <a:lnTo>
                    <a:pt x="29" y="58"/>
                  </a:lnTo>
                  <a:lnTo>
                    <a:pt x="51" y="49"/>
                  </a:lnTo>
                  <a:lnTo>
                    <a:pt x="60"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 name="Freeform 227">
              <a:extLst>
                <a:ext uri="{FF2B5EF4-FFF2-40B4-BE49-F238E27FC236}">
                  <a16:creationId xmlns:a16="http://schemas.microsoft.com/office/drawing/2014/main" id="{81FCD785-D27F-7110-16AB-BDAB474A2C97}"/>
                </a:ext>
              </a:extLst>
            </p:cNvPr>
            <p:cNvSpPr>
              <a:spLocks/>
            </p:cNvSpPr>
            <p:nvPr/>
          </p:nvSpPr>
          <p:spPr bwMode="auto">
            <a:xfrm>
              <a:off x="4273" y="979"/>
              <a:ext cx="6" cy="5"/>
            </a:xfrm>
            <a:custGeom>
              <a:avLst/>
              <a:gdLst>
                <a:gd name="T0" fmla="*/ 0 w 34"/>
                <a:gd name="T1" fmla="*/ 0 h 34"/>
                <a:gd name="T2" fmla="*/ 0 w 34"/>
                <a:gd name="T3" fmla="*/ 0 h 34"/>
                <a:gd name="T4" fmla="*/ 0 w 34"/>
                <a:gd name="T5" fmla="*/ 0 h 34"/>
                <a:gd name="T6" fmla="*/ 0 w 34"/>
                <a:gd name="T7" fmla="*/ 0 h 34"/>
                <a:gd name="T8" fmla="*/ 0 w 34"/>
                <a:gd name="T9" fmla="*/ 0 h 34"/>
                <a:gd name="T10" fmla="*/ 0 w 34"/>
                <a:gd name="T11" fmla="*/ 0 h 34"/>
                <a:gd name="T12" fmla="*/ 0 w 34"/>
                <a:gd name="T13" fmla="*/ 0 h 34"/>
                <a:gd name="T14" fmla="*/ 0 w 34"/>
                <a:gd name="T15" fmla="*/ 0 h 34"/>
                <a:gd name="T16" fmla="*/ 0 w 34"/>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4"/>
                <a:gd name="T29" fmla="*/ 34 w 34"/>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4">
                  <a:moveTo>
                    <a:pt x="34" y="17"/>
                  </a:moveTo>
                  <a:lnTo>
                    <a:pt x="29" y="5"/>
                  </a:lnTo>
                  <a:lnTo>
                    <a:pt x="16" y="0"/>
                  </a:lnTo>
                  <a:lnTo>
                    <a:pt x="4" y="5"/>
                  </a:lnTo>
                  <a:lnTo>
                    <a:pt x="0" y="17"/>
                  </a:lnTo>
                  <a:lnTo>
                    <a:pt x="4" y="29"/>
                  </a:lnTo>
                  <a:lnTo>
                    <a:pt x="16" y="34"/>
                  </a:lnTo>
                  <a:lnTo>
                    <a:pt x="29"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 name="Freeform 228">
              <a:extLst>
                <a:ext uri="{FF2B5EF4-FFF2-40B4-BE49-F238E27FC236}">
                  <a16:creationId xmlns:a16="http://schemas.microsoft.com/office/drawing/2014/main" id="{9EC45B49-D285-CF51-B686-5166668C12DA}"/>
                </a:ext>
              </a:extLst>
            </p:cNvPr>
            <p:cNvSpPr>
              <a:spLocks/>
            </p:cNvSpPr>
            <p:nvPr/>
          </p:nvSpPr>
          <p:spPr bwMode="auto">
            <a:xfrm>
              <a:off x="4266" y="972"/>
              <a:ext cx="20" cy="19"/>
            </a:xfrm>
            <a:custGeom>
              <a:avLst/>
              <a:gdLst>
                <a:gd name="T0" fmla="*/ 0 w 118"/>
                <a:gd name="T1" fmla="*/ 0 h 115"/>
                <a:gd name="T2" fmla="*/ 0 w 118"/>
                <a:gd name="T3" fmla="*/ 0 h 115"/>
                <a:gd name="T4" fmla="*/ 0 w 118"/>
                <a:gd name="T5" fmla="*/ 0 h 115"/>
                <a:gd name="T6" fmla="*/ 0 w 118"/>
                <a:gd name="T7" fmla="*/ 0 h 115"/>
                <a:gd name="T8" fmla="*/ 0 w 118"/>
                <a:gd name="T9" fmla="*/ 0 h 115"/>
                <a:gd name="T10" fmla="*/ 0 w 118"/>
                <a:gd name="T11" fmla="*/ 0 h 115"/>
                <a:gd name="T12" fmla="*/ 0 w 118"/>
                <a:gd name="T13" fmla="*/ 0 h 115"/>
                <a:gd name="T14" fmla="*/ 0 w 118"/>
                <a:gd name="T15" fmla="*/ 0 h 115"/>
                <a:gd name="T16" fmla="*/ 0 w 118"/>
                <a:gd name="T17" fmla="*/ 0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5"/>
                <a:gd name="T29" fmla="*/ 118 w 118"/>
                <a:gd name="T30" fmla="*/ 115 h 1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5">
                  <a:moveTo>
                    <a:pt x="118" y="58"/>
                  </a:moveTo>
                  <a:lnTo>
                    <a:pt x="100" y="16"/>
                  </a:lnTo>
                  <a:lnTo>
                    <a:pt x="58" y="0"/>
                  </a:lnTo>
                  <a:lnTo>
                    <a:pt x="17" y="16"/>
                  </a:lnTo>
                  <a:lnTo>
                    <a:pt x="0" y="58"/>
                  </a:lnTo>
                  <a:lnTo>
                    <a:pt x="17" y="98"/>
                  </a:lnTo>
                  <a:lnTo>
                    <a:pt x="58" y="115"/>
                  </a:lnTo>
                  <a:lnTo>
                    <a:pt x="100" y="98"/>
                  </a:lnTo>
                  <a:lnTo>
                    <a:pt x="118" y="5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5" name="Freeform 229">
              <a:extLst>
                <a:ext uri="{FF2B5EF4-FFF2-40B4-BE49-F238E27FC236}">
                  <a16:creationId xmlns:a16="http://schemas.microsoft.com/office/drawing/2014/main" id="{4EF16713-B066-63E0-8D7A-0AB1E669CBE9}"/>
                </a:ext>
              </a:extLst>
            </p:cNvPr>
            <p:cNvSpPr>
              <a:spLocks/>
            </p:cNvSpPr>
            <p:nvPr/>
          </p:nvSpPr>
          <p:spPr bwMode="auto">
            <a:xfrm>
              <a:off x="4269" y="975"/>
              <a:ext cx="14"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3"/>
                  </a:moveTo>
                  <a:lnTo>
                    <a:pt x="73" y="13"/>
                  </a:lnTo>
                  <a:lnTo>
                    <a:pt x="42" y="0"/>
                  </a:lnTo>
                  <a:lnTo>
                    <a:pt x="12" y="13"/>
                  </a:lnTo>
                  <a:lnTo>
                    <a:pt x="0" y="43"/>
                  </a:lnTo>
                  <a:lnTo>
                    <a:pt x="12" y="73"/>
                  </a:lnTo>
                  <a:lnTo>
                    <a:pt x="42" y="84"/>
                  </a:lnTo>
                  <a:lnTo>
                    <a:pt x="73"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230">
              <a:extLst>
                <a:ext uri="{FF2B5EF4-FFF2-40B4-BE49-F238E27FC236}">
                  <a16:creationId xmlns:a16="http://schemas.microsoft.com/office/drawing/2014/main" id="{A5C6B6EC-3D82-25DE-CA81-2EBEFB5E1090}"/>
                </a:ext>
              </a:extLst>
            </p:cNvPr>
            <p:cNvSpPr>
              <a:spLocks/>
            </p:cNvSpPr>
            <p:nvPr/>
          </p:nvSpPr>
          <p:spPr bwMode="auto">
            <a:xfrm>
              <a:off x="3866" y="850"/>
              <a:ext cx="6" cy="5"/>
            </a:xfrm>
            <a:custGeom>
              <a:avLst/>
              <a:gdLst>
                <a:gd name="T0" fmla="*/ 0 w 33"/>
                <a:gd name="T1" fmla="*/ 0 h 33"/>
                <a:gd name="T2" fmla="*/ 0 w 33"/>
                <a:gd name="T3" fmla="*/ 0 h 33"/>
                <a:gd name="T4" fmla="*/ 0 w 33"/>
                <a:gd name="T5" fmla="*/ 0 h 33"/>
                <a:gd name="T6" fmla="*/ 0 w 33"/>
                <a:gd name="T7" fmla="*/ 0 h 33"/>
                <a:gd name="T8" fmla="*/ 0 w 33"/>
                <a:gd name="T9" fmla="*/ 0 h 33"/>
                <a:gd name="T10" fmla="*/ 0 w 33"/>
                <a:gd name="T11" fmla="*/ 0 h 33"/>
                <a:gd name="T12" fmla="*/ 0 w 33"/>
                <a:gd name="T13" fmla="*/ 0 h 33"/>
                <a:gd name="T14" fmla="*/ 0 w 33"/>
                <a:gd name="T15" fmla="*/ 0 h 33"/>
                <a:gd name="T16" fmla="*/ 0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33" y="17"/>
                  </a:moveTo>
                  <a:lnTo>
                    <a:pt x="29" y="4"/>
                  </a:lnTo>
                  <a:lnTo>
                    <a:pt x="16" y="0"/>
                  </a:lnTo>
                  <a:lnTo>
                    <a:pt x="4" y="4"/>
                  </a:lnTo>
                  <a:lnTo>
                    <a:pt x="0" y="17"/>
                  </a:lnTo>
                  <a:lnTo>
                    <a:pt x="4" y="29"/>
                  </a:lnTo>
                  <a:lnTo>
                    <a:pt x="16" y="33"/>
                  </a:lnTo>
                  <a:lnTo>
                    <a:pt x="29" y="29"/>
                  </a:lnTo>
                  <a:lnTo>
                    <a:pt x="33"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231">
              <a:extLst>
                <a:ext uri="{FF2B5EF4-FFF2-40B4-BE49-F238E27FC236}">
                  <a16:creationId xmlns:a16="http://schemas.microsoft.com/office/drawing/2014/main" id="{D77B6600-1EA4-4C93-2DDF-3DC8741D1380}"/>
                </a:ext>
              </a:extLst>
            </p:cNvPr>
            <p:cNvSpPr>
              <a:spLocks/>
            </p:cNvSpPr>
            <p:nvPr/>
          </p:nvSpPr>
          <p:spPr bwMode="auto">
            <a:xfrm>
              <a:off x="3864" y="848"/>
              <a:ext cx="10" cy="10"/>
            </a:xfrm>
            <a:custGeom>
              <a:avLst/>
              <a:gdLst>
                <a:gd name="T0" fmla="*/ 0 w 58"/>
                <a:gd name="T1" fmla="*/ 0 h 58"/>
                <a:gd name="T2" fmla="*/ 0 w 58"/>
                <a:gd name="T3" fmla="*/ 0 h 58"/>
                <a:gd name="T4" fmla="*/ 0 w 58"/>
                <a:gd name="T5" fmla="*/ 0 h 58"/>
                <a:gd name="T6" fmla="*/ 0 w 58"/>
                <a:gd name="T7" fmla="*/ 0 h 58"/>
                <a:gd name="T8" fmla="*/ 0 w 58"/>
                <a:gd name="T9" fmla="*/ 0 h 58"/>
                <a:gd name="T10" fmla="*/ 0 w 58"/>
                <a:gd name="T11" fmla="*/ 0 h 58"/>
                <a:gd name="T12" fmla="*/ 0 w 58"/>
                <a:gd name="T13" fmla="*/ 0 h 58"/>
                <a:gd name="T14" fmla="*/ 0 w 58"/>
                <a:gd name="T15" fmla="*/ 0 h 58"/>
                <a:gd name="T16" fmla="*/ 0 w 5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8"/>
                <a:gd name="T29" fmla="*/ 58 w 58"/>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8">
                  <a:moveTo>
                    <a:pt x="58" y="29"/>
                  </a:moveTo>
                  <a:lnTo>
                    <a:pt x="51" y="8"/>
                  </a:lnTo>
                  <a:lnTo>
                    <a:pt x="29" y="0"/>
                  </a:lnTo>
                  <a:lnTo>
                    <a:pt x="8" y="8"/>
                  </a:lnTo>
                  <a:lnTo>
                    <a:pt x="0" y="29"/>
                  </a:lnTo>
                  <a:lnTo>
                    <a:pt x="8" y="49"/>
                  </a:lnTo>
                  <a:lnTo>
                    <a:pt x="29" y="58"/>
                  </a:lnTo>
                  <a:lnTo>
                    <a:pt x="51" y="49"/>
                  </a:lnTo>
                  <a:lnTo>
                    <a:pt x="58"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232">
              <a:extLst>
                <a:ext uri="{FF2B5EF4-FFF2-40B4-BE49-F238E27FC236}">
                  <a16:creationId xmlns:a16="http://schemas.microsoft.com/office/drawing/2014/main" id="{6FBD494F-3CEF-CE16-6B21-5325AED8ECF6}"/>
                </a:ext>
              </a:extLst>
            </p:cNvPr>
            <p:cNvSpPr>
              <a:spLocks/>
            </p:cNvSpPr>
            <p:nvPr/>
          </p:nvSpPr>
          <p:spPr bwMode="auto">
            <a:xfrm>
              <a:off x="3868" y="852"/>
              <a:ext cx="2" cy="2"/>
            </a:xfrm>
            <a:custGeom>
              <a:avLst/>
              <a:gdLst>
                <a:gd name="T0" fmla="*/ 0 w 15"/>
                <a:gd name="T1" fmla="*/ 0 h 14"/>
                <a:gd name="T2" fmla="*/ 0 w 15"/>
                <a:gd name="T3" fmla="*/ 0 h 14"/>
                <a:gd name="T4" fmla="*/ 0 w 15"/>
                <a:gd name="T5" fmla="*/ 0 h 14"/>
                <a:gd name="T6" fmla="*/ 0 w 15"/>
                <a:gd name="T7" fmla="*/ 0 h 14"/>
                <a:gd name="T8" fmla="*/ 0 w 15"/>
                <a:gd name="T9" fmla="*/ 0 h 14"/>
                <a:gd name="T10" fmla="*/ 0 w 15"/>
                <a:gd name="T11" fmla="*/ 0 h 14"/>
                <a:gd name="T12" fmla="*/ 0 w 15"/>
                <a:gd name="T13" fmla="*/ 0 h 14"/>
                <a:gd name="T14" fmla="*/ 0 w 15"/>
                <a:gd name="T15" fmla="*/ 0 h 14"/>
                <a:gd name="T16" fmla="*/ 0 w 15"/>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8"/>
                  </a:moveTo>
                  <a:lnTo>
                    <a:pt x="12" y="3"/>
                  </a:lnTo>
                  <a:lnTo>
                    <a:pt x="7" y="0"/>
                  </a:lnTo>
                  <a:lnTo>
                    <a:pt x="3" y="3"/>
                  </a:lnTo>
                  <a:lnTo>
                    <a:pt x="0" y="8"/>
                  </a:lnTo>
                  <a:lnTo>
                    <a:pt x="3" y="12"/>
                  </a:lnTo>
                  <a:lnTo>
                    <a:pt x="7" y="14"/>
                  </a:lnTo>
                  <a:lnTo>
                    <a:pt x="12" y="12"/>
                  </a:lnTo>
                  <a:lnTo>
                    <a:pt x="15"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9" name="Line 233">
              <a:extLst>
                <a:ext uri="{FF2B5EF4-FFF2-40B4-BE49-F238E27FC236}">
                  <a16:creationId xmlns:a16="http://schemas.microsoft.com/office/drawing/2014/main" id="{AC4BF8D2-7BEC-5293-47D5-99A6B61C35E9}"/>
                </a:ext>
              </a:extLst>
            </p:cNvPr>
            <p:cNvSpPr>
              <a:spLocks noChangeShapeType="1"/>
            </p:cNvSpPr>
            <p:nvPr/>
          </p:nvSpPr>
          <p:spPr bwMode="auto">
            <a:xfrm flipV="1">
              <a:off x="2053" y="344"/>
              <a:ext cx="1" cy="176"/>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0" name="Line 234">
              <a:extLst>
                <a:ext uri="{FF2B5EF4-FFF2-40B4-BE49-F238E27FC236}">
                  <a16:creationId xmlns:a16="http://schemas.microsoft.com/office/drawing/2014/main" id="{78401811-B051-7AB6-5BAA-1317522F949B}"/>
                </a:ext>
              </a:extLst>
            </p:cNvPr>
            <p:cNvSpPr>
              <a:spLocks noChangeShapeType="1"/>
            </p:cNvSpPr>
            <p:nvPr/>
          </p:nvSpPr>
          <p:spPr bwMode="auto">
            <a:xfrm>
              <a:off x="2259" y="440"/>
              <a:ext cx="1" cy="16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1" name="Line 235">
              <a:extLst>
                <a:ext uri="{FF2B5EF4-FFF2-40B4-BE49-F238E27FC236}">
                  <a16:creationId xmlns:a16="http://schemas.microsoft.com/office/drawing/2014/main" id="{36965CC9-655F-BCE6-3C17-8689913D2F17}"/>
                </a:ext>
              </a:extLst>
            </p:cNvPr>
            <p:cNvSpPr>
              <a:spLocks noChangeShapeType="1"/>
            </p:cNvSpPr>
            <p:nvPr/>
          </p:nvSpPr>
          <p:spPr bwMode="auto">
            <a:xfrm>
              <a:off x="2187" y="463"/>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2" name="Line 236">
              <a:extLst>
                <a:ext uri="{FF2B5EF4-FFF2-40B4-BE49-F238E27FC236}">
                  <a16:creationId xmlns:a16="http://schemas.microsoft.com/office/drawing/2014/main" id="{01FBE719-A38E-36D7-EB7F-80520E744276}"/>
                </a:ext>
              </a:extLst>
            </p:cNvPr>
            <p:cNvSpPr>
              <a:spLocks noChangeShapeType="1"/>
            </p:cNvSpPr>
            <p:nvPr/>
          </p:nvSpPr>
          <p:spPr bwMode="auto">
            <a:xfrm>
              <a:off x="2259" y="568"/>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237">
              <a:extLst>
                <a:ext uri="{FF2B5EF4-FFF2-40B4-BE49-F238E27FC236}">
                  <a16:creationId xmlns:a16="http://schemas.microsoft.com/office/drawing/2014/main" id="{42C643B3-61ED-A594-1EB6-EC5313655DF9}"/>
                </a:ext>
              </a:extLst>
            </p:cNvPr>
            <p:cNvSpPr>
              <a:spLocks noChangeShapeType="1"/>
            </p:cNvSpPr>
            <p:nvPr/>
          </p:nvSpPr>
          <p:spPr bwMode="auto">
            <a:xfrm flipH="1">
              <a:off x="2053" y="520"/>
              <a:ext cx="134"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 name="Line 238">
              <a:extLst>
                <a:ext uri="{FF2B5EF4-FFF2-40B4-BE49-F238E27FC236}">
                  <a16:creationId xmlns:a16="http://schemas.microsoft.com/office/drawing/2014/main" id="{F52E8C3C-156E-6312-9776-9D49F128920E}"/>
                </a:ext>
              </a:extLst>
            </p:cNvPr>
            <p:cNvSpPr>
              <a:spLocks noChangeShapeType="1"/>
            </p:cNvSpPr>
            <p:nvPr/>
          </p:nvSpPr>
          <p:spPr bwMode="auto">
            <a:xfrm>
              <a:off x="2259" y="472"/>
              <a:ext cx="15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5" name="Freeform 239">
              <a:extLst>
                <a:ext uri="{FF2B5EF4-FFF2-40B4-BE49-F238E27FC236}">
                  <a16:creationId xmlns:a16="http://schemas.microsoft.com/office/drawing/2014/main" id="{F5D50975-5E4B-478B-D1A1-24D7ECE62381}"/>
                </a:ext>
              </a:extLst>
            </p:cNvPr>
            <p:cNvSpPr>
              <a:spLocks/>
            </p:cNvSpPr>
            <p:nvPr/>
          </p:nvSpPr>
          <p:spPr bwMode="auto">
            <a:xfrm>
              <a:off x="2402" y="337"/>
              <a:ext cx="15" cy="14"/>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w 87"/>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84"/>
                <a:gd name="T29" fmla="*/ 87 w 87"/>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84">
                  <a:moveTo>
                    <a:pt x="87" y="43"/>
                  </a:moveTo>
                  <a:lnTo>
                    <a:pt x="74" y="13"/>
                  </a:lnTo>
                  <a:lnTo>
                    <a:pt x="44" y="0"/>
                  </a:lnTo>
                  <a:lnTo>
                    <a:pt x="13" y="13"/>
                  </a:lnTo>
                  <a:lnTo>
                    <a:pt x="0" y="43"/>
                  </a:lnTo>
                  <a:lnTo>
                    <a:pt x="13" y="73"/>
                  </a:lnTo>
                  <a:lnTo>
                    <a:pt x="44" y="84"/>
                  </a:lnTo>
                  <a:lnTo>
                    <a:pt x="74" y="73"/>
                  </a:lnTo>
                  <a:lnTo>
                    <a:pt x="87"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6" name="Freeform 240">
              <a:extLst>
                <a:ext uri="{FF2B5EF4-FFF2-40B4-BE49-F238E27FC236}">
                  <a16:creationId xmlns:a16="http://schemas.microsoft.com/office/drawing/2014/main" id="{AE88B815-AE32-38B4-19EA-4F2FD38D5829}"/>
                </a:ext>
              </a:extLst>
            </p:cNvPr>
            <p:cNvSpPr>
              <a:spLocks/>
            </p:cNvSpPr>
            <p:nvPr/>
          </p:nvSpPr>
          <p:spPr bwMode="auto">
            <a:xfrm>
              <a:off x="2400" y="334"/>
              <a:ext cx="19" cy="19"/>
            </a:xfrm>
            <a:custGeom>
              <a:avLst/>
              <a:gdLst>
                <a:gd name="T0" fmla="*/ 0 w 117"/>
                <a:gd name="T1" fmla="*/ 0 h 116"/>
                <a:gd name="T2" fmla="*/ 0 w 117"/>
                <a:gd name="T3" fmla="*/ 0 h 116"/>
                <a:gd name="T4" fmla="*/ 0 w 117"/>
                <a:gd name="T5" fmla="*/ 0 h 116"/>
                <a:gd name="T6" fmla="*/ 0 w 117"/>
                <a:gd name="T7" fmla="*/ 0 h 116"/>
                <a:gd name="T8" fmla="*/ 0 w 117"/>
                <a:gd name="T9" fmla="*/ 0 h 116"/>
                <a:gd name="T10" fmla="*/ 0 w 117"/>
                <a:gd name="T11" fmla="*/ 0 h 116"/>
                <a:gd name="T12" fmla="*/ 0 w 117"/>
                <a:gd name="T13" fmla="*/ 0 h 116"/>
                <a:gd name="T14" fmla="*/ 0 w 117"/>
                <a:gd name="T15" fmla="*/ 0 h 116"/>
                <a:gd name="T16" fmla="*/ 0 w 117"/>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116"/>
                <a:gd name="T29" fmla="*/ 117 w 117"/>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116">
                  <a:moveTo>
                    <a:pt x="117" y="59"/>
                  </a:moveTo>
                  <a:lnTo>
                    <a:pt x="100" y="17"/>
                  </a:lnTo>
                  <a:lnTo>
                    <a:pt x="59" y="0"/>
                  </a:lnTo>
                  <a:lnTo>
                    <a:pt x="17" y="17"/>
                  </a:lnTo>
                  <a:lnTo>
                    <a:pt x="0" y="59"/>
                  </a:lnTo>
                  <a:lnTo>
                    <a:pt x="17" y="99"/>
                  </a:lnTo>
                  <a:lnTo>
                    <a:pt x="59" y="116"/>
                  </a:lnTo>
                  <a:lnTo>
                    <a:pt x="100" y="99"/>
                  </a:lnTo>
                  <a:lnTo>
                    <a:pt x="117"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7" name="Freeform 241">
              <a:extLst>
                <a:ext uri="{FF2B5EF4-FFF2-40B4-BE49-F238E27FC236}">
                  <a16:creationId xmlns:a16="http://schemas.microsoft.com/office/drawing/2014/main" id="{0213E440-A5A7-B7DA-C78C-BB1E4009A6B8}"/>
                </a:ext>
              </a:extLst>
            </p:cNvPr>
            <p:cNvSpPr>
              <a:spLocks/>
            </p:cNvSpPr>
            <p:nvPr/>
          </p:nvSpPr>
          <p:spPr bwMode="auto">
            <a:xfrm>
              <a:off x="2407" y="341"/>
              <a:ext cx="5" cy="5"/>
            </a:xfrm>
            <a:custGeom>
              <a:avLst/>
              <a:gdLst>
                <a:gd name="T0" fmla="*/ 0 w 35"/>
                <a:gd name="T1" fmla="*/ 0 h 33"/>
                <a:gd name="T2" fmla="*/ 0 w 35"/>
                <a:gd name="T3" fmla="*/ 0 h 33"/>
                <a:gd name="T4" fmla="*/ 0 w 35"/>
                <a:gd name="T5" fmla="*/ 0 h 33"/>
                <a:gd name="T6" fmla="*/ 0 w 35"/>
                <a:gd name="T7" fmla="*/ 0 h 33"/>
                <a:gd name="T8" fmla="*/ 0 w 35"/>
                <a:gd name="T9" fmla="*/ 0 h 33"/>
                <a:gd name="T10" fmla="*/ 0 w 35"/>
                <a:gd name="T11" fmla="*/ 0 h 33"/>
                <a:gd name="T12" fmla="*/ 0 w 35"/>
                <a:gd name="T13" fmla="*/ 0 h 33"/>
                <a:gd name="T14" fmla="*/ 0 w 35"/>
                <a:gd name="T15" fmla="*/ 0 h 33"/>
                <a:gd name="T16" fmla="*/ 0 w 35"/>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3"/>
                <a:gd name="T29" fmla="*/ 35 w 35"/>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3">
                  <a:moveTo>
                    <a:pt x="35" y="17"/>
                  </a:moveTo>
                  <a:lnTo>
                    <a:pt x="30" y="4"/>
                  </a:lnTo>
                  <a:lnTo>
                    <a:pt x="18" y="0"/>
                  </a:lnTo>
                  <a:lnTo>
                    <a:pt x="6" y="4"/>
                  </a:lnTo>
                  <a:lnTo>
                    <a:pt x="0" y="17"/>
                  </a:lnTo>
                  <a:lnTo>
                    <a:pt x="6" y="29"/>
                  </a:lnTo>
                  <a:lnTo>
                    <a:pt x="18" y="33"/>
                  </a:lnTo>
                  <a:lnTo>
                    <a:pt x="30" y="29"/>
                  </a:lnTo>
                  <a:lnTo>
                    <a:pt x="35"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8" name="Freeform 242">
              <a:extLst>
                <a:ext uri="{FF2B5EF4-FFF2-40B4-BE49-F238E27FC236}">
                  <a16:creationId xmlns:a16="http://schemas.microsoft.com/office/drawing/2014/main" id="{C5524472-F66D-2F8B-1268-500CEC2DAC62}"/>
                </a:ext>
              </a:extLst>
            </p:cNvPr>
            <p:cNvSpPr>
              <a:spLocks/>
            </p:cNvSpPr>
            <p:nvPr/>
          </p:nvSpPr>
          <p:spPr bwMode="auto">
            <a:xfrm>
              <a:off x="2405" y="339"/>
              <a:ext cx="9" cy="9"/>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0" y="7"/>
                  </a:lnTo>
                  <a:lnTo>
                    <a:pt x="30" y="0"/>
                  </a:lnTo>
                  <a:lnTo>
                    <a:pt x="9" y="7"/>
                  </a:lnTo>
                  <a:lnTo>
                    <a:pt x="0" y="29"/>
                  </a:lnTo>
                  <a:lnTo>
                    <a:pt x="9" y="49"/>
                  </a:lnTo>
                  <a:lnTo>
                    <a:pt x="30" y="58"/>
                  </a:lnTo>
                  <a:lnTo>
                    <a:pt x="50" y="49"/>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9" name="Freeform 243">
              <a:extLst>
                <a:ext uri="{FF2B5EF4-FFF2-40B4-BE49-F238E27FC236}">
                  <a16:creationId xmlns:a16="http://schemas.microsoft.com/office/drawing/2014/main" id="{E6A15A59-4F72-5219-59CA-2A2FF83BE6FA}"/>
                </a:ext>
              </a:extLst>
            </p:cNvPr>
            <p:cNvSpPr>
              <a:spLocks/>
            </p:cNvSpPr>
            <p:nvPr/>
          </p:nvSpPr>
          <p:spPr bwMode="auto">
            <a:xfrm>
              <a:off x="2408" y="342"/>
              <a:ext cx="3" cy="3"/>
            </a:xfrm>
            <a:custGeom>
              <a:avLst/>
              <a:gdLst>
                <a:gd name="T0" fmla="*/ 0 w 15"/>
                <a:gd name="T1" fmla="*/ 0 h 14"/>
                <a:gd name="T2" fmla="*/ 0 w 15"/>
                <a:gd name="T3" fmla="*/ 0 h 14"/>
                <a:gd name="T4" fmla="*/ 0 w 15"/>
                <a:gd name="T5" fmla="*/ 0 h 14"/>
                <a:gd name="T6" fmla="*/ 0 w 15"/>
                <a:gd name="T7" fmla="*/ 0 h 14"/>
                <a:gd name="T8" fmla="*/ 0 w 15"/>
                <a:gd name="T9" fmla="*/ 0 h 14"/>
                <a:gd name="T10" fmla="*/ 0 w 15"/>
                <a:gd name="T11" fmla="*/ 0 h 14"/>
                <a:gd name="T12" fmla="*/ 0 w 15"/>
                <a:gd name="T13" fmla="*/ 0 h 14"/>
                <a:gd name="T14" fmla="*/ 0 w 15"/>
                <a:gd name="T15" fmla="*/ 0 h 14"/>
                <a:gd name="T16" fmla="*/ 0 w 15"/>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8"/>
                  </a:moveTo>
                  <a:lnTo>
                    <a:pt x="13" y="2"/>
                  </a:lnTo>
                  <a:lnTo>
                    <a:pt x="8" y="0"/>
                  </a:lnTo>
                  <a:lnTo>
                    <a:pt x="2" y="2"/>
                  </a:lnTo>
                  <a:lnTo>
                    <a:pt x="0" y="8"/>
                  </a:lnTo>
                  <a:lnTo>
                    <a:pt x="2" y="12"/>
                  </a:lnTo>
                  <a:lnTo>
                    <a:pt x="8" y="14"/>
                  </a:lnTo>
                  <a:lnTo>
                    <a:pt x="13" y="12"/>
                  </a:lnTo>
                  <a:lnTo>
                    <a:pt x="15"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0" name="Line 244">
              <a:extLst>
                <a:ext uri="{FF2B5EF4-FFF2-40B4-BE49-F238E27FC236}">
                  <a16:creationId xmlns:a16="http://schemas.microsoft.com/office/drawing/2014/main" id="{4359BB6E-5639-FA27-424A-1CCFF5FEEC33}"/>
                </a:ext>
              </a:extLst>
            </p:cNvPr>
            <p:cNvSpPr>
              <a:spLocks noChangeShapeType="1"/>
            </p:cNvSpPr>
            <p:nvPr/>
          </p:nvSpPr>
          <p:spPr bwMode="auto">
            <a:xfrm>
              <a:off x="2459" y="568"/>
              <a:ext cx="1" cy="2383"/>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 name="Line 245">
              <a:extLst>
                <a:ext uri="{FF2B5EF4-FFF2-40B4-BE49-F238E27FC236}">
                  <a16:creationId xmlns:a16="http://schemas.microsoft.com/office/drawing/2014/main" id="{CE9E778B-F5A0-57D7-F108-27AE81C01857}"/>
                </a:ext>
              </a:extLst>
            </p:cNvPr>
            <p:cNvSpPr>
              <a:spLocks noChangeShapeType="1"/>
            </p:cNvSpPr>
            <p:nvPr/>
          </p:nvSpPr>
          <p:spPr bwMode="auto">
            <a:xfrm>
              <a:off x="2865" y="568"/>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2" name="Line 246">
              <a:extLst>
                <a:ext uri="{FF2B5EF4-FFF2-40B4-BE49-F238E27FC236}">
                  <a16:creationId xmlns:a16="http://schemas.microsoft.com/office/drawing/2014/main" id="{4622A6A1-ADFC-5F73-BD59-99BF53B21F9C}"/>
                </a:ext>
              </a:extLst>
            </p:cNvPr>
            <p:cNvSpPr>
              <a:spLocks noChangeShapeType="1"/>
            </p:cNvSpPr>
            <p:nvPr/>
          </p:nvSpPr>
          <p:spPr bwMode="auto">
            <a:xfrm>
              <a:off x="2865" y="472"/>
              <a:ext cx="15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 name="Line 247">
              <a:extLst>
                <a:ext uri="{FF2B5EF4-FFF2-40B4-BE49-F238E27FC236}">
                  <a16:creationId xmlns:a16="http://schemas.microsoft.com/office/drawing/2014/main" id="{40CFF6D2-CBF2-CF66-6184-6C149333A52F}"/>
                </a:ext>
              </a:extLst>
            </p:cNvPr>
            <p:cNvSpPr>
              <a:spLocks noChangeShapeType="1"/>
            </p:cNvSpPr>
            <p:nvPr/>
          </p:nvSpPr>
          <p:spPr bwMode="auto">
            <a:xfrm flipV="1">
              <a:off x="2658" y="344"/>
              <a:ext cx="1" cy="176"/>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 name="Line 248">
              <a:extLst>
                <a:ext uri="{FF2B5EF4-FFF2-40B4-BE49-F238E27FC236}">
                  <a16:creationId xmlns:a16="http://schemas.microsoft.com/office/drawing/2014/main" id="{7C7890A5-8E76-2E28-D58D-F8B6235D80B2}"/>
                </a:ext>
              </a:extLst>
            </p:cNvPr>
            <p:cNvSpPr>
              <a:spLocks noChangeShapeType="1"/>
            </p:cNvSpPr>
            <p:nvPr/>
          </p:nvSpPr>
          <p:spPr bwMode="auto">
            <a:xfrm flipH="1">
              <a:off x="2658" y="520"/>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 name="Line 249">
              <a:extLst>
                <a:ext uri="{FF2B5EF4-FFF2-40B4-BE49-F238E27FC236}">
                  <a16:creationId xmlns:a16="http://schemas.microsoft.com/office/drawing/2014/main" id="{3A919436-DB47-5E72-2888-0FC85E522475}"/>
                </a:ext>
              </a:extLst>
            </p:cNvPr>
            <p:cNvSpPr>
              <a:spLocks noChangeShapeType="1"/>
            </p:cNvSpPr>
            <p:nvPr/>
          </p:nvSpPr>
          <p:spPr bwMode="auto">
            <a:xfrm>
              <a:off x="2793" y="463"/>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6" name="Line 250">
              <a:extLst>
                <a:ext uri="{FF2B5EF4-FFF2-40B4-BE49-F238E27FC236}">
                  <a16:creationId xmlns:a16="http://schemas.microsoft.com/office/drawing/2014/main" id="{6995FEF4-B979-82B0-FDF5-CCADBE4A5DF0}"/>
                </a:ext>
              </a:extLst>
            </p:cNvPr>
            <p:cNvSpPr>
              <a:spLocks noChangeShapeType="1"/>
            </p:cNvSpPr>
            <p:nvPr/>
          </p:nvSpPr>
          <p:spPr bwMode="auto">
            <a:xfrm>
              <a:off x="2865" y="440"/>
              <a:ext cx="1" cy="16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7" name="Freeform 251">
              <a:extLst>
                <a:ext uri="{FF2B5EF4-FFF2-40B4-BE49-F238E27FC236}">
                  <a16:creationId xmlns:a16="http://schemas.microsoft.com/office/drawing/2014/main" id="{CA9D72E8-0947-E26E-6E7B-C49E180078B8}"/>
                </a:ext>
              </a:extLst>
            </p:cNvPr>
            <p:cNvSpPr>
              <a:spLocks/>
            </p:cNvSpPr>
            <p:nvPr/>
          </p:nvSpPr>
          <p:spPr bwMode="auto">
            <a:xfrm>
              <a:off x="2651" y="337"/>
              <a:ext cx="14"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3"/>
                  </a:moveTo>
                  <a:lnTo>
                    <a:pt x="74" y="13"/>
                  </a:lnTo>
                  <a:lnTo>
                    <a:pt x="43" y="0"/>
                  </a:lnTo>
                  <a:lnTo>
                    <a:pt x="12" y="13"/>
                  </a:lnTo>
                  <a:lnTo>
                    <a:pt x="0" y="43"/>
                  </a:lnTo>
                  <a:lnTo>
                    <a:pt x="12" y="73"/>
                  </a:lnTo>
                  <a:lnTo>
                    <a:pt x="43" y="84"/>
                  </a:lnTo>
                  <a:lnTo>
                    <a:pt x="74"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8" name="Freeform 252">
              <a:extLst>
                <a:ext uri="{FF2B5EF4-FFF2-40B4-BE49-F238E27FC236}">
                  <a16:creationId xmlns:a16="http://schemas.microsoft.com/office/drawing/2014/main" id="{E6E6FBCF-EA55-73B2-3C64-B1753F9DCFCE}"/>
                </a:ext>
              </a:extLst>
            </p:cNvPr>
            <p:cNvSpPr>
              <a:spLocks/>
            </p:cNvSpPr>
            <p:nvPr/>
          </p:nvSpPr>
          <p:spPr bwMode="auto">
            <a:xfrm>
              <a:off x="2648" y="334"/>
              <a:ext cx="20" cy="19"/>
            </a:xfrm>
            <a:custGeom>
              <a:avLst/>
              <a:gdLst>
                <a:gd name="T0" fmla="*/ 0 w 118"/>
                <a:gd name="T1" fmla="*/ 0 h 116"/>
                <a:gd name="T2" fmla="*/ 0 w 118"/>
                <a:gd name="T3" fmla="*/ 0 h 116"/>
                <a:gd name="T4" fmla="*/ 0 w 118"/>
                <a:gd name="T5" fmla="*/ 0 h 116"/>
                <a:gd name="T6" fmla="*/ 0 w 118"/>
                <a:gd name="T7" fmla="*/ 0 h 116"/>
                <a:gd name="T8" fmla="*/ 0 w 118"/>
                <a:gd name="T9" fmla="*/ 0 h 116"/>
                <a:gd name="T10" fmla="*/ 0 w 118"/>
                <a:gd name="T11" fmla="*/ 0 h 116"/>
                <a:gd name="T12" fmla="*/ 0 w 118"/>
                <a:gd name="T13" fmla="*/ 0 h 116"/>
                <a:gd name="T14" fmla="*/ 0 w 118"/>
                <a:gd name="T15" fmla="*/ 0 h 116"/>
                <a:gd name="T16" fmla="*/ 0 w 118"/>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6"/>
                <a:gd name="T29" fmla="*/ 118 w 118"/>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6">
                  <a:moveTo>
                    <a:pt x="118" y="59"/>
                  </a:moveTo>
                  <a:lnTo>
                    <a:pt x="101" y="17"/>
                  </a:lnTo>
                  <a:lnTo>
                    <a:pt x="59" y="0"/>
                  </a:lnTo>
                  <a:lnTo>
                    <a:pt x="17" y="17"/>
                  </a:lnTo>
                  <a:lnTo>
                    <a:pt x="0" y="59"/>
                  </a:lnTo>
                  <a:lnTo>
                    <a:pt x="17" y="99"/>
                  </a:lnTo>
                  <a:lnTo>
                    <a:pt x="59" y="116"/>
                  </a:lnTo>
                  <a:lnTo>
                    <a:pt x="101" y="99"/>
                  </a:lnTo>
                  <a:lnTo>
                    <a:pt x="118"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9" name="Freeform 253">
              <a:extLst>
                <a:ext uri="{FF2B5EF4-FFF2-40B4-BE49-F238E27FC236}">
                  <a16:creationId xmlns:a16="http://schemas.microsoft.com/office/drawing/2014/main" id="{03135719-9378-8815-07A3-8A4BE75E19D4}"/>
                </a:ext>
              </a:extLst>
            </p:cNvPr>
            <p:cNvSpPr>
              <a:spLocks/>
            </p:cNvSpPr>
            <p:nvPr/>
          </p:nvSpPr>
          <p:spPr bwMode="auto">
            <a:xfrm>
              <a:off x="2655" y="341"/>
              <a:ext cx="6" cy="5"/>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7"/>
                  </a:moveTo>
                  <a:lnTo>
                    <a:pt x="30" y="4"/>
                  </a:lnTo>
                  <a:lnTo>
                    <a:pt x="17" y="0"/>
                  </a:lnTo>
                  <a:lnTo>
                    <a:pt x="5" y="4"/>
                  </a:lnTo>
                  <a:lnTo>
                    <a:pt x="0" y="17"/>
                  </a:lnTo>
                  <a:lnTo>
                    <a:pt x="5" y="29"/>
                  </a:lnTo>
                  <a:lnTo>
                    <a:pt x="17" y="33"/>
                  </a:lnTo>
                  <a:lnTo>
                    <a:pt x="30"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0" name="Freeform 254">
              <a:extLst>
                <a:ext uri="{FF2B5EF4-FFF2-40B4-BE49-F238E27FC236}">
                  <a16:creationId xmlns:a16="http://schemas.microsoft.com/office/drawing/2014/main" id="{62998EDA-D39B-6D81-6555-7DA0443013E7}"/>
                </a:ext>
              </a:extLst>
            </p:cNvPr>
            <p:cNvSpPr>
              <a:spLocks/>
            </p:cNvSpPr>
            <p:nvPr/>
          </p:nvSpPr>
          <p:spPr bwMode="auto">
            <a:xfrm>
              <a:off x="2653" y="339"/>
              <a:ext cx="10" cy="9"/>
            </a:xfrm>
            <a:custGeom>
              <a:avLst/>
              <a:gdLst>
                <a:gd name="T0" fmla="*/ 0 w 60"/>
                <a:gd name="T1" fmla="*/ 0 h 58"/>
                <a:gd name="T2" fmla="*/ 0 w 60"/>
                <a:gd name="T3" fmla="*/ 0 h 58"/>
                <a:gd name="T4" fmla="*/ 0 w 60"/>
                <a:gd name="T5" fmla="*/ 0 h 58"/>
                <a:gd name="T6" fmla="*/ 0 w 60"/>
                <a:gd name="T7" fmla="*/ 0 h 58"/>
                <a:gd name="T8" fmla="*/ 0 w 60"/>
                <a:gd name="T9" fmla="*/ 0 h 58"/>
                <a:gd name="T10" fmla="*/ 0 w 60"/>
                <a:gd name="T11" fmla="*/ 0 h 58"/>
                <a:gd name="T12" fmla="*/ 0 w 60"/>
                <a:gd name="T13" fmla="*/ 0 h 58"/>
                <a:gd name="T14" fmla="*/ 0 w 60"/>
                <a:gd name="T15" fmla="*/ 0 h 58"/>
                <a:gd name="T16" fmla="*/ 0 w 60"/>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58"/>
                <a:gd name="T29" fmla="*/ 60 w 60"/>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58">
                  <a:moveTo>
                    <a:pt x="60" y="29"/>
                  </a:moveTo>
                  <a:lnTo>
                    <a:pt x="51" y="7"/>
                  </a:lnTo>
                  <a:lnTo>
                    <a:pt x="30" y="0"/>
                  </a:lnTo>
                  <a:lnTo>
                    <a:pt x="9" y="7"/>
                  </a:lnTo>
                  <a:lnTo>
                    <a:pt x="0" y="29"/>
                  </a:lnTo>
                  <a:lnTo>
                    <a:pt x="9" y="49"/>
                  </a:lnTo>
                  <a:lnTo>
                    <a:pt x="30" y="58"/>
                  </a:lnTo>
                  <a:lnTo>
                    <a:pt x="51" y="49"/>
                  </a:lnTo>
                  <a:lnTo>
                    <a:pt x="60"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Freeform 255">
              <a:extLst>
                <a:ext uri="{FF2B5EF4-FFF2-40B4-BE49-F238E27FC236}">
                  <a16:creationId xmlns:a16="http://schemas.microsoft.com/office/drawing/2014/main" id="{841FF96F-FB1A-6110-623F-5E3C087D40AB}"/>
                </a:ext>
              </a:extLst>
            </p:cNvPr>
            <p:cNvSpPr>
              <a:spLocks/>
            </p:cNvSpPr>
            <p:nvPr/>
          </p:nvSpPr>
          <p:spPr bwMode="auto">
            <a:xfrm>
              <a:off x="2657" y="342"/>
              <a:ext cx="2" cy="3"/>
            </a:xfrm>
            <a:custGeom>
              <a:avLst/>
              <a:gdLst>
                <a:gd name="T0" fmla="*/ 0 w 14"/>
                <a:gd name="T1" fmla="*/ 0 h 14"/>
                <a:gd name="T2" fmla="*/ 0 w 14"/>
                <a:gd name="T3" fmla="*/ 0 h 14"/>
                <a:gd name="T4" fmla="*/ 0 w 14"/>
                <a:gd name="T5" fmla="*/ 0 h 14"/>
                <a:gd name="T6" fmla="*/ 0 w 14"/>
                <a:gd name="T7" fmla="*/ 0 h 14"/>
                <a:gd name="T8" fmla="*/ 0 w 14"/>
                <a:gd name="T9" fmla="*/ 0 h 14"/>
                <a:gd name="T10" fmla="*/ 0 w 14"/>
                <a:gd name="T11" fmla="*/ 0 h 14"/>
                <a:gd name="T12" fmla="*/ 0 w 14"/>
                <a:gd name="T13" fmla="*/ 0 h 14"/>
                <a:gd name="T14" fmla="*/ 0 w 14"/>
                <a:gd name="T15" fmla="*/ 0 h 14"/>
                <a:gd name="T16" fmla="*/ 0 w 14"/>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8"/>
                  </a:moveTo>
                  <a:lnTo>
                    <a:pt x="12" y="2"/>
                  </a:lnTo>
                  <a:lnTo>
                    <a:pt x="7" y="0"/>
                  </a:lnTo>
                  <a:lnTo>
                    <a:pt x="2" y="2"/>
                  </a:lnTo>
                  <a:lnTo>
                    <a:pt x="0" y="8"/>
                  </a:lnTo>
                  <a:lnTo>
                    <a:pt x="2" y="12"/>
                  </a:lnTo>
                  <a:lnTo>
                    <a:pt x="7" y="14"/>
                  </a:lnTo>
                  <a:lnTo>
                    <a:pt x="12" y="12"/>
                  </a:lnTo>
                  <a:lnTo>
                    <a:pt x="14"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2" name="Line 256">
              <a:extLst>
                <a:ext uri="{FF2B5EF4-FFF2-40B4-BE49-F238E27FC236}">
                  <a16:creationId xmlns:a16="http://schemas.microsoft.com/office/drawing/2014/main" id="{1D108A90-D32D-A356-8417-6969E2F6A879}"/>
                </a:ext>
              </a:extLst>
            </p:cNvPr>
            <p:cNvSpPr>
              <a:spLocks noChangeShapeType="1"/>
            </p:cNvSpPr>
            <p:nvPr/>
          </p:nvSpPr>
          <p:spPr bwMode="auto">
            <a:xfrm>
              <a:off x="3015" y="344"/>
              <a:ext cx="1" cy="12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 name="Freeform 257">
              <a:extLst>
                <a:ext uri="{FF2B5EF4-FFF2-40B4-BE49-F238E27FC236}">
                  <a16:creationId xmlns:a16="http://schemas.microsoft.com/office/drawing/2014/main" id="{978751C6-A479-DE47-59ED-53A91F7F3D3D}"/>
                </a:ext>
              </a:extLst>
            </p:cNvPr>
            <p:cNvSpPr>
              <a:spLocks/>
            </p:cNvSpPr>
            <p:nvPr/>
          </p:nvSpPr>
          <p:spPr bwMode="auto">
            <a:xfrm>
              <a:off x="3005" y="334"/>
              <a:ext cx="20" cy="19"/>
            </a:xfrm>
            <a:custGeom>
              <a:avLst/>
              <a:gdLst>
                <a:gd name="T0" fmla="*/ 0 w 117"/>
                <a:gd name="T1" fmla="*/ 0 h 116"/>
                <a:gd name="T2" fmla="*/ 0 w 117"/>
                <a:gd name="T3" fmla="*/ 0 h 116"/>
                <a:gd name="T4" fmla="*/ 0 w 117"/>
                <a:gd name="T5" fmla="*/ 0 h 116"/>
                <a:gd name="T6" fmla="*/ 0 w 117"/>
                <a:gd name="T7" fmla="*/ 0 h 116"/>
                <a:gd name="T8" fmla="*/ 0 w 117"/>
                <a:gd name="T9" fmla="*/ 0 h 116"/>
                <a:gd name="T10" fmla="*/ 0 w 117"/>
                <a:gd name="T11" fmla="*/ 0 h 116"/>
                <a:gd name="T12" fmla="*/ 0 w 117"/>
                <a:gd name="T13" fmla="*/ 0 h 116"/>
                <a:gd name="T14" fmla="*/ 0 w 117"/>
                <a:gd name="T15" fmla="*/ 0 h 116"/>
                <a:gd name="T16" fmla="*/ 0 w 117"/>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116"/>
                <a:gd name="T29" fmla="*/ 117 w 117"/>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116">
                  <a:moveTo>
                    <a:pt x="117" y="59"/>
                  </a:moveTo>
                  <a:lnTo>
                    <a:pt x="100" y="17"/>
                  </a:lnTo>
                  <a:lnTo>
                    <a:pt x="59" y="0"/>
                  </a:lnTo>
                  <a:lnTo>
                    <a:pt x="18" y="17"/>
                  </a:lnTo>
                  <a:lnTo>
                    <a:pt x="0" y="59"/>
                  </a:lnTo>
                  <a:lnTo>
                    <a:pt x="18" y="99"/>
                  </a:lnTo>
                  <a:lnTo>
                    <a:pt x="59" y="116"/>
                  </a:lnTo>
                  <a:lnTo>
                    <a:pt x="100" y="99"/>
                  </a:lnTo>
                  <a:lnTo>
                    <a:pt x="117"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 name="Freeform 258">
              <a:extLst>
                <a:ext uri="{FF2B5EF4-FFF2-40B4-BE49-F238E27FC236}">
                  <a16:creationId xmlns:a16="http://schemas.microsoft.com/office/drawing/2014/main" id="{8962C4A0-3D74-85CC-38F0-015772C04D90}"/>
                </a:ext>
              </a:extLst>
            </p:cNvPr>
            <p:cNvSpPr>
              <a:spLocks/>
            </p:cNvSpPr>
            <p:nvPr/>
          </p:nvSpPr>
          <p:spPr bwMode="auto">
            <a:xfrm>
              <a:off x="3008" y="337"/>
              <a:ext cx="14" cy="14"/>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w 87"/>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84"/>
                <a:gd name="T29" fmla="*/ 87 w 87"/>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84">
                  <a:moveTo>
                    <a:pt x="87" y="43"/>
                  </a:moveTo>
                  <a:lnTo>
                    <a:pt x="74" y="13"/>
                  </a:lnTo>
                  <a:lnTo>
                    <a:pt x="44" y="0"/>
                  </a:lnTo>
                  <a:lnTo>
                    <a:pt x="13" y="13"/>
                  </a:lnTo>
                  <a:lnTo>
                    <a:pt x="0" y="43"/>
                  </a:lnTo>
                  <a:lnTo>
                    <a:pt x="13" y="73"/>
                  </a:lnTo>
                  <a:lnTo>
                    <a:pt x="44" y="84"/>
                  </a:lnTo>
                  <a:lnTo>
                    <a:pt x="74" y="73"/>
                  </a:lnTo>
                  <a:lnTo>
                    <a:pt x="87"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5" name="Freeform 259">
              <a:extLst>
                <a:ext uri="{FF2B5EF4-FFF2-40B4-BE49-F238E27FC236}">
                  <a16:creationId xmlns:a16="http://schemas.microsoft.com/office/drawing/2014/main" id="{951A7936-C93A-61E3-BE08-2E9761135C1E}"/>
                </a:ext>
              </a:extLst>
            </p:cNvPr>
            <p:cNvSpPr>
              <a:spLocks/>
            </p:cNvSpPr>
            <p:nvPr/>
          </p:nvSpPr>
          <p:spPr bwMode="auto">
            <a:xfrm>
              <a:off x="3014" y="342"/>
              <a:ext cx="2" cy="3"/>
            </a:xfrm>
            <a:custGeom>
              <a:avLst/>
              <a:gdLst>
                <a:gd name="T0" fmla="*/ 0 w 15"/>
                <a:gd name="T1" fmla="*/ 0 h 14"/>
                <a:gd name="T2" fmla="*/ 0 w 15"/>
                <a:gd name="T3" fmla="*/ 0 h 14"/>
                <a:gd name="T4" fmla="*/ 0 w 15"/>
                <a:gd name="T5" fmla="*/ 0 h 14"/>
                <a:gd name="T6" fmla="*/ 0 w 15"/>
                <a:gd name="T7" fmla="*/ 0 h 14"/>
                <a:gd name="T8" fmla="*/ 0 w 15"/>
                <a:gd name="T9" fmla="*/ 0 h 14"/>
                <a:gd name="T10" fmla="*/ 0 w 15"/>
                <a:gd name="T11" fmla="*/ 0 h 14"/>
                <a:gd name="T12" fmla="*/ 0 w 15"/>
                <a:gd name="T13" fmla="*/ 0 h 14"/>
                <a:gd name="T14" fmla="*/ 0 w 15"/>
                <a:gd name="T15" fmla="*/ 0 h 14"/>
                <a:gd name="T16" fmla="*/ 0 w 15"/>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8"/>
                  </a:moveTo>
                  <a:lnTo>
                    <a:pt x="13" y="2"/>
                  </a:lnTo>
                  <a:lnTo>
                    <a:pt x="8" y="0"/>
                  </a:lnTo>
                  <a:lnTo>
                    <a:pt x="2" y="2"/>
                  </a:lnTo>
                  <a:lnTo>
                    <a:pt x="0" y="8"/>
                  </a:lnTo>
                  <a:lnTo>
                    <a:pt x="2" y="12"/>
                  </a:lnTo>
                  <a:lnTo>
                    <a:pt x="8" y="14"/>
                  </a:lnTo>
                  <a:lnTo>
                    <a:pt x="13" y="12"/>
                  </a:lnTo>
                  <a:lnTo>
                    <a:pt x="15"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6" name="Freeform 260">
              <a:extLst>
                <a:ext uri="{FF2B5EF4-FFF2-40B4-BE49-F238E27FC236}">
                  <a16:creationId xmlns:a16="http://schemas.microsoft.com/office/drawing/2014/main" id="{1A346539-B951-DB92-603D-0C4A27CBE593}"/>
                </a:ext>
              </a:extLst>
            </p:cNvPr>
            <p:cNvSpPr>
              <a:spLocks/>
            </p:cNvSpPr>
            <p:nvPr/>
          </p:nvSpPr>
          <p:spPr bwMode="auto">
            <a:xfrm>
              <a:off x="3010" y="339"/>
              <a:ext cx="10" cy="9"/>
            </a:xfrm>
            <a:custGeom>
              <a:avLst/>
              <a:gdLst>
                <a:gd name="T0" fmla="*/ 0 w 58"/>
                <a:gd name="T1" fmla="*/ 0 h 58"/>
                <a:gd name="T2" fmla="*/ 0 w 58"/>
                <a:gd name="T3" fmla="*/ 0 h 58"/>
                <a:gd name="T4" fmla="*/ 0 w 58"/>
                <a:gd name="T5" fmla="*/ 0 h 58"/>
                <a:gd name="T6" fmla="*/ 0 w 58"/>
                <a:gd name="T7" fmla="*/ 0 h 58"/>
                <a:gd name="T8" fmla="*/ 0 w 58"/>
                <a:gd name="T9" fmla="*/ 0 h 58"/>
                <a:gd name="T10" fmla="*/ 0 w 58"/>
                <a:gd name="T11" fmla="*/ 0 h 58"/>
                <a:gd name="T12" fmla="*/ 0 w 58"/>
                <a:gd name="T13" fmla="*/ 0 h 58"/>
                <a:gd name="T14" fmla="*/ 0 w 58"/>
                <a:gd name="T15" fmla="*/ 0 h 58"/>
                <a:gd name="T16" fmla="*/ 0 w 5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8"/>
                <a:gd name="T29" fmla="*/ 58 w 58"/>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8">
                  <a:moveTo>
                    <a:pt x="58" y="29"/>
                  </a:moveTo>
                  <a:lnTo>
                    <a:pt x="49" y="7"/>
                  </a:lnTo>
                  <a:lnTo>
                    <a:pt x="29" y="0"/>
                  </a:lnTo>
                  <a:lnTo>
                    <a:pt x="8" y="7"/>
                  </a:lnTo>
                  <a:lnTo>
                    <a:pt x="0" y="29"/>
                  </a:lnTo>
                  <a:lnTo>
                    <a:pt x="8" y="49"/>
                  </a:lnTo>
                  <a:lnTo>
                    <a:pt x="29" y="58"/>
                  </a:lnTo>
                  <a:lnTo>
                    <a:pt x="49" y="49"/>
                  </a:lnTo>
                  <a:lnTo>
                    <a:pt x="58"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7" name="Freeform 261">
              <a:extLst>
                <a:ext uri="{FF2B5EF4-FFF2-40B4-BE49-F238E27FC236}">
                  <a16:creationId xmlns:a16="http://schemas.microsoft.com/office/drawing/2014/main" id="{5485A525-2432-03ED-9E07-9328F57346D7}"/>
                </a:ext>
              </a:extLst>
            </p:cNvPr>
            <p:cNvSpPr>
              <a:spLocks/>
            </p:cNvSpPr>
            <p:nvPr/>
          </p:nvSpPr>
          <p:spPr bwMode="auto">
            <a:xfrm>
              <a:off x="3012" y="341"/>
              <a:ext cx="6" cy="5"/>
            </a:xfrm>
            <a:custGeom>
              <a:avLst/>
              <a:gdLst>
                <a:gd name="T0" fmla="*/ 0 w 35"/>
                <a:gd name="T1" fmla="*/ 0 h 33"/>
                <a:gd name="T2" fmla="*/ 0 w 35"/>
                <a:gd name="T3" fmla="*/ 0 h 33"/>
                <a:gd name="T4" fmla="*/ 0 w 35"/>
                <a:gd name="T5" fmla="*/ 0 h 33"/>
                <a:gd name="T6" fmla="*/ 0 w 35"/>
                <a:gd name="T7" fmla="*/ 0 h 33"/>
                <a:gd name="T8" fmla="*/ 0 w 35"/>
                <a:gd name="T9" fmla="*/ 0 h 33"/>
                <a:gd name="T10" fmla="*/ 0 w 35"/>
                <a:gd name="T11" fmla="*/ 0 h 33"/>
                <a:gd name="T12" fmla="*/ 0 w 35"/>
                <a:gd name="T13" fmla="*/ 0 h 33"/>
                <a:gd name="T14" fmla="*/ 0 w 35"/>
                <a:gd name="T15" fmla="*/ 0 h 33"/>
                <a:gd name="T16" fmla="*/ 0 w 35"/>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3"/>
                <a:gd name="T29" fmla="*/ 35 w 35"/>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3">
                  <a:moveTo>
                    <a:pt x="35" y="17"/>
                  </a:moveTo>
                  <a:lnTo>
                    <a:pt x="30" y="4"/>
                  </a:lnTo>
                  <a:lnTo>
                    <a:pt x="18" y="0"/>
                  </a:lnTo>
                  <a:lnTo>
                    <a:pt x="6" y="4"/>
                  </a:lnTo>
                  <a:lnTo>
                    <a:pt x="0" y="17"/>
                  </a:lnTo>
                  <a:lnTo>
                    <a:pt x="6" y="29"/>
                  </a:lnTo>
                  <a:lnTo>
                    <a:pt x="18" y="33"/>
                  </a:lnTo>
                  <a:lnTo>
                    <a:pt x="30" y="29"/>
                  </a:lnTo>
                  <a:lnTo>
                    <a:pt x="35"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8" name="Line 262">
              <a:extLst>
                <a:ext uri="{FF2B5EF4-FFF2-40B4-BE49-F238E27FC236}">
                  <a16:creationId xmlns:a16="http://schemas.microsoft.com/office/drawing/2014/main" id="{E0BCDCED-8982-8AD5-C35C-AD42D455E3BB}"/>
                </a:ext>
              </a:extLst>
            </p:cNvPr>
            <p:cNvSpPr>
              <a:spLocks noChangeShapeType="1"/>
            </p:cNvSpPr>
            <p:nvPr/>
          </p:nvSpPr>
          <p:spPr bwMode="auto">
            <a:xfrm>
              <a:off x="3470" y="472"/>
              <a:ext cx="15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9" name="Line 263">
              <a:extLst>
                <a:ext uri="{FF2B5EF4-FFF2-40B4-BE49-F238E27FC236}">
                  <a16:creationId xmlns:a16="http://schemas.microsoft.com/office/drawing/2014/main" id="{7EF1C9DA-304E-6761-1184-8F2C9DD5FFE2}"/>
                </a:ext>
              </a:extLst>
            </p:cNvPr>
            <p:cNvSpPr>
              <a:spLocks noChangeShapeType="1"/>
            </p:cNvSpPr>
            <p:nvPr/>
          </p:nvSpPr>
          <p:spPr bwMode="auto">
            <a:xfrm>
              <a:off x="3470" y="568"/>
              <a:ext cx="20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0" name="Line 264">
              <a:extLst>
                <a:ext uri="{FF2B5EF4-FFF2-40B4-BE49-F238E27FC236}">
                  <a16:creationId xmlns:a16="http://schemas.microsoft.com/office/drawing/2014/main" id="{63CD3BA6-B04F-4F05-E9D4-6AA4246F4E39}"/>
                </a:ext>
              </a:extLst>
            </p:cNvPr>
            <p:cNvSpPr>
              <a:spLocks noChangeShapeType="1"/>
            </p:cNvSpPr>
            <p:nvPr/>
          </p:nvSpPr>
          <p:spPr bwMode="auto">
            <a:xfrm flipV="1">
              <a:off x="3263" y="344"/>
              <a:ext cx="1" cy="176"/>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1" name="Line 265">
              <a:extLst>
                <a:ext uri="{FF2B5EF4-FFF2-40B4-BE49-F238E27FC236}">
                  <a16:creationId xmlns:a16="http://schemas.microsoft.com/office/drawing/2014/main" id="{AF5E52DC-48B1-E54B-6255-268402087AB1}"/>
                </a:ext>
              </a:extLst>
            </p:cNvPr>
            <p:cNvSpPr>
              <a:spLocks noChangeShapeType="1"/>
            </p:cNvSpPr>
            <p:nvPr/>
          </p:nvSpPr>
          <p:spPr bwMode="auto">
            <a:xfrm flipH="1">
              <a:off x="3263" y="520"/>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2" name="Line 266">
              <a:extLst>
                <a:ext uri="{FF2B5EF4-FFF2-40B4-BE49-F238E27FC236}">
                  <a16:creationId xmlns:a16="http://schemas.microsoft.com/office/drawing/2014/main" id="{AD790C0E-41E7-0844-1171-A0A8AF68E25E}"/>
                </a:ext>
              </a:extLst>
            </p:cNvPr>
            <p:cNvSpPr>
              <a:spLocks noChangeShapeType="1"/>
            </p:cNvSpPr>
            <p:nvPr/>
          </p:nvSpPr>
          <p:spPr bwMode="auto">
            <a:xfrm>
              <a:off x="3470" y="440"/>
              <a:ext cx="1" cy="16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 name="Line 267">
              <a:extLst>
                <a:ext uri="{FF2B5EF4-FFF2-40B4-BE49-F238E27FC236}">
                  <a16:creationId xmlns:a16="http://schemas.microsoft.com/office/drawing/2014/main" id="{04AAB043-2503-B15E-CFAD-5B557ABD3988}"/>
                </a:ext>
              </a:extLst>
            </p:cNvPr>
            <p:cNvSpPr>
              <a:spLocks noChangeShapeType="1"/>
            </p:cNvSpPr>
            <p:nvPr/>
          </p:nvSpPr>
          <p:spPr bwMode="auto">
            <a:xfrm>
              <a:off x="3398" y="463"/>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 name="Freeform 268">
              <a:extLst>
                <a:ext uri="{FF2B5EF4-FFF2-40B4-BE49-F238E27FC236}">
                  <a16:creationId xmlns:a16="http://schemas.microsoft.com/office/drawing/2014/main" id="{FCFBF48A-41F8-3B2C-CDEE-3F51D510FB28}"/>
                </a:ext>
              </a:extLst>
            </p:cNvPr>
            <p:cNvSpPr>
              <a:spLocks/>
            </p:cNvSpPr>
            <p:nvPr/>
          </p:nvSpPr>
          <p:spPr bwMode="auto">
            <a:xfrm>
              <a:off x="3254" y="334"/>
              <a:ext cx="19" cy="19"/>
            </a:xfrm>
            <a:custGeom>
              <a:avLst/>
              <a:gdLst>
                <a:gd name="T0" fmla="*/ 0 w 118"/>
                <a:gd name="T1" fmla="*/ 0 h 116"/>
                <a:gd name="T2" fmla="*/ 0 w 118"/>
                <a:gd name="T3" fmla="*/ 0 h 116"/>
                <a:gd name="T4" fmla="*/ 0 w 118"/>
                <a:gd name="T5" fmla="*/ 0 h 116"/>
                <a:gd name="T6" fmla="*/ 0 w 118"/>
                <a:gd name="T7" fmla="*/ 0 h 116"/>
                <a:gd name="T8" fmla="*/ 0 w 118"/>
                <a:gd name="T9" fmla="*/ 0 h 116"/>
                <a:gd name="T10" fmla="*/ 0 w 118"/>
                <a:gd name="T11" fmla="*/ 0 h 116"/>
                <a:gd name="T12" fmla="*/ 0 w 118"/>
                <a:gd name="T13" fmla="*/ 0 h 116"/>
                <a:gd name="T14" fmla="*/ 0 w 118"/>
                <a:gd name="T15" fmla="*/ 0 h 116"/>
                <a:gd name="T16" fmla="*/ 0 w 118"/>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116"/>
                <a:gd name="T29" fmla="*/ 118 w 118"/>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116">
                  <a:moveTo>
                    <a:pt x="118" y="59"/>
                  </a:moveTo>
                  <a:lnTo>
                    <a:pt x="101" y="17"/>
                  </a:lnTo>
                  <a:lnTo>
                    <a:pt x="59" y="0"/>
                  </a:lnTo>
                  <a:lnTo>
                    <a:pt x="18" y="17"/>
                  </a:lnTo>
                  <a:lnTo>
                    <a:pt x="0" y="59"/>
                  </a:lnTo>
                  <a:lnTo>
                    <a:pt x="18" y="99"/>
                  </a:lnTo>
                  <a:lnTo>
                    <a:pt x="59" y="116"/>
                  </a:lnTo>
                  <a:lnTo>
                    <a:pt x="101" y="99"/>
                  </a:lnTo>
                  <a:lnTo>
                    <a:pt x="118"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5" name="Freeform 269">
              <a:extLst>
                <a:ext uri="{FF2B5EF4-FFF2-40B4-BE49-F238E27FC236}">
                  <a16:creationId xmlns:a16="http://schemas.microsoft.com/office/drawing/2014/main" id="{D8640D6D-3C6B-CD36-C805-43B483475D4C}"/>
                </a:ext>
              </a:extLst>
            </p:cNvPr>
            <p:cNvSpPr>
              <a:spLocks/>
            </p:cNvSpPr>
            <p:nvPr/>
          </p:nvSpPr>
          <p:spPr bwMode="auto">
            <a:xfrm>
              <a:off x="3256" y="337"/>
              <a:ext cx="15"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3"/>
                  </a:moveTo>
                  <a:lnTo>
                    <a:pt x="73" y="13"/>
                  </a:lnTo>
                  <a:lnTo>
                    <a:pt x="43" y="0"/>
                  </a:lnTo>
                  <a:lnTo>
                    <a:pt x="12" y="13"/>
                  </a:lnTo>
                  <a:lnTo>
                    <a:pt x="0" y="43"/>
                  </a:lnTo>
                  <a:lnTo>
                    <a:pt x="12" y="73"/>
                  </a:lnTo>
                  <a:lnTo>
                    <a:pt x="43" y="84"/>
                  </a:lnTo>
                  <a:lnTo>
                    <a:pt x="73"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6" name="Freeform 270">
              <a:extLst>
                <a:ext uri="{FF2B5EF4-FFF2-40B4-BE49-F238E27FC236}">
                  <a16:creationId xmlns:a16="http://schemas.microsoft.com/office/drawing/2014/main" id="{CAEA9B23-3D18-384F-6426-03BE4EB46565}"/>
                </a:ext>
              </a:extLst>
            </p:cNvPr>
            <p:cNvSpPr>
              <a:spLocks/>
            </p:cNvSpPr>
            <p:nvPr/>
          </p:nvSpPr>
          <p:spPr bwMode="auto">
            <a:xfrm>
              <a:off x="3262" y="342"/>
              <a:ext cx="3" cy="3"/>
            </a:xfrm>
            <a:custGeom>
              <a:avLst/>
              <a:gdLst>
                <a:gd name="T0" fmla="*/ 0 w 14"/>
                <a:gd name="T1" fmla="*/ 0 h 14"/>
                <a:gd name="T2" fmla="*/ 0 w 14"/>
                <a:gd name="T3" fmla="*/ 0 h 14"/>
                <a:gd name="T4" fmla="*/ 0 w 14"/>
                <a:gd name="T5" fmla="*/ 0 h 14"/>
                <a:gd name="T6" fmla="*/ 0 w 14"/>
                <a:gd name="T7" fmla="*/ 0 h 14"/>
                <a:gd name="T8" fmla="*/ 0 w 14"/>
                <a:gd name="T9" fmla="*/ 0 h 14"/>
                <a:gd name="T10" fmla="*/ 0 w 14"/>
                <a:gd name="T11" fmla="*/ 0 h 14"/>
                <a:gd name="T12" fmla="*/ 0 w 14"/>
                <a:gd name="T13" fmla="*/ 0 h 14"/>
                <a:gd name="T14" fmla="*/ 0 w 14"/>
                <a:gd name="T15" fmla="*/ 0 h 14"/>
                <a:gd name="T16" fmla="*/ 0 w 14"/>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8"/>
                  </a:moveTo>
                  <a:lnTo>
                    <a:pt x="12" y="2"/>
                  </a:lnTo>
                  <a:lnTo>
                    <a:pt x="7" y="0"/>
                  </a:lnTo>
                  <a:lnTo>
                    <a:pt x="2" y="2"/>
                  </a:lnTo>
                  <a:lnTo>
                    <a:pt x="0" y="8"/>
                  </a:lnTo>
                  <a:lnTo>
                    <a:pt x="2" y="12"/>
                  </a:lnTo>
                  <a:lnTo>
                    <a:pt x="7" y="14"/>
                  </a:lnTo>
                  <a:lnTo>
                    <a:pt x="12" y="12"/>
                  </a:lnTo>
                  <a:lnTo>
                    <a:pt x="14"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7" name="Freeform 271">
              <a:extLst>
                <a:ext uri="{FF2B5EF4-FFF2-40B4-BE49-F238E27FC236}">
                  <a16:creationId xmlns:a16="http://schemas.microsoft.com/office/drawing/2014/main" id="{B7ADD913-5547-22F5-802E-83A0B21A79FB}"/>
                </a:ext>
              </a:extLst>
            </p:cNvPr>
            <p:cNvSpPr>
              <a:spLocks/>
            </p:cNvSpPr>
            <p:nvPr/>
          </p:nvSpPr>
          <p:spPr bwMode="auto">
            <a:xfrm>
              <a:off x="3259" y="339"/>
              <a:ext cx="9" cy="9"/>
            </a:xfrm>
            <a:custGeom>
              <a:avLst/>
              <a:gdLst>
                <a:gd name="T0" fmla="*/ 0 w 59"/>
                <a:gd name="T1" fmla="*/ 0 h 58"/>
                <a:gd name="T2" fmla="*/ 0 w 59"/>
                <a:gd name="T3" fmla="*/ 0 h 58"/>
                <a:gd name="T4" fmla="*/ 0 w 59"/>
                <a:gd name="T5" fmla="*/ 0 h 58"/>
                <a:gd name="T6" fmla="*/ 0 w 59"/>
                <a:gd name="T7" fmla="*/ 0 h 58"/>
                <a:gd name="T8" fmla="*/ 0 w 59"/>
                <a:gd name="T9" fmla="*/ 0 h 58"/>
                <a:gd name="T10" fmla="*/ 0 w 59"/>
                <a:gd name="T11" fmla="*/ 0 h 58"/>
                <a:gd name="T12" fmla="*/ 0 w 59"/>
                <a:gd name="T13" fmla="*/ 0 h 58"/>
                <a:gd name="T14" fmla="*/ 0 w 59"/>
                <a:gd name="T15" fmla="*/ 0 h 58"/>
                <a:gd name="T16" fmla="*/ 0 w 5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58"/>
                <a:gd name="T29" fmla="*/ 59 w 5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58">
                  <a:moveTo>
                    <a:pt x="59" y="29"/>
                  </a:moveTo>
                  <a:lnTo>
                    <a:pt x="51" y="7"/>
                  </a:lnTo>
                  <a:lnTo>
                    <a:pt x="30" y="0"/>
                  </a:lnTo>
                  <a:lnTo>
                    <a:pt x="9" y="7"/>
                  </a:lnTo>
                  <a:lnTo>
                    <a:pt x="0" y="29"/>
                  </a:lnTo>
                  <a:lnTo>
                    <a:pt x="9" y="49"/>
                  </a:lnTo>
                  <a:lnTo>
                    <a:pt x="30" y="58"/>
                  </a:lnTo>
                  <a:lnTo>
                    <a:pt x="51" y="49"/>
                  </a:lnTo>
                  <a:lnTo>
                    <a:pt x="59"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8" name="Freeform 272">
              <a:extLst>
                <a:ext uri="{FF2B5EF4-FFF2-40B4-BE49-F238E27FC236}">
                  <a16:creationId xmlns:a16="http://schemas.microsoft.com/office/drawing/2014/main" id="{9BF2F091-EA87-7855-8A76-01F7D831DEDB}"/>
                </a:ext>
              </a:extLst>
            </p:cNvPr>
            <p:cNvSpPr>
              <a:spLocks/>
            </p:cNvSpPr>
            <p:nvPr/>
          </p:nvSpPr>
          <p:spPr bwMode="auto">
            <a:xfrm>
              <a:off x="3261" y="341"/>
              <a:ext cx="5" cy="5"/>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7"/>
                  </a:moveTo>
                  <a:lnTo>
                    <a:pt x="30" y="4"/>
                  </a:lnTo>
                  <a:lnTo>
                    <a:pt x="17" y="0"/>
                  </a:lnTo>
                  <a:lnTo>
                    <a:pt x="5" y="4"/>
                  </a:lnTo>
                  <a:lnTo>
                    <a:pt x="0" y="17"/>
                  </a:lnTo>
                  <a:lnTo>
                    <a:pt x="5" y="29"/>
                  </a:lnTo>
                  <a:lnTo>
                    <a:pt x="17" y="33"/>
                  </a:lnTo>
                  <a:lnTo>
                    <a:pt x="30"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9" name="Line 273">
              <a:extLst>
                <a:ext uri="{FF2B5EF4-FFF2-40B4-BE49-F238E27FC236}">
                  <a16:creationId xmlns:a16="http://schemas.microsoft.com/office/drawing/2014/main" id="{F7F88D0D-DD9C-C537-7CD6-1C2149B39ECD}"/>
                </a:ext>
              </a:extLst>
            </p:cNvPr>
            <p:cNvSpPr>
              <a:spLocks noChangeShapeType="1"/>
            </p:cNvSpPr>
            <p:nvPr/>
          </p:nvSpPr>
          <p:spPr bwMode="auto">
            <a:xfrm>
              <a:off x="3621" y="344"/>
              <a:ext cx="1" cy="12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0" name="Freeform 274">
              <a:extLst>
                <a:ext uri="{FF2B5EF4-FFF2-40B4-BE49-F238E27FC236}">
                  <a16:creationId xmlns:a16="http://schemas.microsoft.com/office/drawing/2014/main" id="{E5CB06C5-6F91-3D23-576F-DC91415840F0}"/>
                </a:ext>
              </a:extLst>
            </p:cNvPr>
            <p:cNvSpPr>
              <a:spLocks/>
            </p:cNvSpPr>
            <p:nvPr/>
          </p:nvSpPr>
          <p:spPr bwMode="auto">
            <a:xfrm>
              <a:off x="3618" y="341"/>
              <a:ext cx="6" cy="5"/>
            </a:xfrm>
            <a:custGeom>
              <a:avLst/>
              <a:gdLst>
                <a:gd name="T0" fmla="*/ 0 w 34"/>
                <a:gd name="T1" fmla="*/ 0 h 33"/>
                <a:gd name="T2" fmla="*/ 0 w 34"/>
                <a:gd name="T3" fmla="*/ 0 h 33"/>
                <a:gd name="T4" fmla="*/ 0 w 34"/>
                <a:gd name="T5" fmla="*/ 0 h 33"/>
                <a:gd name="T6" fmla="*/ 0 w 34"/>
                <a:gd name="T7" fmla="*/ 0 h 33"/>
                <a:gd name="T8" fmla="*/ 0 w 34"/>
                <a:gd name="T9" fmla="*/ 0 h 33"/>
                <a:gd name="T10" fmla="*/ 0 w 34"/>
                <a:gd name="T11" fmla="*/ 0 h 33"/>
                <a:gd name="T12" fmla="*/ 0 w 34"/>
                <a:gd name="T13" fmla="*/ 0 h 33"/>
                <a:gd name="T14" fmla="*/ 0 w 34"/>
                <a:gd name="T15" fmla="*/ 0 h 33"/>
                <a:gd name="T16" fmla="*/ 0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34" y="17"/>
                  </a:moveTo>
                  <a:lnTo>
                    <a:pt x="29" y="4"/>
                  </a:lnTo>
                  <a:lnTo>
                    <a:pt x="17" y="0"/>
                  </a:lnTo>
                  <a:lnTo>
                    <a:pt x="5" y="4"/>
                  </a:lnTo>
                  <a:lnTo>
                    <a:pt x="0" y="17"/>
                  </a:lnTo>
                  <a:lnTo>
                    <a:pt x="5" y="29"/>
                  </a:lnTo>
                  <a:lnTo>
                    <a:pt x="17" y="33"/>
                  </a:lnTo>
                  <a:lnTo>
                    <a:pt x="29" y="29"/>
                  </a:lnTo>
                  <a:lnTo>
                    <a:pt x="34"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1" name="Freeform 275">
              <a:extLst>
                <a:ext uri="{FF2B5EF4-FFF2-40B4-BE49-F238E27FC236}">
                  <a16:creationId xmlns:a16="http://schemas.microsoft.com/office/drawing/2014/main" id="{7469DC3E-D886-9DF9-0F32-9665DDA7292B}"/>
                </a:ext>
              </a:extLst>
            </p:cNvPr>
            <p:cNvSpPr>
              <a:spLocks/>
            </p:cNvSpPr>
            <p:nvPr/>
          </p:nvSpPr>
          <p:spPr bwMode="auto">
            <a:xfrm>
              <a:off x="3616" y="339"/>
              <a:ext cx="10" cy="9"/>
            </a:xfrm>
            <a:custGeom>
              <a:avLst/>
              <a:gdLst>
                <a:gd name="T0" fmla="*/ 0 w 58"/>
                <a:gd name="T1" fmla="*/ 0 h 58"/>
                <a:gd name="T2" fmla="*/ 0 w 58"/>
                <a:gd name="T3" fmla="*/ 0 h 58"/>
                <a:gd name="T4" fmla="*/ 0 w 58"/>
                <a:gd name="T5" fmla="*/ 0 h 58"/>
                <a:gd name="T6" fmla="*/ 0 w 58"/>
                <a:gd name="T7" fmla="*/ 0 h 58"/>
                <a:gd name="T8" fmla="*/ 0 w 58"/>
                <a:gd name="T9" fmla="*/ 0 h 58"/>
                <a:gd name="T10" fmla="*/ 0 w 58"/>
                <a:gd name="T11" fmla="*/ 0 h 58"/>
                <a:gd name="T12" fmla="*/ 0 w 58"/>
                <a:gd name="T13" fmla="*/ 0 h 58"/>
                <a:gd name="T14" fmla="*/ 0 w 58"/>
                <a:gd name="T15" fmla="*/ 0 h 58"/>
                <a:gd name="T16" fmla="*/ 0 w 5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8"/>
                <a:gd name="T29" fmla="*/ 58 w 58"/>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8">
                  <a:moveTo>
                    <a:pt x="58" y="29"/>
                  </a:moveTo>
                  <a:lnTo>
                    <a:pt x="50" y="7"/>
                  </a:lnTo>
                  <a:lnTo>
                    <a:pt x="29" y="0"/>
                  </a:lnTo>
                  <a:lnTo>
                    <a:pt x="8" y="7"/>
                  </a:lnTo>
                  <a:lnTo>
                    <a:pt x="0" y="29"/>
                  </a:lnTo>
                  <a:lnTo>
                    <a:pt x="8" y="49"/>
                  </a:lnTo>
                  <a:lnTo>
                    <a:pt x="29" y="58"/>
                  </a:lnTo>
                  <a:lnTo>
                    <a:pt x="50" y="49"/>
                  </a:lnTo>
                  <a:lnTo>
                    <a:pt x="58"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2" name="Freeform 276">
              <a:extLst>
                <a:ext uri="{FF2B5EF4-FFF2-40B4-BE49-F238E27FC236}">
                  <a16:creationId xmlns:a16="http://schemas.microsoft.com/office/drawing/2014/main" id="{37967F38-D27B-17E1-2143-905CD9EAD5C9}"/>
                </a:ext>
              </a:extLst>
            </p:cNvPr>
            <p:cNvSpPr>
              <a:spLocks/>
            </p:cNvSpPr>
            <p:nvPr/>
          </p:nvSpPr>
          <p:spPr bwMode="auto">
            <a:xfrm>
              <a:off x="3619" y="342"/>
              <a:ext cx="3" cy="3"/>
            </a:xfrm>
            <a:custGeom>
              <a:avLst/>
              <a:gdLst>
                <a:gd name="T0" fmla="*/ 0 w 16"/>
                <a:gd name="T1" fmla="*/ 0 h 14"/>
                <a:gd name="T2" fmla="*/ 0 w 16"/>
                <a:gd name="T3" fmla="*/ 0 h 14"/>
                <a:gd name="T4" fmla="*/ 0 w 16"/>
                <a:gd name="T5" fmla="*/ 0 h 14"/>
                <a:gd name="T6" fmla="*/ 0 w 16"/>
                <a:gd name="T7" fmla="*/ 0 h 14"/>
                <a:gd name="T8" fmla="*/ 0 w 16"/>
                <a:gd name="T9" fmla="*/ 0 h 14"/>
                <a:gd name="T10" fmla="*/ 0 w 16"/>
                <a:gd name="T11" fmla="*/ 0 h 14"/>
                <a:gd name="T12" fmla="*/ 0 w 16"/>
                <a:gd name="T13" fmla="*/ 0 h 14"/>
                <a:gd name="T14" fmla="*/ 0 w 16"/>
                <a:gd name="T15" fmla="*/ 0 h 14"/>
                <a:gd name="T16" fmla="*/ 0 w 16"/>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4"/>
                <a:gd name="T29" fmla="*/ 16 w 16"/>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4">
                  <a:moveTo>
                    <a:pt x="16" y="8"/>
                  </a:moveTo>
                  <a:lnTo>
                    <a:pt x="13" y="2"/>
                  </a:lnTo>
                  <a:lnTo>
                    <a:pt x="8" y="0"/>
                  </a:lnTo>
                  <a:lnTo>
                    <a:pt x="3" y="2"/>
                  </a:lnTo>
                  <a:lnTo>
                    <a:pt x="0" y="8"/>
                  </a:lnTo>
                  <a:lnTo>
                    <a:pt x="3" y="12"/>
                  </a:lnTo>
                  <a:lnTo>
                    <a:pt x="8" y="14"/>
                  </a:lnTo>
                  <a:lnTo>
                    <a:pt x="13" y="12"/>
                  </a:lnTo>
                  <a:lnTo>
                    <a:pt x="16"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3" name="Freeform 277">
              <a:extLst>
                <a:ext uri="{FF2B5EF4-FFF2-40B4-BE49-F238E27FC236}">
                  <a16:creationId xmlns:a16="http://schemas.microsoft.com/office/drawing/2014/main" id="{F2D8B362-017B-1D35-C18F-12DC5DBF8CA2}"/>
                </a:ext>
              </a:extLst>
            </p:cNvPr>
            <p:cNvSpPr>
              <a:spLocks/>
            </p:cNvSpPr>
            <p:nvPr/>
          </p:nvSpPr>
          <p:spPr bwMode="auto">
            <a:xfrm>
              <a:off x="3613" y="337"/>
              <a:ext cx="15" cy="14"/>
            </a:xfrm>
            <a:custGeom>
              <a:avLst/>
              <a:gdLst>
                <a:gd name="T0" fmla="*/ 0 w 86"/>
                <a:gd name="T1" fmla="*/ 0 h 84"/>
                <a:gd name="T2" fmla="*/ 0 w 86"/>
                <a:gd name="T3" fmla="*/ 0 h 84"/>
                <a:gd name="T4" fmla="*/ 0 w 86"/>
                <a:gd name="T5" fmla="*/ 0 h 84"/>
                <a:gd name="T6" fmla="*/ 0 w 86"/>
                <a:gd name="T7" fmla="*/ 0 h 84"/>
                <a:gd name="T8" fmla="*/ 0 w 86"/>
                <a:gd name="T9" fmla="*/ 0 h 84"/>
                <a:gd name="T10" fmla="*/ 0 w 86"/>
                <a:gd name="T11" fmla="*/ 0 h 84"/>
                <a:gd name="T12" fmla="*/ 0 w 86"/>
                <a:gd name="T13" fmla="*/ 0 h 84"/>
                <a:gd name="T14" fmla="*/ 0 w 86"/>
                <a:gd name="T15" fmla="*/ 0 h 84"/>
                <a:gd name="T16" fmla="*/ 0 w 86"/>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4"/>
                <a:gd name="T29" fmla="*/ 86 w 86"/>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4">
                  <a:moveTo>
                    <a:pt x="86" y="43"/>
                  </a:moveTo>
                  <a:lnTo>
                    <a:pt x="73" y="13"/>
                  </a:lnTo>
                  <a:lnTo>
                    <a:pt x="43" y="0"/>
                  </a:lnTo>
                  <a:lnTo>
                    <a:pt x="13" y="13"/>
                  </a:lnTo>
                  <a:lnTo>
                    <a:pt x="0" y="43"/>
                  </a:lnTo>
                  <a:lnTo>
                    <a:pt x="13" y="73"/>
                  </a:lnTo>
                  <a:lnTo>
                    <a:pt x="43" y="84"/>
                  </a:lnTo>
                  <a:lnTo>
                    <a:pt x="73" y="73"/>
                  </a:lnTo>
                  <a:lnTo>
                    <a:pt x="86"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 name="Freeform 278">
              <a:extLst>
                <a:ext uri="{FF2B5EF4-FFF2-40B4-BE49-F238E27FC236}">
                  <a16:creationId xmlns:a16="http://schemas.microsoft.com/office/drawing/2014/main" id="{DD2D2DF9-EF8A-9A81-AE63-5721DDA4CC5A}"/>
                </a:ext>
              </a:extLst>
            </p:cNvPr>
            <p:cNvSpPr>
              <a:spLocks/>
            </p:cNvSpPr>
            <p:nvPr/>
          </p:nvSpPr>
          <p:spPr bwMode="auto">
            <a:xfrm>
              <a:off x="3611" y="334"/>
              <a:ext cx="19" cy="19"/>
            </a:xfrm>
            <a:custGeom>
              <a:avLst/>
              <a:gdLst>
                <a:gd name="T0" fmla="*/ 0 w 117"/>
                <a:gd name="T1" fmla="*/ 0 h 116"/>
                <a:gd name="T2" fmla="*/ 0 w 117"/>
                <a:gd name="T3" fmla="*/ 0 h 116"/>
                <a:gd name="T4" fmla="*/ 0 w 117"/>
                <a:gd name="T5" fmla="*/ 0 h 116"/>
                <a:gd name="T6" fmla="*/ 0 w 117"/>
                <a:gd name="T7" fmla="*/ 0 h 116"/>
                <a:gd name="T8" fmla="*/ 0 w 117"/>
                <a:gd name="T9" fmla="*/ 0 h 116"/>
                <a:gd name="T10" fmla="*/ 0 w 117"/>
                <a:gd name="T11" fmla="*/ 0 h 116"/>
                <a:gd name="T12" fmla="*/ 0 w 117"/>
                <a:gd name="T13" fmla="*/ 0 h 116"/>
                <a:gd name="T14" fmla="*/ 0 w 117"/>
                <a:gd name="T15" fmla="*/ 0 h 116"/>
                <a:gd name="T16" fmla="*/ 0 w 117"/>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116"/>
                <a:gd name="T29" fmla="*/ 117 w 117"/>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116">
                  <a:moveTo>
                    <a:pt x="117" y="59"/>
                  </a:moveTo>
                  <a:lnTo>
                    <a:pt x="99" y="17"/>
                  </a:lnTo>
                  <a:lnTo>
                    <a:pt x="58" y="0"/>
                  </a:lnTo>
                  <a:lnTo>
                    <a:pt x="17" y="17"/>
                  </a:lnTo>
                  <a:lnTo>
                    <a:pt x="0" y="59"/>
                  </a:lnTo>
                  <a:lnTo>
                    <a:pt x="17" y="99"/>
                  </a:lnTo>
                  <a:lnTo>
                    <a:pt x="58" y="116"/>
                  </a:lnTo>
                  <a:lnTo>
                    <a:pt x="99" y="99"/>
                  </a:lnTo>
                  <a:lnTo>
                    <a:pt x="117"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Line 279">
              <a:extLst>
                <a:ext uri="{FF2B5EF4-FFF2-40B4-BE49-F238E27FC236}">
                  <a16:creationId xmlns:a16="http://schemas.microsoft.com/office/drawing/2014/main" id="{87EC4B04-67D4-1DED-E0BF-38A82EC5B170}"/>
                </a:ext>
              </a:extLst>
            </p:cNvPr>
            <p:cNvSpPr>
              <a:spLocks noChangeShapeType="1"/>
            </p:cNvSpPr>
            <p:nvPr/>
          </p:nvSpPr>
          <p:spPr bwMode="auto">
            <a:xfrm flipV="1">
              <a:off x="3869" y="344"/>
              <a:ext cx="1" cy="176"/>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6" name="Line 280">
              <a:extLst>
                <a:ext uri="{FF2B5EF4-FFF2-40B4-BE49-F238E27FC236}">
                  <a16:creationId xmlns:a16="http://schemas.microsoft.com/office/drawing/2014/main" id="{BC1D9740-67F5-39EB-403F-76512B82DD1D}"/>
                </a:ext>
              </a:extLst>
            </p:cNvPr>
            <p:cNvSpPr>
              <a:spLocks noChangeShapeType="1"/>
            </p:cNvSpPr>
            <p:nvPr/>
          </p:nvSpPr>
          <p:spPr bwMode="auto">
            <a:xfrm flipH="1">
              <a:off x="3869" y="520"/>
              <a:ext cx="135"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7" name="Line 281">
              <a:extLst>
                <a:ext uri="{FF2B5EF4-FFF2-40B4-BE49-F238E27FC236}">
                  <a16:creationId xmlns:a16="http://schemas.microsoft.com/office/drawing/2014/main" id="{C41AA82B-6879-12AE-6608-38178105CFE7}"/>
                </a:ext>
              </a:extLst>
            </p:cNvPr>
            <p:cNvSpPr>
              <a:spLocks noChangeShapeType="1"/>
            </p:cNvSpPr>
            <p:nvPr/>
          </p:nvSpPr>
          <p:spPr bwMode="auto">
            <a:xfrm>
              <a:off x="4004" y="463"/>
              <a:ext cx="1" cy="114"/>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8" name="Freeform 282">
              <a:extLst>
                <a:ext uri="{FF2B5EF4-FFF2-40B4-BE49-F238E27FC236}">
                  <a16:creationId xmlns:a16="http://schemas.microsoft.com/office/drawing/2014/main" id="{DAE78155-B72E-585E-4DBD-6C80233011F9}"/>
                </a:ext>
              </a:extLst>
            </p:cNvPr>
            <p:cNvSpPr>
              <a:spLocks/>
            </p:cNvSpPr>
            <p:nvPr/>
          </p:nvSpPr>
          <p:spPr bwMode="auto">
            <a:xfrm>
              <a:off x="3862" y="337"/>
              <a:ext cx="14" cy="14"/>
            </a:xfrm>
            <a:custGeom>
              <a:avLst/>
              <a:gdLst>
                <a:gd name="T0" fmla="*/ 0 w 85"/>
                <a:gd name="T1" fmla="*/ 0 h 84"/>
                <a:gd name="T2" fmla="*/ 0 w 85"/>
                <a:gd name="T3" fmla="*/ 0 h 84"/>
                <a:gd name="T4" fmla="*/ 0 w 85"/>
                <a:gd name="T5" fmla="*/ 0 h 84"/>
                <a:gd name="T6" fmla="*/ 0 w 85"/>
                <a:gd name="T7" fmla="*/ 0 h 84"/>
                <a:gd name="T8" fmla="*/ 0 w 85"/>
                <a:gd name="T9" fmla="*/ 0 h 84"/>
                <a:gd name="T10" fmla="*/ 0 w 85"/>
                <a:gd name="T11" fmla="*/ 0 h 84"/>
                <a:gd name="T12" fmla="*/ 0 w 85"/>
                <a:gd name="T13" fmla="*/ 0 h 84"/>
                <a:gd name="T14" fmla="*/ 0 w 85"/>
                <a:gd name="T15" fmla="*/ 0 h 84"/>
                <a:gd name="T16" fmla="*/ 0 w 85"/>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84"/>
                <a:gd name="T29" fmla="*/ 85 w 85"/>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84">
                  <a:moveTo>
                    <a:pt x="85" y="43"/>
                  </a:moveTo>
                  <a:lnTo>
                    <a:pt x="72" y="13"/>
                  </a:lnTo>
                  <a:lnTo>
                    <a:pt x="42" y="0"/>
                  </a:lnTo>
                  <a:lnTo>
                    <a:pt x="12" y="13"/>
                  </a:lnTo>
                  <a:lnTo>
                    <a:pt x="0" y="43"/>
                  </a:lnTo>
                  <a:lnTo>
                    <a:pt x="12" y="73"/>
                  </a:lnTo>
                  <a:lnTo>
                    <a:pt x="42" y="84"/>
                  </a:lnTo>
                  <a:lnTo>
                    <a:pt x="72" y="73"/>
                  </a:lnTo>
                  <a:lnTo>
                    <a:pt x="85"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9" name="Freeform 283">
              <a:extLst>
                <a:ext uri="{FF2B5EF4-FFF2-40B4-BE49-F238E27FC236}">
                  <a16:creationId xmlns:a16="http://schemas.microsoft.com/office/drawing/2014/main" id="{16CB727A-BD06-0365-AFDE-037169C2704B}"/>
                </a:ext>
              </a:extLst>
            </p:cNvPr>
            <p:cNvSpPr>
              <a:spLocks/>
            </p:cNvSpPr>
            <p:nvPr/>
          </p:nvSpPr>
          <p:spPr bwMode="auto">
            <a:xfrm>
              <a:off x="3859" y="334"/>
              <a:ext cx="20" cy="19"/>
            </a:xfrm>
            <a:custGeom>
              <a:avLst/>
              <a:gdLst>
                <a:gd name="T0" fmla="*/ 0 w 119"/>
                <a:gd name="T1" fmla="*/ 0 h 116"/>
                <a:gd name="T2" fmla="*/ 0 w 119"/>
                <a:gd name="T3" fmla="*/ 0 h 116"/>
                <a:gd name="T4" fmla="*/ 0 w 119"/>
                <a:gd name="T5" fmla="*/ 0 h 116"/>
                <a:gd name="T6" fmla="*/ 0 w 119"/>
                <a:gd name="T7" fmla="*/ 0 h 116"/>
                <a:gd name="T8" fmla="*/ 0 w 119"/>
                <a:gd name="T9" fmla="*/ 0 h 116"/>
                <a:gd name="T10" fmla="*/ 0 w 119"/>
                <a:gd name="T11" fmla="*/ 0 h 116"/>
                <a:gd name="T12" fmla="*/ 0 w 119"/>
                <a:gd name="T13" fmla="*/ 0 h 116"/>
                <a:gd name="T14" fmla="*/ 0 w 119"/>
                <a:gd name="T15" fmla="*/ 0 h 116"/>
                <a:gd name="T16" fmla="*/ 0 w 119"/>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16"/>
                <a:gd name="T29" fmla="*/ 119 w 119"/>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16">
                  <a:moveTo>
                    <a:pt x="119" y="59"/>
                  </a:moveTo>
                  <a:lnTo>
                    <a:pt x="101" y="17"/>
                  </a:lnTo>
                  <a:lnTo>
                    <a:pt x="59" y="0"/>
                  </a:lnTo>
                  <a:lnTo>
                    <a:pt x="18" y="17"/>
                  </a:lnTo>
                  <a:lnTo>
                    <a:pt x="0" y="59"/>
                  </a:lnTo>
                  <a:lnTo>
                    <a:pt x="18" y="99"/>
                  </a:lnTo>
                  <a:lnTo>
                    <a:pt x="59" y="116"/>
                  </a:lnTo>
                  <a:lnTo>
                    <a:pt x="101" y="99"/>
                  </a:lnTo>
                  <a:lnTo>
                    <a:pt x="119"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0" name="Freeform 284">
              <a:extLst>
                <a:ext uri="{FF2B5EF4-FFF2-40B4-BE49-F238E27FC236}">
                  <a16:creationId xmlns:a16="http://schemas.microsoft.com/office/drawing/2014/main" id="{CDEB76F6-D56D-C836-3DFC-F9B9D8BC8C2C}"/>
                </a:ext>
              </a:extLst>
            </p:cNvPr>
            <p:cNvSpPr>
              <a:spLocks/>
            </p:cNvSpPr>
            <p:nvPr/>
          </p:nvSpPr>
          <p:spPr bwMode="auto">
            <a:xfrm>
              <a:off x="3866" y="341"/>
              <a:ext cx="6" cy="5"/>
            </a:xfrm>
            <a:custGeom>
              <a:avLst/>
              <a:gdLst>
                <a:gd name="T0" fmla="*/ 0 w 33"/>
                <a:gd name="T1" fmla="*/ 0 h 33"/>
                <a:gd name="T2" fmla="*/ 0 w 33"/>
                <a:gd name="T3" fmla="*/ 0 h 33"/>
                <a:gd name="T4" fmla="*/ 0 w 33"/>
                <a:gd name="T5" fmla="*/ 0 h 33"/>
                <a:gd name="T6" fmla="*/ 0 w 33"/>
                <a:gd name="T7" fmla="*/ 0 h 33"/>
                <a:gd name="T8" fmla="*/ 0 w 33"/>
                <a:gd name="T9" fmla="*/ 0 h 33"/>
                <a:gd name="T10" fmla="*/ 0 w 33"/>
                <a:gd name="T11" fmla="*/ 0 h 33"/>
                <a:gd name="T12" fmla="*/ 0 w 33"/>
                <a:gd name="T13" fmla="*/ 0 h 33"/>
                <a:gd name="T14" fmla="*/ 0 w 33"/>
                <a:gd name="T15" fmla="*/ 0 h 33"/>
                <a:gd name="T16" fmla="*/ 0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33" y="17"/>
                  </a:moveTo>
                  <a:lnTo>
                    <a:pt x="29" y="4"/>
                  </a:lnTo>
                  <a:lnTo>
                    <a:pt x="16" y="0"/>
                  </a:lnTo>
                  <a:lnTo>
                    <a:pt x="4" y="4"/>
                  </a:lnTo>
                  <a:lnTo>
                    <a:pt x="0" y="17"/>
                  </a:lnTo>
                  <a:lnTo>
                    <a:pt x="4" y="29"/>
                  </a:lnTo>
                  <a:lnTo>
                    <a:pt x="16" y="33"/>
                  </a:lnTo>
                  <a:lnTo>
                    <a:pt x="29" y="29"/>
                  </a:lnTo>
                  <a:lnTo>
                    <a:pt x="33"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1" name="Freeform 285">
              <a:extLst>
                <a:ext uri="{FF2B5EF4-FFF2-40B4-BE49-F238E27FC236}">
                  <a16:creationId xmlns:a16="http://schemas.microsoft.com/office/drawing/2014/main" id="{AAA6FAE2-5DD1-3760-1B61-BA1A8B98C5CD}"/>
                </a:ext>
              </a:extLst>
            </p:cNvPr>
            <p:cNvSpPr>
              <a:spLocks/>
            </p:cNvSpPr>
            <p:nvPr/>
          </p:nvSpPr>
          <p:spPr bwMode="auto">
            <a:xfrm>
              <a:off x="3864" y="339"/>
              <a:ext cx="10" cy="9"/>
            </a:xfrm>
            <a:custGeom>
              <a:avLst/>
              <a:gdLst>
                <a:gd name="T0" fmla="*/ 0 w 58"/>
                <a:gd name="T1" fmla="*/ 0 h 58"/>
                <a:gd name="T2" fmla="*/ 0 w 58"/>
                <a:gd name="T3" fmla="*/ 0 h 58"/>
                <a:gd name="T4" fmla="*/ 0 w 58"/>
                <a:gd name="T5" fmla="*/ 0 h 58"/>
                <a:gd name="T6" fmla="*/ 0 w 58"/>
                <a:gd name="T7" fmla="*/ 0 h 58"/>
                <a:gd name="T8" fmla="*/ 0 w 58"/>
                <a:gd name="T9" fmla="*/ 0 h 58"/>
                <a:gd name="T10" fmla="*/ 0 w 58"/>
                <a:gd name="T11" fmla="*/ 0 h 58"/>
                <a:gd name="T12" fmla="*/ 0 w 58"/>
                <a:gd name="T13" fmla="*/ 0 h 58"/>
                <a:gd name="T14" fmla="*/ 0 w 58"/>
                <a:gd name="T15" fmla="*/ 0 h 58"/>
                <a:gd name="T16" fmla="*/ 0 w 5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8"/>
                <a:gd name="T29" fmla="*/ 58 w 58"/>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8">
                  <a:moveTo>
                    <a:pt x="58" y="29"/>
                  </a:moveTo>
                  <a:lnTo>
                    <a:pt x="51" y="7"/>
                  </a:lnTo>
                  <a:lnTo>
                    <a:pt x="29" y="0"/>
                  </a:lnTo>
                  <a:lnTo>
                    <a:pt x="8" y="7"/>
                  </a:lnTo>
                  <a:lnTo>
                    <a:pt x="0" y="29"/>
                  </a:lnTo>
                  <a:lnTo>
                    <a:pt x="8" y="49"/>
                  </a:lnTo>
                  <a:lnTo>
                    <a:pt x="29" y="58"/>
                  </a:lnTo>
                  <a:lnTo>
                    <a:pt x="51" y="49"/>
                  </a:lnTo>
                  <a:lnTo>
                    <a:pt x="58"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2" name="Freeform 286">
              <a:extLst>
                <a:ext uri="{FF2B5EF4-FFF2-40B4-BE49-F238E27FC236}">
                  <a16:creationId xmlns:a16="http://schemas.microsoft.com/office/drawing/2014/main" id="{0D8E1853-3CC2-841D-B773-028D04CF0DB5}"/>
                </a:ext>
              </a:extLst>
            </p:cNvPr>
            <p:cNvSpPr>
              <a:spLocks/>
            </p:cNvSpPr>
            <p:nvPr/>
          </p:nvSpPr>
          <p:spPr bwMode="auto">
            <a:xfrm>
              <a:off x="3868" y="342"/>
              <a:ext cx="2" cy="3"/>
            </a:xfrm>
            <a:custGeom>
              <a:avLst/>
              <a:gdLst>
                <a:gd name="T0" fmla="*/ 0 w 15"/>
                <a:gd name="T1" fmla="*/ 0 h 14"/>
                <a:gd name="T2" fmla="*/ 0 w 15"/>
                <a:gd name="T3" fmla="*/ 0 h 14"/>
                <a:gd name="T4" fmla="*/ 0 w 15"/>
                <a:gd name="T5" fmla="*/ 0 h 14"/>
                <a:gd name="T6" fmla="*/ 0 w 15"/>
                <a:gd name="T7" fmla="*/ 0 h 14"/>
                <a:gd name="T8" fmla="*/ 0 w 15"/>
                <a:gd name="T9" fmla="*/ 0 h 14"/>
                <a:gd name="T10" fmla="*/ 0 w 15"/>
                <a:gd name="T11" fmla="*/ 0 h 14"/>
                <a:gd name="T12" fmla="*/ 0 w 15"/>
                <a:gd name="T13" fmla="*/ 0 h 14"/>
                <a:gd name="T14" fmla="*/ 0 w 15"/>
                <a:gd name="T15" fmla="*/ 0 h 14"/>
                <a:gd name="T16" fmla="*/ 0 w 15"/>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8"/>
                  </a:moveTo>
                  <a:lnTo>
                    <a:pt x="12" y="2"/>
                  </a:lnTo>
                  <a:lnTo>
                    <a:pt x="7" y="0"/>
                  </a:lnTo>
                  <a:lnTo>
                    <a:pt x="3" y="2"/>
                  </a:lnTo>
                  <a:lnTo>
                    <a:pt x="0" y="8"/>
                  </a:lnTo>
                  <a:lnTo>
                    <a:pt x="3" y="12"/>
                  </a:lnTo>
                  <a:lnTo>
                    <a:pt x="7" y="14"/>
                  </a:lnTo>
                  <a:lnTo>
                    <a:pt x="12" y="12"/>
                  </a:lnTo>
                  <a:lnTo>
                    <a:pt x="15"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3" name="Line 287">
              <a:extLst>
                <a:ext uri="{FF2B5EF4-FFF2-40B4-BE49-F238E27FC236}">
                  <a16:creationId xmlns:a16="http://schemas.microsoft.com/office/drawing/2014/main" id="{67B3DB59-20BA-13D0-67AA-0A49405B5349}"/>
                </a:ext>
              </a:extLst>
            </p:cNvPr>
            <p:cNvSpPr>
              <a:spLocks noChangeShapeType="1"/>
            </p:cNvSpPr>
            <p:nvPr/>
          </p:nvSpPr>
          <p:spPr bwMode="auto">
            <a:xfrm>
              <a:off x="4226" y="344"/>
              <a:ext cx="1" cy="12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 name="Line 288">
              <a:extLst>
                <a:ext uri="{FF2B5EF4-FFF2-40B4-BE49-F238E27FC236}">
                  <a16:creationId xmlns:a16="http://schemas.microsoft.com/office/drawing/2014/main" id="{B2B2C74C-03FC-A4D4-EF84-B5F1CD7D64BF}"/>
                </a:ext>
              </a:extLst>
            </p:cNvPr>
            <p:cNvSpPr>
              <a:spLocks noChangeShapeType="1"/>
            </p:cNvSpPr>
            <p:nvPr/>
          </p:nvSpPr>
          <p:spPr bwMode="auto">
            <a:xfrm>
              <a:off x="4076" y="568"/>
              <a:ext cx="20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 name="Line 289">
              <a:extLst>
                <a:ext uri="{FF2B5EF4-FFF2-40B4-BE49-F238E27FC236}">
                  <a16:creationId xmlns:a16="http://schemas.microsoft.com/office/drawing/2014/main" id="{953AD802-1C80-FA84-D2F4-BD29CF42DAD5}"/>
                </a:ext>
              </a:extLst>
            </p:cNvPr>
            <p:cNvSpPr>
              <a:spLocks noChangeShapeType="1"/>
            </p:cNvSpPr>
            <p:nvPr/>
          </p:nvSpPr>
          <p:spPr bwMode="auto">
            <a:xfrm>
              <a:off x="4076" y="472"/>
              <a:ext cx="15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 name="Line 290">
              <a:extLst>
                <a:ext uri="{FF2B5EF4-FFF2-40B4-BE49-F238E27FC236}">
                  <a16:creationId xmlns:a16="http://schemas.microsoft.com/office/drawing/2014/main" id="{15E0FB33-ED22-BF94-9C99-CBC218F67C17}"/>
                </a:ext>
              </a:extLst>
            </p:cNvPr>
            <p:cNvSpPr>
              <a:spLocks noChangeShapeType="1"/>
            </p:cNvSpPr>
            <p:nvPr/>
          </p:nvSpPr>
          <p:spPr bwMode="auto">
            <a:xfrm>
              <a:off x="4076" y="440"/>
              <a:ext cx="1" cy="16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 name="Freeform 291">
              <a:extLst>
                <a:ext uri="{FF2B5EF4-FFF2-40B4-BE49-F238E27FC236}">
                  <a16:creationId xmlns:a16="http://schemas.microsoft.com/office/drawing/2014/main" id="{0533B102-3E2A-1825-4944-E912F1C5BA46}"/>
                </a:ext>
              </a:extLst>
            </p:cNvPr>
            <p:cNvSpPr>
              <a:spLocks/>
            </p:cNvSpPr>
            <p:nvPr/>
          </p:nvSpPr>
          <p:spPr bwMode="auto">
            <a:xfrm>
              <a:off x="4216" y="334"/>
              <a:ext cx="20" cy="19"/>
            </a:xfrm>
            <a:custGeom>
              <a:avLst/>
              <a:gdLst>
                <a:gd name="T0" fmla="*/ 0 w 117"/>
                <a:gd name="T1" fmla="*/ 0 h 116"/>
                <a:gd name="T2" fmla="*/ 0 w 117"/>
                <a:gd name="T3" fmla="*/ 0 h 116"/>
                <a:gd name="T4" fmla="*/ 0 w 117"/>
                <a:gd name="T5" fmla="*/ 0 h 116"/>
                <a:gd name="T6" fmla="*/ 0 w 117"/>
                <a:gd name="T7" fmla="*/ 0 h 116"/>
                <a:gd name="T8" fmla="*/ 0 w 117"/>
                <a:gd name="T9" fmla="*/ 0 h 116"/>
                <a:gd name="T10" fmla="*/ 0 w 117"/>
                <a:gd name="T11" fmla="*/ 0 h 116"/>
                <a:gd name="T12" fmla="*/ 0 w 117"/>
                <a:gd name="T13" fmla="*/ 0 h 116"/>
                <a:gd name="T14" fmla="*/ 0 w 117"/>
                <a:gd name="T15" fmla="*/ 0 h 116"/>
                <a:gd name="T16" fmla="*/ 0 w 117"/>
                <a:gd name="T17" fmla="*/ 0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116"/>
                <a:gd name="T29" fmla="*/ 117 w 117"/>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116">
                  <a:moveTo>
                    <a:pt x="117" y="59"/>
                  </a:moveTo>
                  <a:lnTo>
                    <a:pt x="99" y="17"/>
                  </a:lnTo>
                  <a:lnTo>
                    <a:pt x="58" y="0"/>
                  </a:lnTo>
                  <a:lnTo>
                    <a:pt x="17" y="17"/>
                  </a:lnTo>
                  <a:lnTo>
                    <a:pt x="0" y="59"/>
                  </a:lnTo>
                  <a:lnTo>
                    <a:pt x="17" y="99"/>
                  </a:lnTo>
                  <a:lnTo>
                    <a:pt x="58" y="116"/>
                  </a:lnTo>
                  <a:lnTo>
                    <a:pt x="99" y="99"/>
                  </a:lnTo>
                  <a:lnTo>
                    <a:pt x="117" y="5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8" name="Freeform 292">
              <a:extLst>
                <a:ext uri="{FF2B5EF4-FFF2-40B4-BE49-F238E27FC236}">
                  <a16:creationId xmlns:a16="http://schemas.microsoft.com/office/drawing/2014/main" id="{9C33856B-C90A-4F67-0DC6-FD3A66DD6DDC}"/>
                </a:ext>
              </a:extLst>
            </p:cNvPr>
            <p:cNvSpPr>
              <a:spLocks/>
            </p:cNvSpPr>
            <p:nvPr/>
          </p:nvSpPr>
          <p:spPr bwMode="auto">
            <a:xfrm>
              <a:off x="4219" y="337"/>
              <a:ext cx="14" cy="14"/>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w 87"/>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84"/>
                <a:gd name="T29" fmla="*/ 87 w 87"/>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84">
                  <a:moveTo>
                    <a:pt x="87" y="43"/>
                  </a:moveTo>
                  <a:lnTo>
                    <a:pt x="74" y="13"/>
                  </a:lnTo>
                  <a:lnTo>
                    <a:pt x="43" y="0"/>
                  </a:lnTo>
                  <a:lnTo>
                    <a:pt x="13" y="13"/>
                  </a:lnTo>
                  <a:lnTo>
                    <a:pt x="0" y="43"/>
                  </a:lnTo>
                  <a:lnTo>
                    <a:pt x="13" y="73"/>
                  </a:lnTo>
                  <a:lnTo>
                    <a:pt x="43" y="84"/>
                  </a:lnTo>
                  <a:lnTo>
                    <a:pt x="74" y="73"/>
                  </a:lnTo>
                  <a:lnTo>
                    <a:pt x="87" y="43"/>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9" name="Freeform 293">
              <a:extLst>
                <a:ext uri="{FF2B5EF4-FFF2-40B4-BE49-F238E27FC236}">
                  <a16:creationId xmlns:a16="http://schemas.microsoft.com/office/drawing/2014/main" id="{B4BF6E03-C053-F527-8034-3132B7BE05B6}"/>
                </a:ext>
              </a:extLst>
            </p:cNvPr>
            <p:cNvSpPr>
              <a:spLocks/>
            </p:cNvSpPr>
            <p:nvPr/>
          </p:nvSpPr>
          <p:spPr bwMode="auto">
            <a:xfrm>
              <a:off x="4225" y="342"/>
              <a:ext cx="2" cy="3"/>
            </a:xfrm>
            <a:custGeom>
              <a:avLst/>
              <a:gdLst>
                <a:gd name="T0" fmla="*/ 0 w 15"/>
                <a:gd name="T1" fmla="*/ 0 h 14"/>
                <a:gd name="T2" fmla="*/ 0 w 15"/>
                <a:gd name="T3" fmla="*/ 0 h 14"/>
                <a:gd name="T4" fmla="*/ 0 w 15"/>
                <a:gd name="T5" fmla="*/ 0 h 14"/>
                <a:gd name="T6" fmla="*/ 0 w 15"/>
                <a:gd name="T7" fmla="*/ 0 h 14"/>
                <a:gd name="T8" fmla="*/ 0 w 15"/>
                <a:gd name="T9" fmla="*/ 0 h 14"/>
                <a:gd name="T10" fmla="*/ 0 w 15"/>
                <a:gd name="T11" fmla="*/ 0 h 14"/>
                <a:gd name="T12" fmla="*/ 0 w 15"/>
                <a:gd name="T13" fmla="*/ 0 h 14"/>
                <a:gd name="T14" fmla="*/ 0 w 15"/>
                <a:gd name="T15" fmla="*/ 0 h 14"/>
                <a:gd name="T16" fmla="*/ 0 w 15"/>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8"/>
                  </a:moveTo>
                  <a:lnTo>
                    <a:pt x="13" y="2"/>
                  </a:lnTo>
                  <a:lnTo>
                    <a:pt x="7" y="0"/>
                  </a:lnTo>
                  <a:lnTo>
                    <a:pt x="2" y="2"/>
                  </a:lnTo>
                  <a:lnTo>
                    <a:pt x="0" y="8"/>
                  </a:lnTo>
                  <a:lnTo>
                    <a:pt x="2" y="12"/>
                  </a:lnTo>
                  <a:lnTo>
                    <a:pt x="7" y="14"/>
                  </a:lnTo>
                  <a:lnTo>
                    <a:pt x="13" y="12"/>
                  </a:lnTo>
                  <a:lnTo>
                    <a:pt x="15" y="8"/>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0" name="Freeform 294">
              <a:extLst>
                <a:ext uri="{FF2B5EF4-FFF2-40B4-BE49-F238E27FC236}">
                  <a16:creationId xmlns:a16="http://schemas.microsoft.com/office/drawing/2014/main" id="{A75199C1-BF9D-746D-4704-2D038EE72ED1}"/>
                </a:ext>
              </a:extLst>
            </p:cNvPr>
            <p:cNvSpPr>
              <a:spLocks/>
            </p:cNvSpPr>
            <p:nvPr/>
          </p:nvSpPr>
          <p:spPr bwMode="auto">
            <a:xfrm>
              <a:off x="4221" y="339"/>
              <a:ext cx="10" cy="9"/>
            </a:xfrm>
            <a:custGeom>
              <a:avLst/>
              <a:gdLst>
                <a:gd name="T0" fmla="*/ 0 w 58"/>
                <a:gd name="T1" fmla="*/ 0 h 58"/>
                <a:gd name="T2" fmla="*/ 0 w 58"/>
                <a:gd name="T3" fmla="*/ 0 h 58"/>
                <a:gd name="T4" fmla="*/ 0 w 58"/>
                <a:gd name="T5" fmla="*/ 0 h 58"/>
                <a:gd name="T6" fmla="*/ 0 w 58"/>
                <a:gd name="T7" fmla="*/ 0 h 58"/>
                <a:gd name="T8" fmla="*/ 0 w 58"/>
                <a:gd name="T9" fmla="*/ 0 h 58"/>
                <a:gd name="T10" fmla="*/ 0 w 58"/>
                <a:gd name="T11" fmla="*/ 0 h 58"/>
                <a:gd name="T12" fmla="*/ 0 w 58"/>
                <a:gd name="T13" fmla="*/ 0 h 58"/>
                <a:gd name="T14" fmla="*/ 0 w 58"/>
                <a:gd name="T15" fmla="*/ 0 h 58"/>
                <a:gd name="T16" fmla="*/ 0 w 5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8"/>
                <a:gd name="T29" fmla="*/ 58 w 58"/>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8">
                  <a:moveTo>
                    <a:pt x="58" y="29"/>
                  </a:moveTo>
                  <a:lnTo>
                    <a:pt x="50" y="7"/>
                  </a:lnTo>
                  <a:lnTo>
                    <a:pt x="29" y="0"/>
                  </a:lnTo>
                  <a:lnTo>
                    <a:pt x="9" y="7"/>
                  </a:lnTo>
                  <a:lnTo>
                    <a:pt x="0" y="29"/>
                  </a:lnTo>
                  <a:lnTo>
                    <a:pt x="9" y="49"/>
                  </a:lnTo>
                  <a:lnTo>
                    <a:pt x="29" y="58"/>
                  </a:lnTo>
                  <a:lnTo>
                    <a:pt x="50" y="49"/>
                  </a:lnTo>
                  <a:lnTo>
                    <a:pt x="58" y="29"/>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1" name="Freeform 295">
              <a:extLst>
                <a:ext uri="{FF2B5EF4-FFF2-40B4-BE49-F238E27FC236}">
                  <a16:creationId xmlns:a16="http://schemas.microsoft.com/office/drawing/2014/main" id="{F83323B9-B223-8B8D-888F-8E5F693BD869}"/>
                </a:ext>
              </a:extLst>
            </p:cNvPr>
            <p:cNvSpPr>
              <a:spLocks/>
            </p:cNvSpPr>
            <p:nvPr/>
          </p:nvSpPr>
          <p:spPr bwMode="auto">
            <a:xfrm>
              <a:off x="4223" y="341"/>
              <a:ext cx="6" cy="5"/>
            </a:xfrm>
            <a:custGeom>
              <a:avLst/>
              <a:gdLst>
                <a:gd name="T0" fmla="*/ 0 w 35"/>
                <a:gd name="T1" fmla="*/ 0 h 33"/>
                <a:gd name="T2" fmla="*/ 0 w 35"/>
                <a:gd name="T3" fmla="*/ 0 h 33"/>
                <a:gd name="T4" fmla="*/ 0 w 35"/>
                <a:gd name="T5" fmla="*/ 0 h 33"/>
                <a:gd name="T6" fmla="*/ 0 w 35"/>
                <a:gd name="T7" fmla="*/ 0 h 33"/>
                <a:gd name="T8" fmla="*/ 0 w 35"/>
                <a:gd name="T9" fmla="*/ 0 h 33"/>
                <a:gd name="T10" fmla="*/ 0 w 35"/>
                <a:gd name="T11" fmla="*/ 0 h 33"/>
                <a:gd name="T12" fmla="*/ 0 w 35"/>
                <a:gd name="T13" fmla="*/ 0 h 33"/>
                <a:gd name="T14" fmla="*/ 0 w 35"/>
                <a:gd name="T15" fmla="*/ 0 h 33"/>
                <a:gd name="T16" fmla="*/ 0 w 35"/>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3"/>
                <a:gd name="T29" fmla="*/ 35 w 35"/>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3">
                  <a:moveTo>
                    <a:pt x="35" y="17"/>
                  </a:moveTo>
                  <a:lnTo>
                    <a:pt x="29" y="4"/>
                  </a:lnTo>
                  <a:lnTo>
                    <a:pt x="17" y="0"/>
                  </a:lnTo>
                  <a:lnTo>
                    <a:pt x="5" y="4"/>
                  </a:lnTo>
                  <a:lnTo>
                    <a:pt x="0" y="17"/>
                  </a:lnTo>
                  <a:lnTo>
                    <a:pt x="5" y="29"/>
                  </a:lnTo>
                  <a:lnTo>
                    <a:pt x="17" y="33"/>
                  </a:lnTo>
                  <a:lnTo>
                    <a:pt x="29" y="29"/>
                  </a:lnTo>
                  <a:lnTo>
                    <a:pt x="35" y="17"/>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2" name="Line 296">
              <a:extLst>
                <a:ext uri="{FF2B5EF4-FFF2-40B4-BE49-F238E27FC236}">
                  <a16:creationId xmlns:a16="http://schemas.microsoft.com/office/drawing/2014/main" id="{CC81F99A-51D6-BE82-18B5-159516E19953}"/>
                </a:ext>
              </a:extLst>
            </p:cNvPr>
            <p:cNvSpPr>
              <a:spLocks noChangeShapeType="1"/>
            </p:cNvSpPr>
            <p:nvPr/>
          </p:nvSpPr>
          <p:spPr bwMode="auto">
            <a:xfrm>
              <a:off x="3065" y="568"/>
              <a:ext cx="1" cy="2383"/>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3" name="Line 297">
              <a:extLst>
                <a:ext uri="{FF2B5EF4-FFF2-40B4-BE49-F238E27FC236}">
                  <a16:creationId xmlns:a16="http://schemas.microsoft.com/office/drawing/2014/main" id="{F5CA5299-CDD5-0C90-0841-9079592F7D48}"/>
                </a:ext>
              </a:extLst>
            </p:cNvPr>
            <p:cNvSpPr>
              <a:spLocks noChangeShapeType="1"/>
            </p:cNvSpPr>
            <p:nvPr/>
          </p:nvSpPr>
          <p:spPr bwMode="auto">
            <a:xfrm>
              <a:off x="3671" y="568"/>
              <a:ext cx="1" cy="2383"/>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 name="Rectangle 298">
              <a:extLst>
                <a:ext uri="{FF2B5EF4-FFF2-40B4-BE49-F238E27FC236}">
                  <a16:creationId xmlns:a16="http://schemas.microsoft.com/office/drawing/2014/main" id="{4CB7EF9F-ACAE-3BC7-1BE9-81D73F406CAD}"/>
                </a:ext>
              </a:extLst>
            </p:cNvPr>
            <p:cNvSpPr>
              <a:spLocks noChangeArrowheads="1"/>
            </p:cNvSpPr>
            <p:nvPr/>
          </p:nvSpPr>
          <p:spPr bwMode="auto">
            <a:xfrm>
              <a:off x="4665" y="742"/>
              <a:ext cx="732"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字选线0</a:t>
              </a:r>
              <a:endParaRPr lang="en-US" b="1">
                <a:solidFill>
                  <a:schemeClr val="tx2"/>
                </a:solidFill>
                <a:effectLst>
                  <a:outerShdw blurRad="38100" dist="38100" dir="2700000" algn="tl">
                    <a:srgbClr val="C0C0C0"/>
                  </a:outerShdw>
                </a:effectLst>
                <a:latin typeface="楷体_GB2312" pitchFamily="49" charset="-122"/>
              </a:endParaRPr>
            </a:p>
          </p:txBody>
        </p:sp>
        <p:sp>
          <p:nvSpPr>
            <p:cNvPr id="625" name="Rectangle 299">
              <a:extLst>
                <a:ext uri="{FF2B5EF4-FFF2-40B4-BE49-F238E27FC236}">
                  <a16:creationId xmlns:a16="http://schemas.microsoft.com/office/drawing/2014/main" id="{B670BEE6-7884-6F0F-A04C-52B7BA0ED727}"/>
                </a:ext>
              </a:extLst>
            </p:cNvPr>
            <p:cNvSpPr>
              <a:spLocks noChangeArrowheads="1"/>
            </p:cNvSpPr>
            <p:nvPr/>
          </p:nvSpPr>
          <p:spPr bwMode="auto">
            <a:xfrm>
              <a:off x="4665" y="1251"/>
              <a:ext cx="732" cy="252"/>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字选线1</a:t>
              </a:r>
              <a:endParaRPr lang="en-US" b="1">
                <a:solidFill>
                  <a:schemeClr val="tx2"/>
                </a:solidFill>
                <a:effectLst>
                  <a:outerShdw blurRad="38100" dist="38100" dir="2700000" algn="tl">
                    <a:srgbClr val="C0C0C0"/>
                  </a:outerShdw>
                </a:effectLst>
                <a:latin typeface="楷体_GB2312" pitchFamily="49" charset="-122"/>
              </a:endParaRPr>
            </a:p>
          </p:txBody>
        </p:sp>
        <p:sp>
          <p:nvSpPr>
            <p:cNvPr id="626" name="Rectangle 300">
              <a:extLst>
                <a:ext uri="{FF2B5EF4-FFF2-40B4-BE49-F238E27FC236}">
                  <a16:creationId xmlns:a16="http://schemas.microsoft.com/office/drawing/2014/main" id="{018FAE50-4FA5-07E7-1D0D-FB4A16F74183}"/>
                </a:ext>
              </a:extLst>
            </p:cNvPr>
            <p:cNvSpPr>
              <a:spLocks noChangeArrowheads="1"/>
            </p:cNvSpPr>
            <p:nvPr/>
          </p:nvSpPr>
          <p:spPr bwMode="auto">
            <a:xfrm>
              <a:off x="4665" y="2270"/>
              <a:ext cx="732" cy="251"/>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字选线3</a:t>
              </a:r>
              <a:endParaRPr lang="en-US" b="1">
                <a:solidFill>
                  <a:schemeClr val="tx2"/>
                </a:solidFill>
                <a:effectLst>
                  <a:outerShdw blurRad="38100" dist="38100" dir="2700000" algn="tl">
                    <a:srgbClr val="C0C0C0"/>
                  </a:outerShdw>
                </a:effectLst>
                <a:latin typeface="楷体_GB2312" pitchFamily="49" charset="-122"/>
              </a:endParaRPr>
            </a:p>
          </p:txBody>
        </p:sp>
        <p:sp>
          <p:nvSpPr>
            <p:cNvPr id="627" name="Rectangle 301">
              <a:extLst>
                <a:ext uri="{FF2B5EF4-FFF2-40B4-BE49-F238E27FC236}">
                  <a16:creationId xmlns:a16="http://schemas.microsoft.com/office/drawing/2014/main" id="{71A40BE9-0EB2-6FC7-2A80-42E469A33515}"/>
                </a:ext>
              </a:extLst>
            </p:cNvPr>
            <p:cNvSpPr>
              <a:spLocks noChangeArrowheads="1"/>
            </p:cNvSpPr>
            <p:nvPr/>
          </p:nvSpPr>
          <p:spPr bwMode="auto">
            <a:xfrm>
              <a:off x="4665" y="1760"/>
              <a:ext cx="732"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字选线2</a:t>
              </a:r>
              <a:endParaRPr lang="en-US" b="1">
                <a:solidFill>
                  <a:schemeClr val="tx2"/>
                </a:solidFill>
                <a:effectLst>
                  <a:outerShdw blurRad="38100" dist="38100" dir="2700000" algn="tl">
                    <a:srgbClr val="C0C0C0"/>
                  </a:outerShdw>
                </a:effectLst>
                <a:latin typeface="楷体_GB2312" pitchFamily="49" charset="-122"/>
              </a:endParaRPr>
            </a:p>
          </p:txBody>
        </p:sp>
        <p:sp>
          <p:nvSpPr>
            <p:cNvPr id="628" name="Rectangle 302">
              <a:extLst>
                <a:ext uri="{FF2B5EF4-FFF2-40B4-BE49-F238E27FC236}">
                  <a16:creationId xmlns:a16="http://schemas.microsoft.com/office/drawing/2014/main" id="{60264294-E4F0-5E26-5391-053839AB3380}"/>
                </a:ext>
              </a:extLst>
            </p:cNvPr>
            <p:cNvSpPr>
              <a:spLocks noChangeArrowheads="1"/>
            </p:cNvSpPr>
            <p:nvPr/>
          </p:nvSpPr>
          <p:spPr bwMode="auto">
            <a:xfrm>
              <a:off x="3028" y="2967"/>
              <a:ext cx="213"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D1</a:t>
              </a:r>
              <a:endParaRPr lang="en-US" b="1">
                <a:solidFill>
                  <a:schemeClr val="tx2"/>
                </a:solidFill>
                <a:effectLst>
                  <a:outerShdw blurRad="38100" dist="38100" dir="2700000" algn="tl">
                    <a:srgbClr val="C0C0C0"/>
                  </a:outerShdw>
                </a:effectLst>
                <a:latin typeface="楷体_GB2312" pitchFamily="49" charset="-122"/>
              </a:endParaRPr>
            </a:p>
          </p:txBody>
        </p:sp>
        <p:sp>
          <p:nvSpPr>
            <p:cNvPr id="629" name="Rectangle 303">
              <a:extLst>
                <a:ext uri="{FF2B5EF4-FFF2-40B4-BE49-F238E27FC236}">
                  <a16:creationId xmlns:a16="http://schemas.microsoft.com/office/drawing/2014/main" id="{2B5FE62D-BB45-885A-041B-DEC3D07C2653}"/>
                </a:ext>
              </a:extLst>
            </p:cNvPr>
            <p:cNvSpPr>
              <a:spLocks noChangeArrowheads="1"/>
            </p:cNvSpPr>
            <p:nvPr/>
          </p:nvSpPr>
          <p:spPr bwMode="auto">
            <a:xfrm>
              <a:off x="4239" y="2967"/>
              <a:ext cx="208"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D3</a:t>
              </a:r>
              <a:endParaRPr lang="en-US" b="1">
                <a:solidFill>
                  <a:schemeClr val="tx2"/>
                </a:solidFill>
                <a:effectLst>
                  <a:outerShdw blurRad="38100" dist="38100" dir="2700000" algn="tl">
                    <a:srgbClr val="C0C0C0"/>
                  </a:outerShdw>
                </a:effectLst>
                <a:latin typeface="楷体_GB2312" pitchFamily="49" charset="-122"/>
              </a:endParaRPr>
            </a:p>
          </p:txBody>
        </p:sp>
        <p:sp>
          <p:nvSpPr>
            <p:cNvPr id="630" name="Rectangle 304">
              <a:extLst>
                <a:ext uri="{FF2B5EF4-FFF2-40B4-BE49-F238E27FC236}">
                  <a16:creationId xmlns:a16="http://schemas.microsoft.com/office/drawing/2014/main" id="{147EAE17-F03C-C072-5E6F-211F16F857E1}"/>
                </a:ext>
              </a:extLst>
            </p:cNvPr>
            <p:cNvSpPr>
              <a:spLocks noChangeArrowheads="1"/>
            </p:cNvSpPr>
            <p:nvPr/>
          </p:nvSpPr>
          <p:spPr bwMode="auto">
            <a:xfrm>
              <a:off x="3633" y="2967"/>
              <a:ext cx="209" cy="250"/>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D2</a:t>
              </a:r>
              <a:endParaRPr lang="en-US" b="1">
                <a:solidFill>
                  <a:schemeClr val="tx2"/>
                </a:solidFill>
                <a:effectLst>
                  <a:outerShdw blurRad="38100" dist="38100" dir="2700000" algn="tl">
                    <a:srgbClr val="C0C0C0"/>
                  </a:outerShdw>
                </a:effectLst>
                <a:latin typeface="楷体_GB2312" pitchFamily="49" charset="-122"/>
              </a:endParaRPr>
            </a:p>
          </p:txBody>
        </p:sp>
        <p:sp>
          <p:nvSpPr>
            <p:cNvPr id="631" name="Line 305">
              <a:extLst>
                <a:ext uri="{FF2B5EF4-FFF2-40B4-BE49-F238E27FC236}">
                  <a16:creationId xmlns:a16="http://schemas.microsoft.com/office/drawing/2014/main" id="{9A7BC50D-D55D-306A-ACBB-CC1C6A842548}"/>
                </a:ext>
              </a:extLst>
            </p:cNvPr>
            <p:cNvSpPr>
              <a:spLocks noChangeShapeType="1"/>
            </p:cNvSpPr>
            <p:nvPr/>
          </p:nvSpPr>
          <p:spPr bwMode="auto">
            <a:xfrm>
              <a:off x="4276" y="568"/>
              <a:ext cx="1" cy="2383"/>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2" name="Line 306">
              <a:extLst>
                <a:ext uri="{FF2B5EF4-FFF2-40B4-BE49-F238E27FC236}">
                  <a16:creationId xmlns:a16="http://schemas.microsoft.com/office/drawing/2014/main" id="{01F55609-4ADE-37B7-FDCA-90CD96AEF0A9}"/>
                </a:ext>
              </a:extLst>
            </p:cNvPr>
            <p:cNvSpPr>
              <a:spLocks noChangeShapeType="1"/>
            </p:cNvSpPr>
            <p:nvPr/>
          </p:nvSpPr>
          <p:spPr bwMode="auto">
            <a:xfrm flipH="1">
              <a:off x="790" y="1141"/>
              <a:ext cx="39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3" name="Rectangle 307">
              <a:extLst>
                <a:ext uri="{FF2B5EF4-FFF2-40B4-BE49-F238E27FC236}">
                  <a16:creationId xmlns:a16="http://schemas.microsoft.com/office/drawing/2014/main" id="{9D065D19-9047-C4D6-D76D-FC4D5B32F628}"/>
                </a:ext>
              </a:extLst>
            </p:cNvPr>
            <p:cNvSpPr>
              <a:spLocks noChangeArrowheads="1"/>
            </p:cNvSpPr>
            <p:nvPr/>
          </p:nvSpPr>
          <p:spPr bwMode="auto">
            <a:xfrm>
              <a:off x="591" y="1994"/>
              <a:ext cx="208" cy="253"/>
            </a:xfrm>
            <a:prstGeom prst="rect">
              <a:avLst/>
            </a:prstGeom>
            <a:noFill/>
            <a:ln w="9525">
              <a:noFill/>
              <a:miter lim="800000"/>
              <a:headEnd/>
              <a:tailEnd/>
            </a:ln>
          </p:spPr>
          <p:txBody>
            <a:bodyPr wrap="none" lIns="0" tIns="0" rIns="0" bIns="0">
              <a:spAutoFit/>
            </a:bodyPr>
            <a:lstStyle/>
            <a:p>
              <a:pPr algn="ctr" eaLnBrk="1" hangingPunct="1">
                <a:defRPr/>
              </a:pPr>
              <a:r>
                <a:rPr lang="en-US" sz="2600" b="1">
                  <a:solidFill>
                    <a:schemeClr val="tx2"/>
                  </a:solidFill>
                  <a:effectLst>
                    <a:outerShdw blurRad="38100" dist="38100" dir="2700000" algn="tl">
                      <a:srgbClr val="C0C0C0"/>
                    </a:outerShdw>
                  </a:effectLst>
                  <a:latin typeface="楷体_GB2312" pitchFamily="49" charset="-122"/>
                </a:rPr>
                <a:t>A1</a:t>
              </a:r>
              <a:endParaRPr lang="en-US" b="1">
                <a:solidFill>
                  <a:schemeClr val="tx2"/>
                </a:solidFill>
                <a:effectLst>
                  <a:outerShdw blurRad="38100" dist="38100" dir="2700000" algn="tl">
                    <a:srgbClr val="C0C0C0"/>
                  </a:outerShdw>
                </a:effectLst>
                <a:latin typeface="楷体_GB2312" pitchFamily="49" charset="-122"/>
              </a:endParaRPr>
            </a:p>
          </p:txBody>
        </p:sp>
        <p:sp>
          <p:nvSpPr>
            <p:cNvPr id="634" name="Line 308">
              <a:extLst>
                <a:ext uri="{FF2B5EF4-FFF2-40B4-BE49-F238E27FC236}">
                  <a16:creationId xmlns:a16="http://schemas.microsoft.com/office/drawing/2014/main" id="{F4BCDA4E-A641-CB72-BA15-26330701A87A}"/>
                </a:ext>
              </a:extLst>
            </p:cNvPr>
            <p:cNvSpPr>
              <a:spLocks noChangeShapeType="1"/>
            </p:cNvSpPr>
            <p:nvPr/>
          </p:nvSpPr>
          <p:spPr bwMode="auto">
            <a:xfrm flipH="1">
              <a:off x="790" y="2110"/>
              <a:ext cx="390"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 name="Line 309">
              <a:extLst>
                <a:ext uri="{FF2B5EF4-FFF2-40B4-BE49-F238E27FC236}">
                  <a16:creationId xmlns:a16="http://schemas.microsoft.com/office/drawing/2014/main" id="{A72362B1-FB7F-DCD7-5C30-342A2FCCAF7E}"/>
                </a:ext>
              </a:extLst>
            </p:cNvPr>
            <p:cNvSpPr>
              <a:spLocks noChangeShapeType="1"/>
            </p:cNvSpPr>
            <p:nvPr/>
          </p:nvSpPr>
          <p:spPr bwMode="auto">
            <a:xfrm>
              <a:off x="1121" y="2091"/>
              <a:ext cx="59" cy="19"/>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 name="Line 310">
              <a:extLst>
                <a:ext uri="{FF2B5EF4-FFF2-40B4-BE49-F238E27FC236}">
                  <a16:creationId xmlns:a16="http://schemas.microsoft.com/office/drawing/2014/main" id="{6B8310AD-C699-E17C-2225-2091C1D3F417}"/>
                </a:ext>
              </a:extLst>
            </p:cNvPr>
            <p:cNvSpPr>
              <a:spLocks noChangeShapeType="1"/>
            </p:cNvSpPr>
            <p:nvPr/>
          </p:nvSpPr>
          <p:spPr bwMode="auto">
            <a:xfrm>
              <a:off x="1180" y="2110"/>
              <a:ext cx="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 name="Line 311">
              <a:extLst>
                <a:ext uri="{FF2B5EF4-FFF2-40B4-BE49-F238E27FC236}">
                  <a16:creationId xmlns:a16="http://schemas.microsoft.com/office/drawing/2014/main" id="{32B128D9-6B85-3D12-A2F7-D79285C565CC}"/>
                </a:ext>
              </a:extLst>
            </p:cNvPr>
            <p:cNvSpPr>
              <a:spLocks noChangeShapeType="1"/>
            </p:cNvSpPr>
            <p:nvPr/>
          </p:nvSpPr>
          <p:spPr bwMode="auto">
            <a:xfrm flipH="1">
              <a:off x="1121" y="2110"/>
              <a:ext cx="59" cy="2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 name="Line 312">
              <a:extLst>
                <a:ext uri="{FF2B5EF4-FFF2-40B4-BE49-F238E27FC236}">
                  <a16:creationId xmlns:a16="http://schemas.microsoft.com/office/drawing/2014/main" id="{5D7E1D8D-4452-495C-014E-FD46B240FEFF}"/>
                </a:ext>
              </a:extLst>
            </p:cNvPr>
            <p:cNvSpPr>
              <a:spLocks noChangeShapeType="1"/>
            </p:cNvSpPr>
            <p:nvPr/>
          </p:nvSpPr>
          <p:spPr bwMode="auto">
            <a:xfrm flipH="1">
              <a:off x="1121" y="1141"/>
              <a:ext cx="59" cy="2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 name="Line 313">
              <a:extLst>
                <a:ext uri="{FF2B5EF4-FFF2-40B4-BE49-F238E27FC236}">
                  <a16:creationId xmlns:a16="http://schemas.microsoft.com/office/drawing/2014/main" id="{C21E8ECE-102B-A8C4-558A-03A07F05DD15}"/>
                </a:ext>
              </a:extLst>
            </p:cNvPr>
            <p:cNvSpPr>
              <a:spLocks noChangeShapeType="1"/>
            </p:cNvSpPr>
            <p:nvPr/>
          </p:nvSpPr>
          <p:spPr bwMode="auto">
            <a:xfrm>
              <a:off x="1121" y="1121"/>
              <a:ext cx="59" cy="20"/>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0" name="Line 314">
              <a:extLst>
                <a:ext uri="{FF2B5EF4-FFF2-40B4-BE49-F238E27FC236}">
                  <a16:creationId xmlns:a16="http://schemas.microsoft.com/office/drawing/2014/main" id="{BAE4DC66-A900-7820-EF5D-32210CA5A10D}"/>
                </a:ext>
              </a:extLst>
            </p:cNvPr>
            <p:cNvSpPr>
              <a:spLocks noChangeShapeType="1"/>
            </p:cNvSpPr>
            <p:nvPr/>
          </p:nvSpPr>
          <p:spPr bwMode="auto">
            <a:xfrm>
              <a:off x="1180" y="1141"/>
              <a:ext cx="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1" name="Line 315">
              <a:extLst>
                <a:ext uri="{FF2B5EF4-FFF2-40B4-BE49-F238E27FC236}">
                  <a16:creationId xmlns:a16="http://schemas.microsoft.com/office/drawing/2014/main" id="{24932486-04FD-23AA-5BB9-C70E783D593D}"/>
                </a:ext>
              </a:extLst>
            </p:cNvPr>
            <p:cNvSpPr>
              <a:spLocks noChangeShapeType="1"/>
            </p:cNvSpPr>
            <p:nvPr/>
          </p:nvSpPr>
          <p:spPr bwMode="auto">
            <a:xfrm>
              <a:off x="2459" y="2951"/>
              <a:ext cx="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2" name="Line 316">
              <a:extLst>
                <a:ext uri="{FF2B5EF4-FFF2-40B4-BE49-F238E27FC236}">
                  <a16:creationId xmlns:a16="http://schemas.microsoft.com/office/drawing/2014/main" id="{9EAEA756-BC73-E860-DD90-77BE714E4751}"/>
                </a:ext>
              </a:extLst>
            </p:cNvPr>
            <p:cNvSpPr>
              <a:spLocks noChangeShapeType="1"/>
            </p:cNvSpPr>
            <p:nvPr/>
          </p:nvSpPr>
          <p:spPr bwMode="auto">
            <a:xfrm flipH="1">
              <a:off x="2459" y="2893"/>
              <a:ext cx="20" cy="5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3" name="Line 317">
              <a:extLst>
                <a:ext uri="{FF2B5EF4-FFF2-40B4-BE49-F238E27FC236}">
                  <a16:creationId xmlns:a16="http://schemas.microsoft.com/office/drawing/2014/main" id="{68F6B9FA-7CB3-5AE8-1EB4-27142B429281}"/>
                </a:ext>
              </a:extLst>
            </p:cNvPr>
            <p:cNvSpPr>
              <a:spLocks noChangeShapeType="1"/>
            </p:cNvSpPr>
            <p:nvPr/>
          </p:nvSpPr>
          <p:spPr bwMode="auto">
            <a:xfrm flipH="1" flipV="1">
              <a:off x="2439" y="2893"/>
              <a:ext cx="20" cy="5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4" name="Line 318">
              <a:extLst>
                <a:ext uri="{FF2B5EF4-FFF2-40B4-BE49-F238E27FC236}">
                  <a16:creationId xmlns:a16="http://schemas.microsoft.com/office/drawing/2014/main" id="{6E4ECF2B-3E21-FD61-9783-C1D3DDDAAD28}"/>
                </a:ext>
              </a:extLst>
            </p:cNvPr>
            <p:cNvSpPr>
              <a:spLocks noChangeShapeType="1"/>
            </p:cNvSpPr>
            <p:nvPr/>
          </p:nvSpPr>
          <p:spPr bwMode="auto">
            <a:xfrm flipH="1" flipV="1">
              <a:off x="3045" y="2893"/>
              <a:ext cx="20" cy="5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319">
              <a:extLst>
                <a:ext uri="{FF2B5EF4-FFF2-40B4-BE49-F238E27FC236}">
                  <a16:creationId xmlns:a16="http://schemas.microsoft.com/office/drawing/2014/main" id="{1BEFFB0A-58CE-8730-CF73-9C00139BDEDD}"/>
                </a:ext>
              </a:extLst>
            </p:cNvPr>
            <p:cNvSpPr>
              <a:spLocks noChangeShapeType="1"/>
            </p:cNvSpPr>
            <p:nvPr/>
          </p:nvSpPr>
          <p:spPr bwMode="auto">
            <a:xfrm flipH="1">
              <a:off x="3065" y="2893"/>
              <a:ext cx="20" cy="5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 name="Line 320">
              <a:extLst>
                <a:ext uri="{FF2B5EF4-FFF2-40B4-BE49-F238E27FC236}">
                  <a16:creationId xmlns:a16="http://schemas.microsoft.com/office/drawing/2014/main" id="{2D831DE8-4CD9-DBC5-C88C-FE7AB074BB1F}"/>
                </a:ext>
              </a:extLst>
            </p:cNvPr>
            <p:cNvSpPr>
              <a:spLocks noChangeShapeType="1"/>
            </p:cNvSpPr>
            <p:nvPr/>
          </p:nvSpPr>
          <p:spPr bwMode="auto">
            <a:xfrm>
              <a:off x="3065" y="2951"/>
              <a:ext cx="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 name="Line 321">
              <a:extLst>
                <a:ext uri="{FF2B5EF4-FFF2-40B4-BE49-F238E27FC236}">
                  <a16:creationId xmlns:a16="http://schemas.microsoft.com/office/drawing/2014/main" id="{567C23BC-8E59-3682-3B77-6BF41530A158}"/>
                </a:ext>
              </a:extLst>
            </p:cNvPr>
            <p:cNvSpPr>
              <a:spLocks noChangeShapeType="1"/>
            </p:cNvSpPr>
            <p:nvPr/>
          </p:nvSpPr>
          <p:spPr bwMode="auto">
            <a:xfrm flipH="1" flipV="1">
              <a:off x="3650" y="2893"/>
              <a:ext cx="21" cy="5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 name="Line 322">
              <a:extLst>
                <a:ext uri="{FF2B5EF4-FFF2-40B4-BE49-F238E27FC236}">
                  <a16:creationId xmlns:a16="http://schemas.microsoft.com/office/drawing/2014/main" id="{9A615BD4-D231-3ECD-09AE-8D245ED8DF4C}"/>
                </a:ext>
              </a:extLst>
            </p:cNvPr>
            <p:cNvSpPr>
              <a:spLocks noChangeShapeType="1"/>
            </p:cNvSpPr>
            <p:nvPr/>
          </p:nvSpPr>
          <p:spPr bwMode="auto">
            <a:xfrm flipH="1">
              <a:off x="3671" y="2893"/>
              <a:ext cx="19" cy="5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 name="Line 323">
              <a:extLst>
                <a:ext uri="{FF2B5EF4-FFF2-40B4-BE49-F238E27FC236}">
                  <a16:creationId xmlns:a16="http://schemas.microsoft.com/office/drawing/2014/main" id="{8AC4C1BC-1A33-D37D-68E2-2569C12073D7}"/>
                </a:ext>
              </a:extLst>
            </p:cNvPr>
            <p:cNvSpPr>
              <a:spLocks noChangeShapeType="1"/>
            </p:cNvSpPr>
            <p:nvPr/>
          </p:nvSpPr>
          <p:spPr bwMode="auto">
            <a:xfrm>
              <a:off x="3671" y="2951"/>
              <a:ext cx="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 name="Line 324">
              <a:extLst>
                <a:ext uri="{FF2B5EF4-FFF2-40B4-BE49-F238E27FC236}">
                  <a16:creationId xmlns:a16="http://schemas.microsoft.com/office/drawing/2014/main" id="{8F981092-C570-4976-CF95-A36F86EE6776}"/>
                </a:ext>
              </a:extLst>
            </p:cNvPr>
            <p:cNvSpPr>
              <a:spLocks noChangeShapeType="1"/>
            </p:cNvSpPr>
            <p:nvPr/>
          </p:nvSpPr>
          <p:spPr bwMode="auto">
            <a:xfrm flipH="1">
              <a:off x="4276" y="2893"/>
              <a:ext cx="20" cy="5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 name="Line 325">
              <a:extLst>
                <a:ext uri="{FF2B5EF4-FFF2-40B4-BE49-F238E27FC236}">
                  <a16:creationId xmlns:a16="http://schemas.microsoft.com/office/drawing/2014/main" id="{48930F46-2070-F0A7-A932-731A1CDF95D5}"/>
                </a:ext>
              </a:extLst>
            </p:cNvPr>
            <p:cNvSpPr>
              <a:spLocks noChangeShapeType="1"/>
            </p:cNvSpPr>
            <p:nvPr/>
          </p:nvSpPr>
          <p:spPr bwMode="auto">
            <a:xfrm flipH="1" flipV="1">
              <a:off x="4256" y="2893"/>
              <a:ext cx="20" cy="58"/>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2" name="Line 326">
              <a:extLst>
                <a:ext uri="{FF2B5EF4-FFF2-40B4-BE49-F238E27FC236}">
                  <a16:creationId xmlns:a16="http://schemas.microsoft.com/office/drawing/2014/main" id="{BE63CD60-E074-93BE-6DF8-ED3DE2FAF3F4}"/>
                </a:ext>
              </a:extLst>
            </p:cNvPr>
            <p:cNvSpPr>
              <a:spLocks noChangeShapeType="1"/>
            </p:cNvSpPr>
            <p:nvPr/>
          </p:nvSpPr>
          <p:spPr bwMode="auto">
            <a:xfrm>
              <a:off x="4276" y="2951"/>
              <a:ext cx="1" cy="1"/>
            </a:xfrm>
            <a:prstGeom prst="line">
              <a:avLst/>
            </a:prstGeom>
            <a:noFill/>
            <a:ln w="25400">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 name="Freeform 327">
              <a:extLst>
                <a:ext uri="{FF2B5EF4-FFF2-40B4-BE49-F238E27FC236}">
                  <a16:creationId xmlns:a16="http://schemas.microsoft.com/office/drawing/2014/main" id="{DF243B81-449F-8D14-AA90-07E573FE1C00}"/>
                </a:ext>
              </a:extLst>
            </p:cNvPr>
            <p:cNvSpPr>
              <a:spLocks/>
            </p:cNvSpPr>
            <p:nvPr/>
          </p:nvSpPr>
          <p:spPr bwMode="auto">
            <a:xfrm>
              <a:off x="4499" y="323"/>
              <a:ext cx="42" cy="41"/>
            </a:xfrm>
            <a:custGeom>
              <a:avLst/>
              <a:gdLst>
                <a:gd name="T0" fmla="*/ 0 w 252"/>
                <a:gd name="T1" fmla="*/ 0 h 246"/>
                <a:gd name="T2" fmla="*/ 0 w 252"/>
                <a:gd name="T3" fmla="*/ 0 h 246"/>
                <a:gd name="T4" fmla="*/ 0 w 252"/>
                <a:gd name="T5" fmla="*/ 0 h 246"/>
                <a:gd name="T6" fmla="*/ 0 w 252"/>
                <a:gd name="T7" fmla="*/ 0 h 246"/>
                <a:gd name="T8" fmla="*/ 0 w 252"/>
                <a:gd name="T9" fmla="*/ 0 h 246"/>
                <a:gd name="T10" fmla="*/ 0 w 252"/>
                <a:gd name="T11" fmla="*/ 0 h 246"/>
                <a:gd name="T12" fmla="*/ 0 w 252"/>
                <a:gd name="T13" fmla="*/ 0 h 246"/>
                <a:gd name="T14" fmla="*/ 0 w 252"/>
                <a:gd name="T15" fmla="*/ 0 h 246"/>
                <a:gd name="T16" fmla="*/ 0 w 252"/>
                <a:gd name="T17" fmla="*/ 0 h 2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2"/>
                <a:gd name="T28" fmla="*/ 0 h 246"/>
                <a:gd name="T29" fmla="*/ 252 w 252"/>
                <a:gd name="T30" fmla="*/ 246 h 2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2" h="246">
                  <a:moveTo>
                    <a:pt x="252" y="124"/>
                  </a:moveTo>
                  <a:lnTo>
                    <a:pt x="215" y="36"/>
                  </a:lnTo>
                  <a:lnTo>
                    <a:pt x="126" y="0"/>
                  </a:lnTo>
                  <a:lnTo>
                    <a:pt x="37" y="36"/>
                  </a:lnTo>
                  <a:lnTo>
                    <a:pt x="0" y="124"/>
                  </a:lnTo>
                  <a:lnTo>
                    <a:pt x="37" y="211"/>
                  </a:lnTo>
                  <a:lnTo>
                    <a:pt x="126" y="246"/>
                  </a:lnTo>
                  <a:lnTo>
                    <a:pt x="215" y="211"/>
                  </a:lnTo>
                  <a:lnTo>
                    <a:pt x="252" y="124"/>
                  </a:lnTo>
                </a:path>
              </a:pathLst>
            </a:custGeom>
            <a:noFill/>
            <a:ln w="2540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extLst>
      <p:ext uri="{BB962C8B-B14F-4D97-AF65-F5344CB8AC3E}">
        <p14:creationId xmlns:p14="http://schemas.microsoft.com/office/powerpoint/2010/main" val="203892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a:extLst>
              <a:ext uri="{FF2B5EF4-FFF2-40B4-BE49-F238E27FC236}">
                <a16:creationId xmlns:a16="http://schemas.microsoft.com/office/drawing/2014/main" id="{5F2A5FD4-4E4B-40F0-6600-597592998758}"/>
              </a:ext>
            </a:extLst>
          </p:cNvPr>
          <p:cNvGrpSpPr>
            <a:grpSpLocks/>
          </p:cNvGrpSpPr>
          <p:nvPr/>
        </p:nvGrpSpPr>
        <p:grpSpPr bwMode="auto">
          <a:xfrm>
            <a:off x="4419600" y="2706688"/>
            <a:ext cx="3917950" cy="3057525"/>
            <a:chOff x="2530" y="1581"/>
            <a:chExt cx="2468" cy="1926"/>
          </a:xfrm>
        </p:grpSpPr>
        <p:sp>
          <p:nvSpPr>
            <p:cNvPr id="5" name="Line 11">
              <a:extLst>
                <a:ext uri="{FF2B5EF4-FFF2-40B4-BE49-F238E27FC236}">
                  <a16:creationId xmlns:a16="http://schemas.microsoft.com/office/drawing/2014/main" id="{7C0CD550-29FE-856C-16C5-4C5312E1081C}"/>
                </a:ext>
              </a:extLst>
            </p:cNvPr>
            <p:cNvSpPr>
              <a:spLocks noChangeShapeType="1"/>
            </p:cNvSpPr>
            <p:nvPr/>
          </p:nvSpPr>
          <p:spPr bwMode="auto">
            <a:xfrm flipV="1">
              <a:off x="3907" y="2733"/>
              <a:ext cx="1" cy="387"/>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12">
              <a:extLst>
                <a:ext uri="{FF2B5EF4-FFF2-40B4-BE49-F238E27FC236}">
                  <a16:creationId xmlns:a16="http://schemas.microsoft.com/office/drawing/2014/main" id="{40EA93F7-E65A-47A6-72D1-1399EAF262D7}"/>
                </a:ext>
              </a:extLst>
            </p:cNvPr>
            <p:cNvSpPr>
              <a:spLocks noChangeShapeType="1"/>
            </p:cNvSpPr>
            <p:nvPr/>
          </p:nvSpPr>
          <p:spPr bwMode="auto">
            <a:xfrm flipV="1">
              <a:off x="3765" y="2486"/>
              <a:ext cx="1" cy="228"/>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Freeform 13">
              <a:extLst>
                <a:ext uri="{FF2B5EF4-FFF2-40B4-BE49-F238E27FC236}">
                  <a16:creationId xmlns:a16="http://schemas.microsoft.com/office/drawing/2014/main" id="{E8AFC24D-F8D6-C0DA-B957-9B54B3F25DA9}"/>
                </a:ext>
              </a:extLst>
            </p:cNvPr>
            <p:cNvSpPr>
              <a:spLocks/>
            </p:cNvSpPr>
            <p:nvPr/>
          </p:nvSpPr>
          <p:spPr bwMode="auto">
            <a:xfrm>
              <a:off x="3891" y="2091"/>
              <a:ext cx="33" cy="33"/>
            </a:xfrm>
            <a:custGeom>
              <a:avLst/>
              <a:gdLst>
                <a:gd name="T0" fmla="*/ 0 w 229"/>
                <a:gd name="T1" fmla="*/ 0 h 230"/>
                <a:gd name="T2" fmla="*/ 0 w 229"/>
                <a:gd name="T3" fmla="*/ 0 h 230"/>
                <a:gd name="T4" fmla="*/ 0 w 229"/>
                <a:gd name="T5" fmla="*/ 0 h 230"/>
                <a:gd name="T6" fmla="*/ 0 w 229"/>
                <a:gd name="T7" fmla="*/ 0 h 230"/>
                <a:gd name="T8" fmla="*/ 0 w 229"/>
                <a:gd name="T9" fmla="*/ 0 h 230"/>
                <a:gd name="T10" fmla="*/ 0 w 229"/>
                <a:gd name="T11" fmla="*/ 0 h 230"/>
                <a:gd name="T12" fmla="*/ 0 w 229"/>
                <a:gd name="T13" fmla="*/ 0 h 230"/>
                <a:gd name="T14" fmla="*/ 0 w 229"/>
                <a:gd name="T15" fmla="*/ 0 h 230"/>
                <a:gd name="T16" fmla="*/ 0 w 229"/>
                <a:gd name="T17" fmla="*/ 0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9"/>
                <a:gd name="T28" fmla="*/ 0 h 230"/>
                <a:gd name="T29" fmla="*/ 229 w 229"/>
                <a:gd name="T30" fmla="*/ 230 h 2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9" h="230">
                  <a:moveTo>
                    <a:pt x="229" y="116"/>
                  </a:moveTo>
                  <a:lnTo>
                    <a:pt x="195" y="34"/>
                  </a:lnTo>
                  <a:lnTo>
                    <a:pt x="115" y="0"/>
                  </a:lnTo>
                  <a:lnTo>
                    <a:pt x="33" y="34"/>
                  </a:lnTo>
                  <a:lnTo>
                    <a:pt x="0" y="116"/>
                  </a:lnTo>
                  <a:lnTo>
                    <a:pt x="33" y="196"/>
                  </a:lnTo>
                  <a:lnTo>
                    <a:pt x="115" y="230"/>
                  </a:lnTo>
                  <a:lnTo>
                    <a:pt x="195" y="196"/>
                  </a:lnTo>
                  <a:lnTo>
                    <a:pt x="229" y="116"/>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Rectangle 14">
              <a:extLst>
                <a:ext uri="{FF2B5EF4-FFF2-40B4-BE49-F238E27FC236}">
                  <a16:creationId xmlns:a16="http://schemas.microsoft.com/office/drawing/2014/main" id="{C1EB7CCB-2960-7D0E-0D05-C62FC176AA30}"/>
                </a:ext>
              </a:extLst>
            </p:cNvPr>
            <p:cNvSpPr>
              <a:spLocks noChangeArrowheads="1"/>
            </p:cNvSpPr>
            <p:nvPr/>
          </p:nvSpPr>
          <p:spPr bwMode="auto">
            <a:xfrm>
              <a:off x="2530" y="1719"/>
              <a:ext cx="48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000" b="1">
                  <a:solidFill>
                    <a:srgbClr val="FF66CC"/>
                  </a:solidFill>
                  <a:latin typeface="楷体_GB2312" pitchFamily="49" charset="-122"/>
                  <a:ea typeface="楷体_GB2312" pitchFamily="49" charset="-122"/>
                </a:rPr>
                <a:t>字选线</a:t>
              </a:r>
            </a:p>
          </p:txBody>
        </p:sp>
        <p:sp>
          <p:nvSpPr>
            <p:cNvPr id="9" name="Rectangle 15">
              <a:extLst>
                <a:ext uri="{FF2B5EF4-FFF2-40B4-BE49-F238E27FC236}">
                  <a16:creationId xmlns:a16="http://schemas.microsoft.com/office/drawing/2014/main" id="{4CA87FCB-3A48-70B8-F849-EB09750EAE07}"/>
                </a:ext>
              </a:extLst>
            </p:cNvPr>
            <p:cNvSpPr>
              <a:spLocks noChangeArrowheads="1"/>
            </p:cNvSpPr>
            <p:nvPr/>
          </p:nvSpPr>
          <p:spPr bwMode="auto">
            <a:xfrm>
              <a:off x="3991" y="2016"/>
              <a:ext cx="2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000" b="1">
                  <a:solidFill>
                    <a:srgbClr val="FF66CC"/>
                  </a:solidFill>
                  <a:latin typeface="楷体_GB2312" pitchFamily="49" charset="-122"/>
                  <a:ea typeface="楷体_GB2312" pitchFamily="49" charset="-122"/>
                </a:rPr>
                <a:t>Vcc</a:t>
              </a:r>
            </a:p>
          </p:txBody>
        </p:sp>
        <p:sp>
          <p:nvSpPr>
            <p:cNvPr id="10" name="Freeform 16">
              <a:extLst>
                <a:ext uri="{FF2B5EF4-FFF2-40B4-BE49-F238E27FC236}">
                  <a16:creationId xmlns:a16="http://schemas.microsoft.com/office/drawing/2014/main" id="{AE190D23-7A12-D1BB-5492-555F0629B2EE}"/>
                </a:ext>
              </a:extLst>
            </p:cNvPr>
            <p:cNvSpPr>
              <a:spLocks/>
            </p:cNvSpPr>
            <p:nvPr/>
          </p:nvSpPr>
          <p:spPr bwMode="auto">
            <a:xfrm>
              <a:off x="3325" y="1790"/>
              <a:ext cx="29" cy="30"/>
            </a:xfrm>
            <a:custGeom>
              <a:avLst/>
              <a:gdLst>
                <a:gd name="T0" fmla="*/ 0 w 206"/>
                <a:gd name="T1" fmla="*/ 0 h 208"/>
                <a:gd name="T2" fmla="*/ 0 w 206"/>
                <a:gd name="T3" fmla="*/ 0 h 208"/>
                <a:gd name="T4" fmla="*/ 0 w 206"/>
                <a:gd name="T5" fmla="*/ 0 h 208"/>
                <a:gd name="T6" fmla="*/ 0 w 206"/>
                <a:gd name="T7" fmla="*/ 0 h 208"/>
                <a:gd name="T8" fmla="*/ 0 w 206"/>
                <a:gd name="T9" fmla="*/ 0 h 208"/>
                <a:gd name="T10" fmla="*/ 0 w 206"/>
                <a:gd name="T11" fmla="*/ 0 h 208"/>
                <a:gd name="T12" fmla="*/ 0 w 206"/>
                <a:gd name="T13" fmla="*/ 0 h 208"/>
                <a:gd name="T14" fmla="*/ 0 w 206"/>
                <a:gd name="T15" fmla="*/ 0 h 208"/>
                <a:gd name="T16" fmla="*/ 0 w 206"/>
                <a:gd name="T17" fmla="*/ 0 h 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6"/>
                <a:gd name="T28" fmla="*/ 0 h 208"/>
                <a:gd name="T29" fmla="*/ 206 w 206"/>
                <a:gd name="T30" fmla="*/ 208 h 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6" h="208">
                  <a:moveTo>
                    <a:pt x="206" y="104"/>
                  </a:moveTo>
                  <a:lnTo>
                    <a:pt x="176" y="30"/>
                  </a:lnTo>
                  <a:lnTo>
                    <a:pt x="102" y="0"/>
                  </a:lnTo>
                  <a:lnTo>
                    <a:pt x="30" y="30"/>
                  </a:lnTo>
                  <a:lnTo>
                    <a:pt x="0" y="104"/>
                  </a:lnTo>
                  <a:lnTo>
                    <a:pt x="30" y="178"/>
                  </a:lnTo>
                  <a:lnTo>
                    <a:pt x="102" y="208"/>
                  </a:lnTo>
                  <a:lnTo>
                    <a:pt x="176" y="178"/>
                  </a:lnTo>
                  <a:lnTo>
                    <a:pt x="206" y="104"/>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Line 17">
              <a:extLst>
                <a:ext uri="{FF2B5EF4-FFF2-40B4-BE49-F238E27FC236}">
                  <a16:creationId xmlns:a16="http://schemas.microsoft.com/office/drawing/2014/main" id="{65A84D51-27D6-0A01-1FE6-79785F80CE7B}"/>
                </a:ext>
              </a:extLst>
            </p:cNvPr>
            <p:cNvSpPr>
              <a:spLocks noChangeShapeType="1"/>
            </p:cNvSpPr>
            <p:nvPr/>
          </p:nvSpPr>
          <p:spPr bwMode="auto">
            <a:xfrm flipV="1">
              <a:off x="3907" y="2346"/>
              <a:ext cx="1" cy="118"/>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8">
              <a:extLst>
                <a:ext uri="{FF2B5EF4-FFF2-40B4-BE49-F238E27FC236}">
                  <a16:creationId xmlns:a16="http://schemas.microsoft.com/office/drawing/2014/main" id="{235598FE-0118-657E-664A-C21E5D82928D}"/>
                </a:ext>
              </a:extLst>
            </p:cNvPr>
            <p:cNvSpPr>
              <a:spLocks noChangeShapeType="1"/>
            </p:cNvSpPr>
            <p:nvPr/>
          </p:nvSpPr>
          <p:spPr bwMode="auto">
            <a:xfrm flipV="1">
              <a:off x="3907" y="2124"/>
              <a:ext cx="1" cy="22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9">
              <a:extLst>
                <a:ext uri="{FF2B5EF4-FFF2-40B4-BE49-F238E27FC236}">
                  <a16:creationId xmlns:a16="http://schemas.microsoft.com/office/drawing/2014/main" id="{56031E93-6408-63F8-82D0-9FF78D649987}"/>
                </a:ext>
              </a:extLst>
            </p:cNvPr>
            <p:cNvSpPr>
              <a:spLocks noChangeShapeType="1"/>
            </p:cNvSpPr>
            <p:nvPr/>
          </p:nvSpPr>
          <p:spPr bwMode="auto">
            <a:xfrm flipV="1">
              <a:off x="3765" y="2464"/>
              <a:ext cx="142" cy="114"/>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0">
              <a:extLst>
                <a:ext uri="{FF2B5EF4-FFF2-40B4-BE49-F238E27FC236}">
                  <a16:creationId xmlns:a16="http://schemas.microsoft.com/office/drawing/2014/main" id="{9574A5B9-555C-A87B-F665-C8271AC84678}"/>
                </a:ext>
              </a:extLst>
            </p:cNvPr>
            <p:cNvSpPr>
              <a:spLocks noChangeShapeType="1"/>
            </p:cNvSpPr>
            <p:nvPr/>
          </p:nvSpPr>
          <p:spPr bwMode="auto">
            <a:xfrm>
              <a:off x="3765" y="2622"/>
              <a:ext cx="1" cy="9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21">
              <a:extLst>
                <a:ext uri="{FF2B5EF4-FFF2-40B4-BE49-F238E27FC236}">
                  <a16:creationId xmlns:a16="http://schemas.microsoft.com/office/drawing/2014/main" id="{034DD0DE-95A4-33A9-F55A-EF45B392D317}"/>
                </a:ext>
              </a:extLst>
            </p:cNvPr>
            <p:cNvSpPr>
              <a:spLocks noChangeShapeType="1"/>
            </p:cNvSpPr>
            <p:nvPr/>
          </p:nvSpPr>
          <p:spPr bwMode="auto">
            <a:xfrm>
              <a:off x="3765" y="2622"/>
              <a:ext cx="142" cy="11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2">
              <a:extLst>
                <a:ext uri="{FF2B5EF4-FFF2-40B4-BE49-F238E27FC236}">
                  <a16:creationId xmlns:a16="http://schemas.microsoft.com/office/drawing/2014/main" id="{EC6F2DFB-A21E-8E41-0AEA-C50CF1ACB6CF}"/>
                </a:ext>
              </a:extLst>
            </p:cNvPr>
            <p:cNvSpPr>
              <a:spLocks noChangeShapeType="1"/>
            </p:cNvSpPr>
            <p:nvPr/>
          </p:nvSpPr>
          <p:spPr bwMode="auto">
            <a:xfrm flipH="1" flipV="1">
              <a:off x="3885" y="2703"/>
              <a:ext cx="22" cy="3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3">
              <a:extLst>
                <a:ext uri="{FF2B5EF4-FFF2-40B4-BE49-F238E27FC236}">
                  <a16:creationId xmlns:a16="http://schemas.microsoft.com/office/drawing/2014/main" id="{5F43C88C-19B6-41E5-EFB9-7F99F2AC3DE8}"/>
                </a:ext>
              </a:extLst>
            </p:cNvPr>
            <p:cNvSpPr>
              <a:spLocks noChangeShapeType="1"/>
            </p:cNvSpPr>
            <p:nvPr/>
          </p:nvSpPr>
          <p:spPr bwMode="auto">
            <a:xfrm flipH="1">
              <a:off x="3879" y="2703"/>
              <a:ext cx="6" cy="7"/>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4">
              <a:extLst>
                <a:ext uri="{FF2B5EF4-FFF2-40B4-BE49-F238E27FC236}">
                  <a16:creationId xmlns:a16="http://schemas.microsoft.com/office/drawing/2014/main" id="{EA436475-8C7A-9FFB-5344-5C757DB84623}"/>
                </a:ext>
              </a:extLst>
            </p:cNvPr>
            <p:cNvSpPr>
              <a:spLocks noChangeShapeType="1"/>
            </p:cNvSpPr>
            <p:nvPr/>
          </p:nvSpPr>
          <p:spPr bwMode="auto">
            <a:xfrm flipH="1">
              <a:off x="3873" y="2710"/>
              <a:ext cx="6" cy="8"/>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5">
              <a:extLst>
                <a:ext uri="{FF2B5EF4-FFF2-40B4-BE49-F238E27FC236}">
                  <a16:creationId xmlns:a16="http://schemas.microsoft.com/office/drawing/2014/main" id="{7EEFAE59-50A8-58A5-5C5D-0E0AE00732A9}"/>
                </a:ext>
              </a:extLst>
            </p:cNvPr>
            <p:cNvSpPr>
              <a:spLocks noChangeShapeType="1"/>
            </p:cNvSpPr>
            <p:nvPr/>
          </p:nvSpPr>
          <p:spPr bwMode="auto">
            <a:xfrm>
              <a:off x="3873" y="2718"/>
              <a:ext cx="34" cy="15"/>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6">
              <a:extLst>
                <a:ext uri="{FF2B5EF4-FFF2-40B4-BE49-F238E27FC236}">
                  <a16:creationId xmlns:a16="http://schemas.microsoft.com/office/drawing/2014/main" id="{98B91637-103E-7B85-FFAD-1A01C8FC6C5D}"/>
                </a:ext>
              </a:extLst>
            </p:cNvPr>
            <p:cNvSpPr>
              <a:spLocks noChangeShapeType="1"/>
            </p:cNvSpPr>
            <p:nvPr/>
          </p:nvSpPr>
          <p:spPr bwMode="auto">
            <a:xfrm>
              <a:off x="3339" y="2600"/>
              <a:ext cx="426"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7">
              <a:extLst>
                <a:ext uri="{FF2B5EF4-FFF2-40B4-BE49-F238E27FC236}">
                  <a16:creationId xmlns:a16="http://schemas.microsoft.com/office/drawing/2014/main" id="{A22BC7EB-101B-332E-64D2-DBA3D7E0F942}"/>
                </a:ext>
              </a:extLst>
            </p:cNvPr>
            <p:cNvSpPr>
              <a:spLocks noChangeShapeType="1"/>
            </p:cNvSpPr>
            <p:nvPr/>
          </p:nvSpPr>
          <p:spPr bwMode="auto">
            <a:xfrm>
              <a:off x="3907" y="3120"/>
              <a:ext cx="112"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8">
              <a:extLst>
                <a:ext uri="{FF2B5EF4-FFF2-40B4-BE49-F238E27FC236}">
                  <a16:creationId xmlns:a16="http://schemas.microsoft.com/office/drawing/2014/main" id="{AB2E4A24-1858-FDF7-6C30-38D51715FD2A}"/>
                </a:ext>
              </a:extLst>
            </p:cNvPr>
            <p:cNvSpPr>
              <a:spLocks noChangeShapeType="1"/>
            </p:cNvSpPr>
            <p:nvPr/>
          </p:nvSpPr>
          <p:spPr bwMode="auto">
            <a:xfrm flipH="1">
              <a:off x="4019" y="3083"/>
              <a:ext cx="22" cy="37"/>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9">
              <a:extLst>
                <a:ext uri="{FF2B5EF4-FFF2-40B4-BE49-F238E27FC236}">
                  <a16:creationId xmlns:a16="http://schemas.microsoft.com/office/drawing/2014/main" id="{DD709316-AB54-C858-F525-DC555E461E6A}"/>
                </a:ext>
              </a:extLst>
            </p:cNvPr>
            <p:cNvSpPr>
              <a:spLocks noChangeShapeType="1"/>
            </p:cNvSpPr>
            <p:nvPr/>
          </p:nvSpPr>
          <p:spPr bwMode="auto">
            <a:xfrm>
              <a:off x="4041" y="3083"/>
              <a:ext cx="45" cy="74"/>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0">
              <a:extLst>
                <a:ext uri="{FF2B5EF4-FFF2-40B4-BE49-F238E27FC236}">
                  <a16:creationId xmlns:a16="http://schemas.microsoft.com/office/drawing/2014/main" id="{281C3E99-72EA-BEBD-D694-AFC6F91B25C1}"/>
                </a:ext>
              </a:extLst>
            </p:cNvPr>
            <p:cNvSpPr>
              <a:spLocks noChangeShapeType="1"/>
            </p:cNvSpPr>
            <p:nvPr/>
          </p:nvSpPr>
          <p:spPr bwMode="auto">
            <a:xfrm>
              <a:off x="4131" y="3083"/>
              <a:ext cx="45" cy="74"/>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1">
              <a:extLst>
                <a:ext uri="{FF2B5EF4-FFF2-40B4-BE49-F238E27FC236}">
                  <a16:creationId xmlns:a16="http://schemas.microsoft.com/office/drawing/2014/main" id="{70460BB0-8E7B-6341-3514-52C360215D9A}"/>
                </a:ext>
              </a:extLst>
            </p:cNvPr>
            <p:cNvSpPr>
              <a:spLocks noChangeShapeType="1"/>
            </p:cNvSpPr>
            <p:nvPr/>
          </p:nvSpPr>
          <p:spPr bwMode="auto">
            <a:xfrm flipH="1">
              <a:off x="4086" y="3083"/>
              <a:ext cx="45" cy="74"/>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2">
              <a:extLst>
                <a:ext uri="{FF2B5EF4-FFF2-40B4-BE49-F238E27FC236}">
                  <a16:creationId xmlns:a16="http://schemas.microsoft.com/office/drawing/2014/main" id="{DBAFABBF-1D89-7D1E-F2F3-5E650EF7B628}"/>
                </a:ext>
              </a:extLst>
            </p:cNvPr>
            <p:cNvSpPr>
              <a:spLocks noChangeShapeType="1"/>
            </p:cNvSpPr>
            <p:nvPr/>
          </p:nvSpPr>
          <p:spPr bwMode="auto">
            <a:xfrm>
              <a:off x="4310" y="3083"/>
              <a:ext cx="44" cy="74"/>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3">
              <a:extLst>
                <a:ext uri="{FF2B5EF4-FFF2-40B4-BE49-F238E27FC236}">
                  <a16:creationId xmlns:a16="http://schemas.microsoft.com/office/drawing/2014/main" id="{F28A8F65-FBC1-29E1-79F6-31DBFB7E69A4}"/>
                </a:ext>
              </a:extLst>
            </p:cNvPr>
            <p:cNvSpPr>
              <a:spLocks noChangeShapeType="1"/>
            </p:cNvSpPr>
            <p:nvPr/>
          </p:nvSpPr>
          <p:spPr bwMode="auto">
            <a:xfrm flipH="1">
              <a:off x="4265" y="3083"/>
              <a:ext cx="45" cy="74"/>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4">
              <a:extLst>
                <a:ext uri="{FF2B5EF4-FFF2-40B4-BE49-F238E27FC236}">
                  <a16:creationId xmlns:a16="http://schemas.microsoft.com/office/drawing/2014/main" id="{AD42082C-3188-2209-27CD-5752175AA8F1}"/>
                </a:ext>
              </a:extLst>
            </p:cNvPr>
            <p:cNvSpPr>
              <a:spLocks noChangeShapeType="1"/>
            </p:cNvSpPr>
            <p:nvPr/>
          </p:nvSpPr>
          <p:spPr bwMode="auto">
            <a:xfrm>
              <a:off x="4220" y="3083"/>
              <a:ext cx="45" cy="74"/>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5">
              <a:extLst>
                <a:ext uri="{FF2B5EF4-FFF2-40B4-BE49-F238E27FC236}">
                  <a16:creationId xmlns:a16="http://schemas.microsoft.com/office/drawing/2014/main" id="{4C34B687-E6D4-4F7E-AD3A-344CF5E5EA6C}"/>
                </a:ext>
              </a:extLst>
            </p:cNvPr>
            <p:cNvSpPr>
              <a:spLocks noChangeShapeType="1"/>
            </p:cNvSpPr>
            <p:nvPr/>
          </p:nvSpPr>
          <p:spPr bwMode="auto">
            <a:xfrm flipH="1">
              <a:off x="4176" y="3083"/>
              <a:ext cx="44" cy="74"/>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6">
              <a:extLst>
                <a:ext uri="{FF2B5EF4-FFF2-40B4-BE49-F238E27FC236}">
                  <a16:creationId xmlns:a16="http://schemas.microsoft.com/office/drawing/2014/main" id="{9F0CD121-39C3-BC3B-DAE0-97E3E34FD576}"/>
                </a:ext>
              </a:extLst>
            </p:cNvPr>
            <p:cNvSpPr>
              <a:spLocks noChangeShapeType="1"/>
            </p:cNvSpPr>
            <p:nvPr/>
          </p:nvSpPr>
          <p:spPr bwMode="auto">
            <a:xfrm flipH="1">
              <a:off x="4354" y="3120"/>
              <a:ext cx="23" cy="37"/>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7">
              <a:extLst>
                <a:ext uri="{FF2B5EF4-FFF2-40B4-BE49-F238E27FC236}">
                  <a16:creationId xmlns:a16="http://schemas.microsoft.com/office/drawing/2014/main" id="{42602B31-C5C0-0ED8-3089-BB609486D999}"/>
                </a:ext>
              </a:extLst>
            </p:cNvPr>
            <p:cNvSpPr>
              <a:spLocks noChangeShapeType="1"/>
            </p:cNvSpPr>
            <p:nvPr/>
          </p:nvSpPr>
          <p:spPr bwMode="auto">
            <a:xfrm>
              <a:off x="4377" y="3120"/>
              <a:ext cx="20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8">
              <a:extLst>
                <a:ext uri="{FF2B5EF4-FFF2-40B4-BE49-F238E27FC236}">
                  <a16:creationId xmlns:a16="http://schemas.microsoft.com/office/drawing/2014/main" id="{7F3B849E-DCB2-9213-546D-0EB2801C211F}"/>
                </a:ext>
              </a:extLst>
            </p:cNvPr>
            <p:cNvSpPr>
              <a:spLocks noChangeShapeType="1"/>
            </p:cNvSpPr>
            <p:nvPr/>
          </p:nvSpPr>
          <p:spPr bwMode="auto">
            <a:xfrm flipV="1">
              <a:off x="4585" y="1581"/>
              <a:ext cx="1" cy="1926"/>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9">
              <a:extLst>
                <a:ext uri="{FF2B5EF4-FFF2-40B4-BE49-F238E27FC236}">
                  <a16:creationId xmlns:a16="http://schemas.microsoft.com/office/drawing/2014/main" id="{63062BA6-9B3F-9433-77D5-A5F91CB019B2}"/>
                </a:ext>
              </a:extLst>
            </p:cNvPr>
            <p:cNvSpPr>
              <a:spLocks noChangeShapeType="1"/>
            </p:cNvSpPr>
            <p:nvPr/>
          </p:nvSpPr>
          <p:spPr bwMode="auto">
            <a:xfrm>
              <a:off x="2965" y="1805"/>
              <a:ext cx="202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40">
              <a:extLst>
                <a:ext uri="{FF2B5EF4-FFF2-40B4-BE49-F238E27FC236}">
                  <a16:creationId xmlns:a16="http://schemas.microsoft.com/office/drawing/2014/main" id="{7574BB6C-3B83-CBE0-5343-59DD7964AE3F}"/>
                </a:ext>
              </a:extLst>
            </p:cNvPr>
            <p:cNvSpPr>
              <a:spLocks/>
            </p:cNvSpPr>
            <p:nvPr/>
          </p:nvSpPr>
          <p:spPr bwMode="auto">
            <a:xfrm>
              <a:off x="3330" y="1795"/>
              <a:ext cx="19" cy="20"/>
            </a:xfrm>
            <a:custGeom>
              <a:avLst/>
              <a:gdLst>
                <a:gd name="T0" fmla="*/ 0 w 136"/>
                <a:gd name="T1" fmla="*/ 0 h 137"/>
                <a:gd name="T2" fmla="*/ 0 w 136"/>
                <a:gd name="T3" fmla="*/ 0 h 137"/>
                <a:gd name="T4" fmla="*/ 0 w 136"/>
                <a:gd name="T5" fmla="*/ 0 h 137"/>
                <a:gd name="T6" fmla="*/ 0 w 136"/>
                <a:gd name="T7" fmla="*/ 0 h 137"/>
                <a:gd name="T8" fmla="*/ 0 w 136"/>
                <a:gd name="T9" fmla="*/ 0 h 137"/>
                <a:gd name="T10" fmla="*/ 0 w 136"/>
                <a:gd name="T11" fmla="*/ 0 h 137"/>
                <a:gd name="T12" fmla="*/ 0 w 136"/>
                <a:gd name="T13" fmla="*/ 0 h 137"/>
                <a:gd name="T14" fmla="*/ 0 w 136"/>
                <a:gd name="T15" fmla="*/ 0 h 137"/>
                <a:gd name="T16" fmla="*/ 0 w 136"/>
                <a:gd name="T17" fmla="*/ 0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6"/>
                <a:gd name="T28" fmla="*/ 0 h 137"/>
                <a:gd name="T29" fmla="*/ 136 w 136"/>
                <a:gd name="T30" fmla="*/ 137 h 1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6" h="137">
                  <a:moveTo>
                    <a:pt x="136" y="69"/>
                  </a:moveTo>
                  <a:lnTo>
                    <a:pt x="115" y="21"/>
                  </a:lnTo>
                  <a:lnTo>
                    <a:pt x="67" y="0"/>
                  </a:lnTo>
                  <a:lnTo>
                    <a:pt x="20" y="21"/>
                  </a:lnTo>
                  <a:lnTo>
                    <a:pt x="0" y="69"/>
                  </a:lnTo>
                  <a:lnTo>
                    <a:pt x="20" y="117"/>
                  </a:lnTo>
                  <a:lnTo>
                    <a:pt x="67" y="137"/>
                  </a:lnTo>
                  <a:lnTo>
                    <a:pt x="115" y="117"/>
                  </a:lnTo>
                  <a:lnTo>
                    <a:pt x="136" y="69"/>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41">
              <a:extLst>
                <a:ext uri="{FF2B5EF4-FFF2-40B4-BE49-F238E27FC236}">
                  <a16:creationId xmlns:a16="http://schemas.microsoft.com/office/drawing/2014/main" id="{C8097DB5-0A1D-1AD7-774A-4B724EC2E744}"/>
                </a:ext>
              </a:extLst>
            </p:cNvPr>
            <p:cNvSpPr>
              <a:spLocks/>
            </p:cNvSpPr>
            <p:nvPr/>
          </p:nvSpPr>
          <p:spPr bwMode="auto">
            <a:xfrm>
              <a:off x="3335" y="1800"/>
              <a:ext cx="9" cy="10"/>
            </a:xfrm>
            <a:custGeom>
              <a:avLst/>
              <a:gdLst>
                <a:gd name="T0" fmla="*/ 0 w 65"/>
                <a:gd name="T1" fmla="*/ 0 h 67"/>
                <a:gd name="T2" fmla="*/ 0 w 65"/>
                <a:gd name="T3" fmla="*/ 0 h 67"/>
                <a:gd name="T4" fmla="*/ 0 w 65"/>
                <a:gd name="T5" fmla="*/ 0 h 67"/>
                <a:gd name="T6" fmla="*/ 0 w 65"/>
                <a:gd name="T7" fmla="*/ 0 h 67"/>
                <a:gd name="T8" fmla="*/ 0 w 65"/>
                <a:gd name="T9" fmla="*/ 0 h 67"/>
                <a:gd name="T10" fmla="*/ 0 w 65"/>
                <a:gd name="T11" fmla="*/ 0 h 67"/>
                <a:gd name="T12" fmla="*/ 0 w 65"/>
                <a:gd name="T13" fmla="*/ 0 h 67"/>
                <a:gd name="T14" fmla="*/ 0 w 65"/>
                <a:gd name="T15" fmla="*/ 0 h 67"/>
                <a:gd name="T16" fmla="*/ 0 w 65"/>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67"/>
                <a:gd name="T29" fmla="*/ 65 w 65"/>
                <a:gd name="T30" fmla="*/ 67 h 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67">
                  <a:moveTo>
                    <a:pt x="65" y="33"/>
                  </a:moveTo>
                  <a:lnTo>
                    <a:pt x="56" y="10"/>
                  </a:lnTo>
                  <a:lnTo>
                    <a:pt x="32" y="0"/>
                  </a:lnTo>
                  <a:lnTo>
                    <a:pt x="10" y="10"/>
                  </a:lnTo>
                  <a:lnTo>
                    <a:pt x="0" y="33"/>
                  </a:lnTo>
                  <a:lnTo>
                    <a:pt x="10" y="57"/>
                  </a:lnTo>
                  <a:lnTo>
                    <a:pt x="32" y="67"/>
                  </a:lnTo>
                  <a:lnTo>
                    <a:pt x="56" y="57"/>
                  </a:lnTo>
                  <a:lnTo>
                    <a:pt x="65" y="33"/>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Line 42">
              <a:extLst>
                <a:ext uri="{FF2B5EF4-FFF2-40B4-BE49-F238E27FC236}">
                  <a16:creationId xmlns:a16="http://schemas.microsoft.com/office/drawing/2014/main" id="{5A6BC9F1-0BBC-E935-F04A-676C80F92EA1}"/>
                </a:ext>
              </a:extLst>
            </p:cNvPr>
            <p:cNvSpPr>
              <a:spLocks noChangeShapeType="1"/>
            </p:cNvSpPr>
            <p:nvPr/>
          </p:nvSpPr>
          <p:spPr bwMode="auto">
            <a:xfrm>
              <a:off x="3339" y="1805"/>
              <a:ext cx="1" cy="795"/>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Freeform 43">
              <a:extLst>
                <a:ext uri="{FF2B5EF4-FFF2-40B4-BE49-F238E27FC236}">
                  <a16:creationId xmlns:a16="http://schemas.microsoft.com/office/drawing/2014/main" id="{35B4A609-875A-CE4C-797A-75104BC7CAB7}"/>
                </a:ext>
              </a:extLst>
            </p:cNvPr>
            <p:cNvSpPr>
              <a:spLocks/>
            </p:cNvSpPr>
            <p:nvPr/>
          </p:nvSpPr>
          <p:spPr bwMode="auto">
            <a:xfrm>
              <a:off x="4580" y="3116"/>
              <a:ext cx="9" cy="9"/>
            </a:xfrm>
            <a:custGeom>
              <a:avLst/>
              <a:gdLst>
                <a:gd name="T0" fmla="*/ 0 w 65"/>
                <a:gd name="T1" fmla="*/ 0 h 67"/>
                <a:gd name="T2" fmla="*/ 0 w 65"/>
                <a:gd name="T3" fmla="*/ 0 h 67"/>
                <a:gd name="T4" fmla="*/ 0 w 65"/>
                <a:gd name="T5" fmla="*/ 0 h 67"/>
                <a:gd name="T6" fmla="*/ 0 w 65"/>
                <a:gd name="T7" fmla="*/ 0 h 67"/>
                <a:gd name="T8" fmla="*/ 0 w 65"/>
                <a:gd name="T9" fmla="*/ 0 h 67"/>
                <a:gd name="T10" fmla="*/ 0 w 65"/>
                <a:gd name="T11" fmla="*/ 0 h 67"/>
                <a:gd name="T12" fmla="*/ 0 w 65"/>
                <a:gd name="T13" fmla="*/ 0 h 67"/>
                <a:gd name="T14" fmla="*/ 0 w 65"/>
                <a:gd name="T15" fmla="*/ 0 h 67"/>
                <a:gd name="T16" fmla="*/ 0 w 65"/>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67"/>
                <a:gd name="T29" fmla="*/ 65 w 65"/>
                <a:gd name="T30" fmla="*/ 67 h 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67">
                  <a:moveTo>
                    <a:pt x="65" y="34"/>
                  </a:moveTo>
                  <a:lnTo>
                    <a:pt x="55" y="10"/>
                  </a:lnTo>
                  <a:lnTo>
                    <a:pt x="32" y="0"/>
                  </a:lnTo>
                  <a:lnTo>
                    <a:pt x="9" y="10"/>
                  </a:lnTo>
                  <a:lnTo>
                    <a:pt x="0" y="34"/>
                  </a:lnTo>
                  <a:lnTo>
                    <a:pt x="9" y="57"/>
                  </a:lnTo>
                  <a:lnTo>
                    <a:pt x="32" y="67"/>
                  </a:lnTo>
                  <a:lnTo>
                    <a:pt x="55" y="57"/>
                  </a:lnTo>
                  <a:lnTo>
                    <a:pt x="65" y="34"/>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44">
              <a:extLst>
                <a:ext uri="{FF2B5EF4-FFF2-40B4-BE49-F238E27FC236}">
                  <a16:creationId xmlns:a16="http://schemas.microsoft.com/office/drawing/2014/main" id="{93B203A5-51B3-EA5B-6B90-DED811F624C1}"/>
                </a:ext>
              </a:extLst>
            </p:cNvPr>
            <p:cNvSpPr>
              <a:spLocks/>
            </p:cNvSpPr>
            <p:nvPr/>
          </p:nvSpPr>
          <p:spPr bwMode="auto">
            <a:xfrm>
              <a:off x="4575" y="3111"/>
              <a:ext cx="19" cy="19"/>
            </a:xfrm>
            <a:custGeom>
              <a:avLst/>
              <a:gdLst>
                <a:gd name="T0" fmla="*/ 0 w 136"/>
                <a:gd name="T1" fmla="*/ 0 h 136"/>
                <a:gd name="T2" fmla="*/ 0 w 136"/>
                <a:gd name="T3" fmla="*/ 0 h 136"/>
                <a:gd name="T4" fmla="*/ 0 w 136"/>
                <a:gd name="T5" fmla="*/ 0 h 136"/>
                <a:gd name="T6" fmla="*/ 0 w 136"/>
                <a:gd name="T7" fmla="*/ 0 h 136"/>
                <a:gd name="T8" fmla="*/ 0 w 136"/>
                <a:gd name="T9" fmla="*/ 0 h 136"/>
                <a:gd name="T10" fmla="*/ 0 w 136"/>
                <a:gd name="T11" fmla="*/ 0 h 136"/>
                <a:gd name="T12" fmla="*/ 0 w 136"/>
                <a:gd name="T13" fmla="*/ 0 h 136"/>
                <a:gd name="T14" fmla="*/ 0 w 136"/>
                <a:gd name="T15" fmla="*/ 0 h 136"/>
                <a:gd name="T16" fmla="*/ 0 w 136"/>
                <a:gd name="T17" fmla="*/ 0 h 1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6"/>
                <a:gd name="T28" fmla="*/ 0 h 136"/>
                <a:gd name="T29" fmla="*/ 136 w 136"/>
                <a:gd name="T30" fmla="*/ 136 h 1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6" h="136">
                  <a:moveTo>
                    <a:pt x="136" y="68"/>
                  </a:moveTo>
                  <a:lnTo>
                    <a:pt x="116" y="19"/>
                  </a:lnTo>
                  <a:lnTo>
                    <a:pt x="68" y="0"/>
                  </a:lnTo>
                  <a:lnTo>
                    <a:pt x="21" y="19"/>
                  </a:lnTo>
                  <a:lnTo>
                    <a:pt x="0" y="68"/>
                  </a:lnTo>
                  <a:lnTo>
                    <a:pt x="21" y="116"/>
                  </a:lnTo>
                  <a:lnTo>
                    <a:pt x="68" y="136"/>
                  </a:lnTo>
                  <a:lnTo>
                    <a:pt x="116" y="116"/>
                  </a:lnTo>
                  <a:lnTo>
                    <a:pt x="136" y="68"/>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45">
              <a:extLst>
                <a:ext uri="{FF2B5EF4-FFF2-40B4-BE49-F238E27FC236}">
                  <a16:creationId xmlns:a16="http://schemas.microsoft.com/office/drawing/2014/main" id="{B1387E29-A33F-9B0E-CC1E-3E3EC7AC61D0}"/>
                </a:ext>
              </a:extLst>
            </p:cNvPr>
            <p:cNvSpPr>
              <a:spLocks noChangeArrowheads="1"/>
            </p:cNvSpPr>
            <p:nvPr/>
          </p:nvSpPr>
          <p:spPr bwMode="auto">
            <a:xfrm>
              <a:off x="4676" y="3214"/>
              <a:ext cx="3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000" b="1">
                  <a:solidFill>
                    <a:srgbClr val="FF66CC"/>
                  </a:solidFill>
                  <a:latin typeface="楷体_GB2312" pitchFamily="49" charset="-122"/>
                  <a:ea typeface="楷体_GB2312" pitchFamily="49" charset="-122"/>
                </a:rPr>
                <a:t>位线</a:t>
              </a:r>
            </a:p>
          </p:txBody>
        </p:sp>
        <p:sp>
          <p:nvSpPr>
            <p:cNvPr id="40" name="Freeform 46">
              <a:extLst>
                <a:ext uri="{FF2B5EF4-FFF2-40B4-BE49-F238E27FC236}">
                  <a16:creationId xmlns:a16="http://schemas.microsoft.com/office/drawing/2014/main" id="{67344E66-E6DF-B6C7-1296-1F159526FF75}"/>
                </a:ext>
              </a:extLst>
            </p:cNvPr>
            <p:cNvSpPr>
              <a:spLocks/>
            </p:cNvSpPr>
            <p:nvPr/>
          </p:nvSpPr>
          <p:spPr bwMode="auto">
            <a:xfrm>
              <a:off x="4570" y="3105"/>
              <a:ext cx="29" cy="30"/>
            </a:xfrm>
            <a:custGeom>
              <a:avLst/>
              <a:gdLst>
                <a:gd name="T0" fmla="*/ 0 w 206"/>
                <a:gd name="T1" fmla="*/ 0 h 209"/>
                <a:gd name="T2" fmla="*/ 0 w 206"/>
                <a:gd name="T3" fmla="*/ 0 h 209"/>
                <a:gd name="T4" fmla="*/ 0 w 206"/>
                <a:gd name="T5" fmla="*/ 0 h 209"/>
                <a:gd name="T6" fmla="*/ 0 w 206"/>
                <a:gd name="T7" fmla="*/ 0 h 209"/>
                <a:gd name="T8" fmla="*/ 0 w 206"/>
                <a:gd name="T9" fmla="*/ 0 h 209"/>
                <a:gd name="T10" fmla="*/ 0 w 206"/>
                <a:gd name="T11" fmla="*/ 0 h 209"/>
                <a:gd name="T12" fmla="*/ 0 w 206"/>
                <a:gd name="T13" fmla="*/ 0 h 209"/>
                <a:gd name="T14" fmla="*/ 0 w 206"/>
                <a:gd name="T15" fmla="*/ 0 h 209"/>
                <a:gd name="T16" fmla="*/ 0 w 206"/>
                <a:gd name="T17" fmla="*/ 0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6"/>
                <a:gd name="T28" fmla="*/ 0 h 209"/>
                <a:gd name="T29" fmla="*/ 206 w 206"/>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6" h="209">
                  <a:moveTo>
                    <a:pt x="206" y="105"/>
                  </a:moveTo>
                  <a:lnTo>
                    <a:pt x="176" y="31"/>
                  </a:lnTo>
                  <a:lnTo>
                    <a:pt x="103" y="0"/>
                  </a:lnTo>
                  <a:lnTo>
                    <a:pt x="30" y="31"/>
                  </a:lnTo>
                  <a:lnTo>
                    <a:pt x="0" y="105"/>
                  </a:lnTo>
                  <a:lnTo>
                    <a:pt x="30" y="178"/>
                  </a:lnTo>
                  <a:lnTo>
                    <a:pt x="103" y="209"/>
                  </a:lnTo>
                  <a:lnTo>
                    <a:pt x="176" y="178"/>
                  </a:lnTo>
                  <a:lnTo>
                    <a:pt x="206" y="105"/>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1" name="Group 4">
              <a:extLst>
                <a:ext uri="{FF2B5EF4-FFF2-40B4-BE49-F238E27FC236}">
                  <a16:creationId xmlns:a16="http://schemas.microsoft.com/office/drawing/2014/main" id="{2787EFF3-9912-4FD3-AADC-AA1CB6622C5A}"/>
                </a:ext>
              </a:extLst>
            </p:cNvPr>
            <p:cNvGrpSpPr>
              <a:grpSpLocks/>
            </p:cNvGrpSpPr>
            <p:nvPr/>
          </p:nvGrpSpPr>
          <p:grpSpPr bwMode="auto">
            <a:xfrm>
              <a:off x="2928" y="3216"/>
              <a:ext cx="1200" cy="250"/>
              <a:chOff x="2928" y="3360"/>
              <a:chExt cx="1200" cy="250"/>
            </a:xfrm>
          </p:grpSpPr>
          <p:sp>
            <p:nvSpPr>
              <p:cNvPr id="42" name="Text Box 5">
                <a:extLst>
                  <a:ext uri="{FF2B5EF4-FFF2-40B4-BE49-F238E27FC236}">
                    <a16:creationId xmlns:a16="http://schemas.microsoft.com/office/drawing/2014/main" id="{9264AC22-A9C6-90B7-6F50-B2FABDC8B87E}"/>
                  </a:ext>
                </a:extLst>
              </p:cNvPr>
              <p:cNvSpPr txBox="1">
                <a:spLocks noChangeArrowheads="1"/>
              </p:cNvSpPr>
              <p:nvPr/>
            </p:nvSpPr>
            <p:spPr bwMode="auto">
              <a:xfrm>
                <a:off x="2928" y="336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2000" b="1">
                    <a:solidFill>
                      <a:srgbClr val="CC3399"/>
                    </a:solidFill>
                    <a:latin typeface="Times New Roman" panose="02020603050405020304" pitchFamily="18" charset="0"/>
                    <a:ea typeface="宋体" panose="02010600030101010101" pitchFamily="2" charset="-122"/>
                  </a:rPr>
                  <a:t>熔丝</a:t>
                </a:r>
              </a:p>
            </p:txBody>
          </p:sp>
          <p:sp>
            <p:nvSpPr>
              <p:cNvPr id="43" name="Line 6">
                <a:extLst>
                  <a:ext uri="{FF2B5EF4-FFF2-40B4-BE49-F238E27FC236}">
                    <a16:creationId xmlns:a16="http://schemas.microsoft.com/office/drawing/2014/main" id="{652196FE-1359-8438-1FE3-3776625586C5}"/>
                  </a:ext>
                </a:extLst>
              </p:cNvPr>
              <p:cNvSpPr>
                <a:spLocks noChangeShapeType="1"/>
              </p:cNvSpPr>
              <p:nvPr/>
            </p:nvSpPr>
            <p:spPr bwMode="auto">
              <a:xfrm flipV="1">
                <a:off x="3408" y="3360"/>
                <a:ext cx="720" cy="144"/>
              </a:xfrm>
              <a:prstGeom prst="line">
                <a:avLst/>
              </a:prstGeom>
              <a:noFill/>
              <a:ln w="28575">
                <a:solidFill>
                  <a:srgbClr val="CC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4" name="Text Box 7">
            <a:extLst>
              <a:ext uri="{FF2B5EF4-FFF2-40B4-BE49-F238E27FC236}">
                <a16:creationId xmlns:a16="http://schemas.microsoft.com/office/drawing/2014/main" id="{537E02A1-BE38-2AC4-00A9-B809C3EF3B31}"/>
              </a:ext>
            </a:extLst>
          </p:cNvPr>
          <p:cNvSpPr txBox="1">
            <a:spLocks noChangeArrowheads="1"/>
          </p:cNvSpPr>
          <p:nvPr/>
        </p:nvSpPr>
        <p:spPr bwMode="auto">
          <a:xfrm>
            <a:off x="1371600" y="2871788"/>
            <a:ext cx="2590800" cy="2897187"/>
          </a:xfrm>
          <a:prstGeom prst="rect">
            <a:avLst/>
          </a:prstGeom>
          <a:noFill/>
          <a:ln w="28575">
            <a:solidFill>
              <a:srgbClr val="FF0000"/>
            </a:solidFill>
            <a:miter lim="800000"/>
            <a:headEnd/>
            <a:tailEnd/>
          </a:ln>
          <a:effectLst/>
        </p:spPr>
        <p:txBody>
          <a:bodyPr>
            <a:spAutoFit/>
          </a:bodyPr>
          <a:lstStyle/>
          <a:p>
            <a:pPr eaLnBrk="1" hangingPunct="1">
              <a:spcBef>
                <a:spcPct val="50000"/>
              </a:spcBef>
              <a:defRPr/>
            </a:pPr>
            <a:r>
              <a:rPr kumimoji="1" lang="en-US" altLang="zh-CN" b="1">
                <a:solidFill>
                  <a:schemeClr val="tx2"/>
                </a:solidFill>
                <a:effectLst>
                  <a:outerShdw blurRad="38100" dist="38100" dir="2700000" algn="tl">
                    <a:srgbClr val="C0C0C0"/>
                  </a:outerShdw>
                </a:effectLst>
                <a:latin typeface="楷体_GB2312" pitchFamily="49" charset="-122"/>
              </a:rPr>
              <a:t>   </a:t>
            </a:r>
            <a:r>
              <a:rPr kumimoji="1" lang="zh-CN" altLang="en-US" b="1">
                <a:solidFill>
                  <a:schemeClr val="tx2"/>
                </a:solidFill>
                <a:effectLst>
                  <a:outerShdw blurRad="38100" dist="38100" dir="2700000" algn="tl">
                    <a:srgbClr val="C0C0C0"/>
                  </a:outerShdw>
                </a:effectLst>
                <a:latin typeface="楷体_GB2312" pitchFamily="49" charset="-122"/>
              </a:rPr>
              <a:t>出厂时熔丝完好，表示存储元全为</a:t>
            </a:r>
            <a:r>
              <a:rPr kumimoji="1" lang="zh-CN" altLang="en-US" b="1">
                <a:solidFill>
                  <a:schemeClr val="tx2"/>
                </a:solidFill>
                <a:effectLst>
                  <a:outerShdw blurRad="38100" dist="38100" dir="2700000" algn="tl">
                    <a:srgbClr val="C0C0C0"/>
                  </a:outerShdw>
                </a:effectLst>
                <a:latin typeface="Times New Roman"/>
              </a:rPr>
              <a:t>“</a:t>
            </a:r>
            <a:r>
              <a:rPr kumimoji="1" lang="en-US" altLang="zh-CN" b="1">
                <a:solidFill>
                  <a:schemeClr val="tx2"/>
                </a:solidFill>
                <a:effectLst>
                  <a:outerShdw blurRad="38100" dist="38100" dir="2700000" algn="tl">
                    <a:srgbClr val="C0C0C0"/>
                  </a:outerShdw>
                </a:effectLst>
                <a:latin typeface="楷体_GB2312" pitchFamily="49" charset="-122"/>
              </a:rPr>
              <a:t>1</a:t>
            </a:r>
            <a:r>
              <a:rPr kumimoji="1" lang="en-US" altLang="zh-CN" b="1">
                <a:solidFill>
                  <a:schemeClr val="tx2"/>
                </a:solidFill>
                <a:effectLst>
                  <a:outerShdw blurRad="38100" dist="38100" dir="2700000" algn="tl">
                    <a:srgbClr val="C0C0C0"/>
                  </a:outerShdw>
                </a:effectLst>
                <a:latin typeface="Times New Roman"/>
              </a:rPr>
              <a:t>”</a:t>
            </a:r>
            <a:r>
              <a:rPr kumimoji="1" lang="zh-CN" altLang="en-US" b="1">
                <a:solidFill>
                  <a:schemeClr val="tx2"/>
                </a:solidFill>
                <a:effectLst>
                  <a:outerShdw blurRad="38100" dist="38100" dir="2700000" algn="tl">
                    <a:srgbClr val="C0C0C0"/>
                  </a:outerShdw>
                </a:effectLst>
                <a:latin typeface="楷体_GB2312" pitchFamily="49" charset="-122"/>
              </a:rPr>
              <a:t>。</a:t>
            </a:r>
          </a:p>
          <a:p>
            <a:pPr eaLnBrk="1" hangingPunct="1">
              <a:spcBef>
                <a:spcPct val="50000"/>
              </a:spcBef>
              <a:defRPr/>
            </a:pPr>
            <a:r>
              <a:rPr kumimoji="1" lang="zh-CN" altLang="en-US" b="1">
                <a:solidFill>
                  <a:schemeClr val="tx2"/>
                </a:solidFill>
                <a:effectLst>
                  <a:outerShdw blurRad="38100" dist="38100" dir="2700000" algn="tl">
                    <a:srgbClr val="C0C0C0"/>
                  </a:outerShdw>
                </a:effectLst>
                <a:latin typeface="楷体_GB2312" pitchFamily="49" charset="-122"/>
              </a:rPr>
              <a:t>   写</a:t>
            </a:r>
            <a:r>
              <a:rPr kumimoji="1" lang="zh-CN" altLang="en-US" b="1">
                <a:solidFill>
                  <a:schemeClr val="tx2"/>
                </a:solidFill>
                <a:effectLst>
                  <a:outerShdw blurRad="38100" dist="38100" dir="2700000" algn="tl">
                    <a:srgbClr val="C0C0C0"/>
                  </a:outerShdw>
                </a:effectLst>
                <a:latin typeface="Times New Roman"/>
              </a:rPr>
              <a:t>“</a:t>
            </a:r>
            <a:r>
              <a:rPr kumimoji="1" lang="en-US" altLang="zh-CN" b="1">
                <a:solidFill>
                  <a:schemeClr val="tx2"/>
                </a:solidFill>
                <a:effectLst>
                  <a:outerShdw blurRad="38100" dist="38100" dir="2700000" algn="tl">
                    <a:srgbClr val="C0C0C0"/>
                  </a:outerShdw>
                </a:effectLst>
                <a:latin typeface="楷体_GB2312" pitchFamily="49" charset="-122"/>
              </a:rPr>
              <a:t>0</a:t>
            </a:r>
            <a:r>
              <a:rPr kumimoji="1" lang="en-US" altLang="zh-CN" b="1">
                <a:solidFill>
                  <a:schemeClr val="tx2"/>
                </a:solidFill>
                <a:effectLst>
                  <a:outerShdw blurRad="38100" dist="38100" dir="2700000" algn="tl">
                    <a:srgbClr val="C0C0C0"/>
                  </a:outerShdw>
                </a:effectLst>
                <a:latin typeface="Times New Roman"/>
              </a:rPr>
              <a:t>”</a:t>
            </a:r>
            <a:r>
              <a:rPr kumimoji="1" lang="zh-CN" altLang="en-US" b="1">
                <a:solidFill>
                  <a:schemeClr val="tx2"/>
                </a:solidFill>
                <a:effectLst>
                  <a:outerShdw blurRad="38100" dist="38100" dir="2700000" algn="tl">
                    <a:srgbClr val="C0C0C0"/>
                  </a:outerShdw>
                </a:effectLst>
                <a:latin typeface="楷体_GB2312" pitchFamily="49" charset="-122"/>
              </a:rPr>
              <a:t>时，通大电流将熔丝烧断。</a:t>
            </a:r>
          </a:p>
        </p:txBody>
      </p:sp>
      <p:sp>
        <p:nvSpPr>
          <p:cNvPr id="45" name="Text Box 3">
            <a:extLst>
              <a:ext uri="{FF2B5EF4-FFF2-40B4-BE49-F238E27FC236}">
                <a16:creationId xmlns:a16="http://schemas.microsoft.com/office/drawing/2014/main" id="{10C7BB07-6338-52C3-7D00-C52D0C1A5B1D}"/>
              </a:ext>
            </a:extLst>
          </p:cNvPr>
          <p:cNvSpPr txBox="1">
            <a:spLocks noChangeArrowheads="1"/>
          </p:cNvSpPr>
          <p:nvPr/>
        </p:nvSpPr>
        <p:spPr bwMode="auto">
          <a:xfrm>
            <a:off x="-58737" y="420688"/>
            <a:ext cx="6629400" cy="579438"/>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3200" b="1" dirty="0">
                <a:solidFill>
                  <a:schemeClr val="tx1"/>
                </a:solidFill>
                <a:effectLst>
                  <a:outerShdw blurRad="38100" dist="38100" dir="2700000" algn="tl">
                    <a:srgbClr val="C0C0C0"/>
                  </a:outerShdw>
                </a:effectLst>
                <a:latin typeface="楷体_GB2312" pitchFamily="49" charset="-122"/>
              </a:rPr>
              <a:t>可编程只读存储器</a:t>
            </a:r>
            <a:r>
              <a:rPr kumimoji="1" lang="en-US" altLang="zh-CN" sz="3200" b="1" dirty="0">
                <a:solidFill>
                  <a:schemeClr val="tx1"/>
                </a:solidFill>
                <a:effectLst>
                  <a:outerShdw blurRad="38100" dist="38100" dir="2700000" algn="tl">
                    <a:srgbClr val="C0C0C0"/>
                  </a:outerShdw>
                </a:effectLst>
                <a:latin typeface="楷体_GB2312" pitchFamily="49" charset="-122"/>
              </a:rPr>
              <a:t>(PROM)</a:t>
            </a:r>
          </a:p>
        </p:txBody>
      </p:sp>
    </p:spTree>
    <p:extLst>
      <p:ext uri="{BB962C8B-B14F-4D97-AF65-F5344CB8AC3E}">
        <p14:creationId xmlns:p14="http://schemas.microsoft.com/office/powerpoint/2010/main" val="330181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id="{DCC9C543-798C-E5A6-1772-4EB2035BF729}"/>
              </a:ext>
            </a:extLst>
          </p:cNvPr>
          <p:cNvGraphicFramePr>
            <a:graphicFrameLocks noChangeAspect="1"/>
          </p:cNvGraphicFramePr>
          <p:nvPr/>
        </p:nvGraphicFramePr>
        <p:xfrm>
          <a:off x="293688" y="246970"/>
          <a:ext cx="8567737" cy="4679950"/>
        </p:xfrm>
        <a:graphic>
          <a:graphicData uri="http://schemas.openxmlformats.org/presentationml/2006/ole">
            <mc:AlternateContent xmlns:mc="http://schemas.openxmlformats.org/markup-compatibility/2006">
              <mc:Choice xmlns:v="urn:schemas-microsoft-com:vml" Requires="v">
                <p:oleObj name="Drawing" r:id="rId2" imgW="11134725" imgH="5286375" progId="AutoCAD.Drawing.16">
                  <p:embed/>
                </p:oleObj>
              </mc:Choice>
              <mc:Fallback>
                <p:oleObj name="Drawing" r:id="rId2" imgW="11134725" imgH="5286375" progId="AutoCAD.Drawing.16">
                  <p:embed/>
                  <p:pic>
                    <p:nvPicPr>
                      <p:cNvPr id="4" name="Object 2">
                        <a:extLst>
                          <a:ext uri="{FF2B5EF4-FFF2-40B4-BE49-F238E27FC236}">
                            <a16:creationId xmlns:a16="http://schemas.microsoft.com/office/drawing/2014/main" id="{DCC9C543-798C-E5A6-1772-4EB2035BF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626" t="5768" r="13309" b="3433"/>
                      <a:stretch>
                        <a:fillRect/>
                      </a:stretch>
                    </p:blipFill>
                    <p:spPr bwMode="auto">
                      <a:xfrm>
                        <a:off x="293688" y="246970"/>
                        <a:ext cx="85677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3">
            <a:extLst>
              <a:ext uri="{FF2B5EF4-FFF2-40B4-BE49-F238E27FC236}">
                <a16:creationId xmlns:a16="http://schemas.microsoft.com/office/drawing/2014/main" id="{08473363-28CA-B405-A4F7-1A42D86F90EA}"/>
              </a:ext>
            </a:extLst>
          </p:cNvPr>
          <p:cNvSpPr>
            <a:spLocks noChangeArrowheads="1"/>
          </p:cNvSpPr>
          <p:nvPr/>
        </p:nvSpPr>
        <p:spPr bwMode="auto">
          <a:xfrm>
            <a:off x="0" y="146050"/>
            <a:ext cx="4221956" cy="579438"/>
          </a:xfrm>
          <a:prstGeom prst="rect">
            <a:avLst/>
          </a:prstGeom>
          <a:noFill/>
          <a:ln w="9525">
            <a:noFill/>
            <a:miter lim="800000"/>
            <a:headEnd/>
            <a:tailEnd/>
          </a:ln>
          <a:effectLst/>
        </p:spPr>
        <p:txBody>
          <a:bodyPr wrap="square">
            <a:spAutoFit/>
          </a:bodyPr>
          <a:lstStyle/>
          <a:p>
            <a:pPr eaLnBrk="1" hangingPunct="1">
              <a:spcBef>
                <a:spcPct val="50000"/>
              </a:spcBef>
              <a:defRPr/>
            </a:pPr>
            <a:r>
              <a:rPr kumimoji="1" lang="en-US" altLang="zh-CN" sz="3200" b="1" dirty="0">
                <a:solidFill>
                  <a:schemeClr val="tx1"/>
                </a:solidFill>
                <a:effectLst>
                  <a:outerShdw blurRad="38100" dist="38100" dir="2700000" algn="tl">
                    <a:srgbClr val="C0C0C0"/>
                  </a:outerShdw>
                </a:effectLst>
                <a:latin typeface="楷体_GB2312" pitchFamily="49" charset="-122"/>
              </a:rPr>
              <a:t>EPROM</a:t>
            </a:r>
            <a:r>
              <a:rPr kumimoji="1" lang="zh-CN" altLang="en-US" sz="3200" b="1" dirty="0">
                <a:solidFill>
                  <a:schemeClr val="tx1"/>
                </a:solidFill>
                <a:effectLst>
                  <a:outerShdw blurRad="38100" dist="38100" dir="2700000" algn="tl">
                    <a:srgbClr val="C0C0C0"/>
                  </a:outerShdw>
                </a:effectLst>
                <a:latin typeface="楷体_GB2312" pitchFamily="49" charset="-122"/>
              </a:rPr>
              <a:t>结构示意图</a:t>
            </a:r>
          </a:p>
        </p:txBody>
      </p:sp>
      <p:pic>
        <p:nvPicPr>
          <p:cNvPr id="6" name="Picture 2" descr="EPROM">
            <a:extLst>
              <a:ext uri="{FF2B5EF4-FFF2-40B4-BE49-F238E27FC236}">
                <a16:creationId xmlns:a16="http://schemas.microsoft.com/office/drawing/2014/main" id="{798564E8-350A-1497-CAC9-5D318F1CA62F}"/>
              </a:ext>
            </a:extLst>
          </p:cNvPr>
          <p:cNvPicPr>
            <a:picLocks noChangeAspect="1" noChangeArrowheads="1"/>
          </p:cNvPicPr>
          <p:nvPr/>
        </p:nvPicPr>
        <p:blipFill>
          <a:blip r:embed="rId4">
            <a:lum bright="24000" contrast="54000"/>
            <a:extLst>
              <a:ext uri="{28A0092B-C50C-407E-A947-70E740481C1C}">
                <a14:useLocalDpi xmlns:a14="http://schemas.microsoft.com/office/drawing/2010/main" val="0"/>
              </a:ext>
            </a:extLst>
          </a:blip>
          <a:srcRect l="10927" t="22531" r="6537" b="14619"/>
          <a:stretch>
            <a:fillRect/>
          </a:stretch>
        </p:blipFill>
        <p:spPr bwMode="auto">
          <a:xfrm>
            <a:off x="688181" y="4996543"/>
            <a:ext cx="3533775"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774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AC633857-7303-09F1-C124-75434E0460A3}"/>
              </a:ext>
            </a:extLst>
          </p:cNvPr>
          <p:cNvSpPr txBox="1">
            <a:spLocks noChangeArrowheads="1"/>
          </p:cNvSpPr>
          <p:nvPr/>
        </p:nvSpPr>
        <p:spPr bwMode="auto">
          <a:xfrm>
            <a:off x="0" y="327026"/>
            <a:ext cx="7772400" cy="579437"/>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3200" b="1" dirty="0">
                <a:solidFill>
                  <a:schemeClr val="tx1"/>
                </a:solidFill>
                <a:effectLst>
                  <a:outerShdw blurRad="38100" dist="38100" dir="2700000" algn="tl">
                    <a:srgbClr val="C0C0C0"/>
                  </a:outerShdw>
                </a:effectLst>
                <a:latin typeface="楷体_GB2312" pitchFamily="49" charset="-122"/>
              </a:rPr>
              <a:t>快擦写可编程只读存储器 </a:t>
            </a:r>
            <a:r>
              <a:rPr kumimoji="1" lang="en-US" altLang="zh-CN" sz="3200" b="1" dirty="0">
                <a:solidFill>
                  <a:schemeClr val="tx1"/>
                </a:solidFill>
                <a:effectLst>
                  <a:outerShdw blurRad="38100" dist="38100" dir="2700000" algn="tl">
                    <a:srgbClr val="C0C0C0"/>
                  </a:outerShdw>
                </a:effectLst>
                <a:latin typeface="楷体_GB2312" pitchFamily="49" charset="-122"/>
              </a:rPr>
              <a:t>FLASH</a:t>
            </a:r>
          </a:p>
        </p:txBody>
      </p:sp>
      <p:sp>
        <p:nvSpPr>
          <p:cNvPr id="8" name="Text Box 3">
            <a:extLst>
              <a:ext uri="{FF2B5EF4-FFF2-40B4-BE49-F238E27FC236}">
                <a16:creationId xmlns:a16="http://schemas.microsoft.com/office/drawing/2014/main" id="{89A4A534-C590-A398-192F-4061AA5ADD4D}"/>
              </a:ext>
            </a:extLst>
          </p:cNvPr>
          <p:cNvSpPr txBox="1">
            <a:spLocks noChangeArrowheads="1"/>
          </p:cNvSpPr>
          <p:nvPr/>
        </p:nvSpPr>
        <p:spPr bwMode="auto">
          <a:xfrm>
            <a:off x="374650" y="1111251"/>
            <a:ext cx="8229600" cy="4154984"/>
          </a:xfrm>
          <a:prstGeom prst="rect">
            <a:avLst/>
          </a:prstGeom>
          <a:noFill/>
          <a:ln w="9525">
            <a:noFill/>
            <a:miter lim="800000"/>
            <a:headEnd/>
            <a:tailEnd/>
          </a:ln>
          <a:effectLst/>
        </p:spPr>
        <p:txBody>
          <a:bodyPr>
            <a:spAutoFit/>
          </a:bodyPr>
          <a:lstStyle/>
          <a:p>
            <a:pPr marL="457200" indent="-457200" eaLnBrk="1" hangingPunct="1">
              <a:spcBef>
                <a:spcPct val="50000"/>
              </a:spcBef>
              <a:buFont typeface="Wingdings" panose="05000000000000000000" pitchFamily="2" charset="2"/>
              <a:buChar char="u"/>
              <a:defRPr/>
            </a:pPr>
            <a:r>
              <a:rPr kumimoji="1" lang="en-US" altLang="zh-CN" b="1" dirty="0">
                <a:solidFill>
                  <a:schemeClr val="tx1"/>
                </a:solidFill>
                <a:effectLst>
                  <a:outerShdw blurRad="38100" dist="38100" dir="2700000" algn="tl">
                    <a:srgbClr val="C0C0C0"/>
                  </a:outerShdw>
                </a:effectLst>
                <a:latin typeface="楷体_GB2312" pitchFamily="49" charset="-122"/>
              </a:rPr>
              <a:t>Intel</a:t>
            </a:r>
            <a:r>
              <a:rPr kumimoji="1" lang="zh-CN" altLang="en-US" b="1" dirty="0">
                <a:solidFill>
                  <a:schemeClr val="tx1"/>
                </a:solidFill>
                <a:effectLst>
                  <a:outerShdw blurRad="38100" dist="38100" dir="2700000" algn="tl">
                    <a:srgbClr val="C0C0C0"/>
                  </a:outerShdw>
                </a:effectLst>
                <a:latin typeface="楷体_GB2312" pitchFamily="49" charset="-122"/>
              </a:rPr>
              <a:t>公司推出的一种半导体存储器</a:t>
            </a:r>
            <a:endParaRPr kumimoji="1" lang="en-US" altLang="zh-CN" b="1" dirty="0">
              <a:solidFill>
                <a:schemeClr val="tx1"/>
              </a:solidFill>
              <a:effectLst>
                <a:outerShdw blurRad="38100" dist="38100" dir="2700000" algn="tl">
                  <a:srgbClr val="C0C0C0"/>
                </a:outerShdw>
              </a:effectLst>
              <a:latin typeface="楷体_GB2312" pitchFamily="49" charset="-122"/>
            </a:endParaRPr>
          </a:p>
          <a:p>
            <a:pPr marL="457200" indent="-457200" eaLnBrk="1" hangingPunct="1">
              <a:spcBef>
                <a:spcPct val="50000"/>
              </a:spcBef>
              <a:buFont typeface="Wingdings" panose="05000000000000000000" pitchFamily="2" charset="2"/>
              <a:buChar char="u"/>
              <a:defRPr/>
            </a:pPr>
            <a:r>
              <a:rPr kumimoji="1" lang="zh-CN" altLang="en-US" b="1" dirty="0">
                <a:solidFill>
                  <a:schemeClr val="tx1"/>
                </a:solidFill>
                <a:effectLst>
                  <a:outerShdw blurRad="38100" dist="38100" dir="2700000" algn="tl">
                    <a:srgbClr val="C0C0C0"/>
                  </a:outerShdw>
                </a:effectLst>
                <a:latin typeface="楷体_GB2312" pitchFamily="49" charset="-122"/>
              </a:rPr>
              <a:t>具有高密度、低成本、非易失性等特点的可读可写存储器。</a:t>
            </a:r>
            <a:endParaRPr kumimoji="1" lang="en-US" altLang="zh-CN" b="1" dirty="0">
              <a:solidFill>
                <a:schemeClr val="tx1"/>
              </a:solidFill>
              <a:effectLst>
                <a:outerShdw blurRad="38100" dist="38100" dir="2700000" algn="tl">
                  <a:srgbClr val="C0C0C0"/>
                </a:outerShdw>
              </a:effectLst>
              <a:latin typeface="楷体_GB2312" pitchFamily="49" charset="-122"/>
            </a:endParaRPr>
          </a:p>
          <a:p>
            <a:pPr marL="457200" indent="-457200" eaLnBrk="1" hangingPunct="1">
              <a:spcBef>
                <a:spcPct val="50000"/>
              </a:spcBef>
              <a:buFont typeface="Wingdings" panose="05000000000000000000" pitchFamily="2" charset="2"/>
              <a:buChar char="u"/>
              <a:defRPr/>
            </a:pPr>
            <a:r>
              <a:rPr kumimoji="1" lang="zh-CN" altLang="en-US" b="1" dirty="0">
                <a:solidFill>
                  <a:schemeClr val="tx1"/>
                </a:solidFill>
                <a:effectLst>
                  <a:outerShdw blurRad="38100" dist="38100" dir="2700000" algn="tl">
                    <a:srgbClr val="C0C0C0"/>
                  </a:outerShdw>
                </a:effectLst>
                <a:latin typeface="楷体_GB2312" pitchFamily="49" charset="-122"/>
              </a:rPr>
              <a:t>可用电气方式快速擦写</a:t>
            </a:r>
            <a:endParaRPr kumimoji="1" lang="en-US" altLang="zh-CN" b="1" dirty="0">
              <a:solidFill>
                <a:schemeClr val="tx1"/>
              </a:solidFill>
              <a:effectLst>
                <a:outerShdw blurRad="38100" dist="38100" dir="2700000" algn="tl">
                  <a:srgbClr val="C0C0C0"/>
                </a:outerShdw>
              </a:effectLst>
              <a:latin typeface="楷体_GB2312" pitchFamily="49" charset="-122"/>
            </a:endParaRPr>
          </a:p>
          <a:p>
            <a:pPr marL="457200" indent="-457200" eaLnBrk="1" hangingPunct="1">
              <a:spcBef>
                <a:spcPct val="50000"/>
              </a:spcBef>
              <a:buFont typeface="Wingdings" panose="05000000000000000000" pitchFamily="2" charset="2"/>
              <a:buChar char="u"/>
              <a:defRPr/>
            </a:pPr>
            <a:r>
              <a:rPr kumimoji="1" lang="zh-CN" altLang="en-US" b="1" dirty="0">
                <a:solidFill>
                  <a:schemeClr val="tx1"/>
                </a:solidFill>
                <a:effectLst>
                  <a:outerShdw blurRad="38100" dist="38100" dir="2700000" algn="tl">
                    <a:srgbClr val="C0C0C0"/>
                  </a:outerShdw>
                </a:effectLst>
                <a:latin typeface="楷体_GB2312" pitchFamily="49" charset="-122"/>
              </a:rPr>
              <a:t>既有</a:t>
            </a:r>
            <a:r>
              <a:rPr kumimoji="1" lang="en-US" altLang="zh-CN" b="1" dirty="0">
                <a:solidFill>
                  <a:schemeClr val="tx1"/>
                </a:solidFill>
                <a:effectLst>
                  <a:outerShdw blurRad="38100" dist="38100" dir="2700000" algn="tl">
                    <a:srgbClr val="C0C0C0"/>
                  </a:outerShdw>
                </a:effectLst>
                <a:latin typeface="楷体_GB2312" pitchFamily="49" charset="-122"/>
              </a:rPr>
              <a:t>DRAM</a:t>
            </a:r>
            <a:r>
              <a:rPr kumimoji="1" lang="zh-CN" altLang="en-US" b="1" dirty="0">
                <a:solidFill>
                  <a:schemeClr val="tx1"/>
                </a:solidFill>
                <a:effectLst>
                  <a:outerShdw blurRad="38100" dist="38100" dir="2700000" algn="tl">
                    <a:srgbClr val="C0C0C0"/>
                  </a:outerShdw>
                </a:effectLst>
                <a:latin typeface="楷体_GB2312" pitchFamily="49" charset="-122"/>
              </a:rPr>
              <a:t>的高集成度大容量的特点，又有可在线改写、断电信息不丢失的优点。</a:t>
            </a:r>
            <a:endParaRPr kumimoji="1" lang="en-US" altLang="zh-CN" b="1" dirty="0">
              <a:solidFill>
                <a:schemeClr val="tx1"/>
              </a:solidFill>
              <a:effectLst>
                <a:outerShdw blurRad="38100" dist="38100" dir="2700000" algn="tl">
                  <a:srgbClr val="C0C0C0"/>
                </a:outerShdw>
              </a:effectLst>
              <a:latin typeface="楷体_GB2312" pitchFamily="49" charset="-122"/>
            </a:endParaRPr>
          </a:p>
          <a:p>
            <a:pPr marL="457200" indent="-457200" eaLnBrk="1" hangingPunct="1">
              <a:spcBef>
                <a:spcPct val="50000"/>
              </a:spcBef>
              <a:buFont typeface="Wingdings" panose="05000000000000000000" pitchFamily="2" charset="2"/>
              <a:buChar char="u"/>
              <a:defRPr/>
            </a:pPr>
            <a:r>
              <a:rPr kumimoji="1" lang="zh-CN" altLang="en-US" b="1" dirty="0">
                <a:solidFill>
                  <a:schemeClr val="tx1"/>
                </a:solidFill>
                <a:effectLst>
                  <a:outerShdw blurRad="38100" dist="38100" dir="2700000" algn="tl">
                    <a:srgbClr val="C0C0C0"/>
                  </a:outerShdw>
                </a:effectLst>
                <a:latin typeface="楷体_GB2312" pitchFamily="49" charset="-122"/>
              </a:rPr>
              <a:t>取代</a:t>
            </a:r>
            <a:r>
              <a:rPr kumimoji="1" lang="en-US" altLang="zh-CN" b="1" dirty="0">
                <a:solidFill>
                  <a:schemeClr val="tx1"/>
                </a:solidFill>
                <a:effectLst>
                  <a:outerShdw blurRad="38100" dist="38100" dir="2700000" algn="tl">
                    <a:srgbClr val="C0C0C0"/>
                  </a:outerShdw>
                </a:effectLst>
                <a:latin typeface="楷体_GB2312" pitchFamily="49" charset="-122"/>
              </a:rPr>
              <a:t>EPROM</a:t>
            </a:r>
            <a:r>
              <a:rPr kumimoji="1" lang="zh-CN" altLang="en-US" b="1" dirty="0">
                <a:solidFill>
                  <a:schemeClr val="tx1"/>
                </a:solidFill>
                <a:effectLst>
                  <a:outerShdw blurRad="38100" dist="38100" dir="2700000" algn="tl">
                    <a:srgbClr val="C0C0C0"/>
                  </a:outerShdw>
                </a:effectLst>
                <a:latin typeface="楷体_GB2312" pitchFamily="49" charset="-122"/>
              </a:rPr>
              <a:t>和</a:t>
            </a:r>
            <a:r>
              <a:rPr kumimoji="1" lang="en-US" altLang="zh-CN" b="1" dirty="0">
                <a:solidFill>
                  <a:schemeClr val="tx1"/>
                </a:solidFill>
                <a:effectLst>
                  <a:outerShdw blurRad="38100" dist="38100" dir="2700000" algn="tl">
                    <a:srgbClr val="C0C0C0"/>
                  </a:outerShdw>
                </a:effectLst>
                <a:latin typeface="楷体_GB2312" pitchFamily="49" charset="-122"/>
              </a:rPr>
              <a:t>EEPROM</a:t>
            </a:r>
            <a:r>
              <a:rPr kumimoji="1" lang="zh-CN" altLang="en-US" b="1" dirty="0">
                <a:solidFill>
                  <a:schemeClr val="tx1"/>
                </a:solidFill>
                <a:effectLst>
                  <a:outerShdw blurRad="38100" dist="38100" dir="2700000" algn="tl">
                    <a:srgbClr val="C0C0C0"/>
                  </a:outerShdw>
                </a:effectLst>
                <a:latin typeface="楷体_GB2312" pitchFamily="49" charset="-122"/>
              </a:rPr>
              <a:t>来保存主板等部件的</a:t>
            </a:r>
            <a:r>
              <a:rPr kumimoji="1" lang="en-US" altLang="zh-CN" b="1" dirty="0">
                <a:solidFill>
                  <a:schemeClr val="tx1"/>
                </a:solidFill>
                <a:effectLst>
                  <a:outerShdw blurRad="38100" dist="38100" dir="2700000" algn="tl">
                    <a:srgbClr val="C0C0C0"/>
                  </a:outerShdw>
                </a:effectLst>
                <a:latin typeface="楷体_GB2312" pitchFamily="49" charset="-122"/>
              </a:rPr>
              <a:t>BIOS</a:t>
            </a:r>
            <a:r>
              <a:rPr kumimoji="1" lang="zh-CN" altLang="en-US" b="1" dirty="0">
                <a:solidFill>
                  <a:schemeClr val="tx1"/>
                </a:solidFill>
                <a:effectLst>
                  <a:outerShdw blurRad="38100" dist="38100" dir="2700000" algn="tl">
                    <a:srgbClr val="C0C0C0"/>
                  </a:outerShdw>
                </a:effectLst>
                <a:latin typeface="楷体_GB2312" pitchFamily="49" charset="-122"/>
              </a:rPr>
              <a:t>，广泛应用于便携式计算机的</a:t>
            </a:r>
            <a:r>
              <a:rPr kumimoji="1" lang="en-US" altLang="zh-CN" b="1" dirty="0">
                <a:solidFill>
                  <a:schemeClr val="tx1"/>
                </a:solidFill>
                <a:effectLst>
                  <a:outerShdw blurRad="38100" dist="38100" dir="2700000" algn="tl">
                    <a:srgbClr val="C0C0C0"/>
                  </a:outerShdw>
                </a:effectLst>
                <a:latin typeface="楷体_GB2312" pitchFamily="49" charset="-122"/>
              </a:rPr>
              <a:t>PC</a:t>
            </a:r>
            <a:r>
              <a:rPr kumimoji="1" lang="zh-CN" altLang="en-US" b="1" dirty="0">
                <a:solidFill>
                  <a:schemeClr val="tx1"/>
                </a:solidFill>
                <a:effectLst>
                  <a:outerShdw blurRad="38100" dist="38100" dir="2700000" algn="tl">
                    <a:srgbClr val="C0C0C0"/>
                  </a:outerShdw>
                </a:effectLst>
                <a:latin typeface="楷体_GB2312" pitchFamily="49" charset="-122"/>
              </a:rPr>
              <a:t>卡存储器、</a:t>
            </a:r>
            <a:r>
              <a:rPr kumimoji="1" lang="en-US" altLang="zh-CN" b="1" dirty="0">
                <a:solidFill>
                  <a:schemeClr val="tx1"/>
                </a:solidFill>
                <a:effectLst>
                  <a:outerShdw blurRad="38100" dist="38100" dir="2700000" algn="tl">
                    <a:srgbClr val="C0C0C0"/>
                  </a:outerShdw>
                </a:effectLst>
                <a:latin typeface="楷体_GB2312" pitchFamily="49" charset="-122"/>
              </a:rPr>
              <a:t>USB</a:t>
            </a:r>
            <a:r>
              <a:rPr kumimoji="1" lang="zh-CN" altLang="en-US" b="1" dirty="0">
                <a:solidFill>
                  <a:schemeClr val="tx1"/>
                </a:solidFill>
                <a:effectLst>
                  <a:outerShdw blurRad="38100" dist="38100" dir="2700000" algn="tl">
                    <a:srgbClr val="C0C0C0"/>
                  </a:outerShdw>
                </a:effectLst>
                <a:latin typeface="楷体_GB2312" pitchFamily="49" charset="-122"/>
              </a:rPr>
              <a:t>电子盘、数码相机等。</a:t>
            </a:r>
          </a:p>
        </p:txBody>
      </p:sp>
      <p:pic>
        <p:nvPicPr>
          <p:cNvPr id="9" name="Picture 10" descr="http://space.ednchina.com/upload/2008/11/19/b586e40e-8bc3-443d-b063-f0308bbaebb3.jpg">
            <a:extLst>
              <a:ext uri="{FF2B5EF4-FFF2-40B4-BE49-F238E27FC236}">
                <a16:creationId xmlns:a16="http://schemas.microsoft.com/office/drawing/2014/main" id="{915C0D6B-BDBB-3B0D-30A6-37FEFB24F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201" y="5030786"/>
            <a:ext cx="2000250"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708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4FA083B-BB6D-FD49-5DC2-22B839E48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822" t="24190" r="13893" b="15794"/>
          <a:stretch>
            <a:fillRect/>
          </a:stretch>
        </p:blipFill>
        <p:spPr bwMode="auto">
          <a:xfrm>
            <a:off x="462756" y="1117312"/>
            <a:ext cx="8218488"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28">
            <a:extLst>
              <a:ext uri="{FF2B5EF4-FFF2-40B4-BE49-F238E27FC236}">
                <a16:creationId xmlns:a16="http://schemas.microsoft.com/office/drawing/2014/main" id="{3036A8A2-D6F2-47CF-8D8B-1CDE38C0C151}"/>
              </a:ext>
            </a:extLst>
          </p:cNvPr>
          <p:cNvSpPr>
            <a:spLocks noGrp="1" noChangeArrowheads="1"/>
          </p:cNvSpPr>
          <p:nvPr>
            <p:ph type="title"/>
          </p:nvPr>
        </p:nvSpPr>
        <p:spPr>
          <a:xfrm>
            <a:off x="357018" y="435678"/>
            <a:ext cx="7592093" cy="762000"/>
          </a:xfrm>
        </p:spPr>
        <p:txBody>
          <a:bodyPr/>
          <a:lstStyle/>
          <a:p>
            <a:r>
              <a:rPr lang="en-US" dirty="0"/>
              <a:t>Emerging Nonvolatile Memories</a:t>
            </a:r>
          </a:p>
        </p:txBody>
      </p:sp>
    </p:spTree>
    <p:extLst>
      <p:ext uri="{BB962C8B-B14F-4D97-AF65-F5344CB8AC3E}">
        <p14:creationId xmlns:p14="http://schemas.microsoft.com/office/powerpoint/2010/main" val="2132204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725759-182F-E52C-C2A4-9CEE98C2A18B}"/>
              </a:ext>
            </a:extLst>
          </p:cNvPr>
          <p:cNvSpPr>
            <a:spLocks noGrp="1"/>
          </p:cNvSpPr>
          <p:nvPr/>
        </p:nvSpPr>
        <p:spPr bwMode="auto">
          <a:xfrm>
            <a:off x="375975" y="205244"/>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dirty="0"/>
              <a:t>A Computing System</a:t>
            </a:r>
          </a:p>
        </p:txBody>
      </p:sp>
      <p:sp>
        <p:nvSpPr>
          <p:cNvPr id="5" name="Content Placeholder 2">
            <a:extLst>
              <a:ext uri="{FF2B5EF4-FFF2-40B4-BE49-F238E27FC236}">
                <a16:creationId xmlns:a16="http://schemas.microsoft.com/office/drawing/2014/main" id="{3153BD56-A30B-0792-60B7-CED251CB2611}"/>
              </a:ext>
            </a:extLst>
          </p:cNvPr>
          <p:cNvSpPr>
            <a:spLocks noGrp="1"/>
          </p:cNvSpPr>
          <p:nvPr/>
        </p:nvSpPr>
        <p:spPr bwMode="auto">
          <a:xfrm>
            <a:off x="375975" y="1050371"/>
            <a:ext cx="8610600" cy="519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dirty="0"/>
              <a:t>Three key components</a:t>
            </a:r>
          </a:p>
          <a:p>
            <a:r>
              <a:rPr lang="en-US" dirty="0">
                <a:solidFill>
                  <a:srgbClr val="0000FF"/>
                </a:solidFill>
              </a:rPr>
              <a:t>Computation </a:t>
            </a:r>
          </a:p>
          <a:p>
            <a:r>
              <a:rPr lang="en-US" dirty="0">
                <a:solidFill>
                  <a:srgbClr val="0000FF"/>
                </a:solidFill>
              </a:rPr>
              <a:t>Communication</a:t>
            </a:r>
          </a:p>
          <a:p>
            <a:r>
              <a:rPr lang="en-US" dirty="0">
                <a:solidFill>
                  <a:srgbClr val="0000FF"/>
                </a:solidFill>
              </a:rPr>
              <a:t>Storage/memory</a:t>
            </a:r>
          </a:p>
        </p:txBody>
      </p:sp>
      <p:pic>
        <p:nvPicPr>
          <p:cNvPr id="7" name="Picture 4">
            <a:extLst>
              <a:ext uri="{FF2B5EF4-FFF2-40B4-BE49-F238E27FC236}">
                <a16:creationId xmlns:a16="http://schemas.microsoft.com/office/drawing/2014/main" id="{E7D08E86-5568-AC7E-8D73-D5668C4F62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0375" y="3481844"/>
            <a:ext cx="7226300" cy="330200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8" name="Rectangle 8">
            <a:extLst>
              <a:ext uri="{FF2B5EF4-FFF2-40B4-BE49-F238E27FC236}">
                <a16:creationId xmlns:a16="http://schemas.microsoft.com/office/drawing/2014/main" id="{91B37D21-A177-7B61-4D30-54F1EF21E984}"/>
              </a:ext>
            </a:extLst>
          </p:cNvPr>
          <p:cNvSpPr/>
          <p:nvPr/>
        </p:nvSpPr>
        <p:spPr>
          <a:xfrm>
            <a:off x="3664988" y="2905780"/>
            <a:ext cx="8334672" cy="523220"/>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sz="1400" dirty="0">
                <a:solidFill>
                  <a:srgbClr val="000000"/>
                </a:solidFill>
              </a:rPr>
              <a:t>Burks, Goldstein, von Neumann, “</a:t>
            </a:r>
            <a:r>
              <a:rPr lang="en-US" sz="1400" dirty="0">
                <a:solidFill>
                  <a:srgbClr val="0000FF"/>
                </a:solidFill>
              </a:rPr>
              <a:t>Preliminary discussion of the</a:t>
            </a:r>
          </a:p>
          <a:p>
            <a:r>
              <a:rPr lang="en-US" sz="1400" dirty="0">
                <a:solidFill>
                  <a:srgbClr val="0000FF"/>
                </a:solidFill>
              </a:rPr>
              <a:t>logical design of an electronic computing instrument</a:t>
            </a:r>
            <a:r>
              <a:rPr lang="en-US" sz="1400" dirty="0">
                <a:solidFill>
                  <a:srgbClr val="000000"/>
                </a:solidFill>
              </a:rPr>
              <a:t>,” 1946.</a:t>
            </a:r>
          </a:p>
        </p:txBody>
      </p:sp>
      <p:pic>
        <p:nvPicPr>
          <p:cNvPr id="9" name="Picture 5">
            <a:extLst>
              <a:ext uri="{FF2B5EF4-FFF2-40B4-BE49-F238E27FC236}">
                <a16:creationId xmlns:a16="http://schemas.microsoft.com/office/drawing/2014/main" id="{7A390EB3-4149-12B1-8E44-492E4CBDF2DF}"/>
              </a:ext>
            </a:extLst>
          </p:cNvPr>
          <p:cNvPicPr>
            <a:picLocks noChangeAspect="1"/>
          </p:cNvPicPr>
          <p:nvPr/>
        </p:nvPicPr>
        <p:blipFill>
          <a:blip r:embed="rId3"/>
          <a:stretch>
            <a:fillRect/>
          </a:stretch>
        </p:blipFill>
        <p:spPr>
          <a:xfrm>
            <a:off x="5295438" y="205244"/>
            <a:ext cx="3255263" cy="2554836"/>
          </a:xfrm>
          <a:prstGeom prst="rect">
            <a:avLst/>
          </a:prstGeom>
        </p:spPr>
      </p:pic>
      <p:sp>
        <p:nvSpPr>
          <p:cNvPr id="10" name="TextBox 7">
            <a:extLst>
              <a:ext uri="{FF2B5EF4-FFF2-40B4-BE49-F238E27FC236}">
                <a16:creationId xmlns:a16="http://schemas.microsoft.com/office/drawing/2014/main" id="{985D6792-1107-5618-7CEA-0520C5EDD513}"/>
              </a:ext>
            </a:extLst>
          </p:cNvPr>
          <p:cNvSpPr txBox="1"/>
          <p:nvPr/>
        </p:nvSpPr>
        <p:spPr>
          <a:xfrm>
            <a:off x="251221" y="6682959"/>
            <a:ext cx="5666936" cy="246221"/>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sz="1000" dirty="0">
                <a:solidFill>
                  <a:srgbClr val="000000"/>
                </a:solidFill>
              </a:rPr>
              <a:t>Image source: https://lbsitbytes2010.wordpress.com/2013/03/29/john-von-neumann-roll-no-15/</a:t>
            </a:r>
          </a:p>
        </p:txBody>
      </p:sp>
    </p:spTree>
    <p:extLst>
      <p:ext uri="{BB962C8B-B14F-4D97-AF65-F5344CB8AC3E}">
        <p14:creationId xmlns:p14="http://schemas.microsoft.com/office/powerpoint/2010/main" val="660998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30569-0979-629E-058C-DE339DA679F1}"/>
              </a:ext>
            </a:extLst>
          </p:cNvPr>
          <p:cNvSpPr>
            <a:spLocks noGrp="1"/>
          </p:cNvSpPr>
          <p:nvPr>
            <p:ph type="title"/>
          </p:nvPr>
        </p:nvSpPr>
        <p:spPr>
          <a:xfrm>
            <a:off x="357018" y="435678"/>
            <a:ext cx="8516818" cy="762000"/>
          </a:xfr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dirty="0"/>
              <a:t>Resistive Random Access Memory</a:t>
            </a:r>
            <a:r>
              <a:rPr lang="zh-CN" altLang="en-US" dirty="0"/>
              <a:t>（</a:t>
            </a:r>
            <a:r>
              <a:rPr lang="en-US" altLang="zh-CN" dirty="0"/>
              <a:t>RRAM</a:t>
            </a:r>
            <a:r>
              <a:rPr lang="zh-CN" altLang="en-US" dirty="0"/>
              <a:t>）</a:t>
            </a:r>
          </a:p>
        </p:txBody>
      </p:sp>
      <p:sp>
        <p:nvSpPr>
          <p:cNvPr id="3" name="内容占位符 2">
            <a:extLst>
              <a:ext uri="{FF2B5EF4-FFF2-40B4-BE49-F238E27FC236}">
                <a16:creationId xmlns:a16="http://schemas.microsoft.com/office/drawing/2014/main" id="{C1EC47AE-8C4C-B8C4-7C2A-F38731B95DEF}"/>
              </a:ext>
            </a:extLst>
          </p:cNvPr>
          <p:cNvSpPr>
            <a:spLocks noGrp="1"/>
          </p:cNvSpPr>
          <p:nvPr>
            <p:ph idx="1"/>
          </p:nvPr>
        </p:nvSpPr>
        <p:spPr>
          <a:xfrm>
            <a:off x="126711" y="1257362"/>
            <a:ext cx="6274089" cy="4972050"/>
          </a:xfrm>
        </p:spPr>
        <p:txBody>
          <a:bodyPr/>
          <a:lstStyle/>
          <a:p>
            <a:r>
              <a:rPr lang="zh-CN" altLang="en-US" b="0" i="0" dirty="0">
                <a:effectLst/>
                <a:latin typeface="-apple-system"/>
              </a:rPr>
              <a:t>多层网络中的大量存储和计算导致了大量的矩阵乘累加操作。</a:t>
            </a:r>
            <a:endParaRPr lang="en-US" altLang="zh-CN" b="0" i="0" dirty="0">
              <a:effectLst/>
              <a:latin typeface="-apple-system"/>
            </a:endParaRPr>
          </a:p>
          <a:p>
            <a:r>
              <a:rPr lang="en-US" altLang="zh-CN" b="0" i="0" dirty="0">
                <a:effectLst/>
                <a:latin typeface="-apple-system"/>
              </a:rPr>
              <a:t>ReRAM</a:t>
            </a:r>
            <a:r>
              <a:rPr lang="zh-CN" altLang="en-US" b="0" i="0" dirty="0">
                <a:effectLst/>
                <a:latin typeface="-apple-system"/>
              </a:rPr>
              <a:t>天然地适合进行乘累加操作。</a:t>
            </a:r>
            <a:endParaRPr lang="en-US" altLang="zh-CN" b="0" i="0" dirty="0">
              <a:effectLst/>
              <a:latin typeface="-apple-system"/>
            </a:endParaRPr>
          </a:p>
          <a:p>
            <a:r>
              <a:rPr lang="zh-CN" altLang="en-US" b="0" i="0" dirty="0">
                <a:effectLst/>
                <a:latin typeface="-apple-system"/>
              </a:rPr>
              <a:t>因此，基于</a:t>
            </a:r>
            <a:r>
              <a:rPr lang="en-US" altLang="zh-CN" b="0" i="0" dirty="0">
                <a:effectLst/>
                <a:latin typeface="-apple-system"/>
              </a:rPr>
              <a:t>ReRAM</a:t>
            </a:r>
            <a:r>
              <a:rPr lang="zh-CN" altLang="en-US" b="0" i="0" dirty="0">
                <a:effectLst/>
                <a:latin typeface="-apple-system"/>
              </a:rPr>
              <a:t>的加速器被广泛用于</a:t>
            </a:r>
            <a:r>
              <a:rPr lang="en-US" altLang="zh-CN" b="0" i="0" dirty="0">
                <a:effectLst/>
                <a:latin typeface="-apple-system"/>
              </a:rPr>
              <a:t>DNN</a:t>
            </a:r>
            <a:r>
              <a:rPr lang="zh-CN" altLang="en-US" b="0" i="0" dirty="0">
                <a:effectLst/>
                <a:latin typeface="-apple-system"/>
              </a:rPr>
              <a:t>的部署。</a:t>
            </a:r>
            <a:endParaRPr lang="zh-CN" altLang="en-US" dirty="0"/>
          </a:p>
        </p:txBody>
      </p:sp>
      <p:pic>
        <p:nvPicPr>
          <p:cNvPr id="9" name="图片 8">
            <a:extLst>
              <a:ext uri="{FF2B5EF4-FFF2-40B4-BE49-F238E27FC236}">
                <a16:creationId xmlns:a16="http://schemas.microsoft.com/office/drawing/2014/main" id="{3BE43EE9-AB5B-D291-7985-AB78CEBE66EB}"/>
              </a:ext>
            </a:extLst>
          </p:cNvPr>
          <p:cNvPicPr>
            <a:picLocks noChangeAspect="1"/>
          </p:cNvPicPr>
          <p:nvPr/>
        </p:nvPicPr>
        <p:blipFill>
          <a:blip r:embed="rId2"/>
          <a:stretch>
            <a:fillRect/>
          </a:stretch>
        </p:blipFill>
        <p:spPr>
          <a:xfrm>
            <a:off x="6927345" y="1151320"/>
            <a:ext cx="2089944" cy="2638425"/>
          </a:xfrm>
          <a:prstGeom prst="rect">
            <a:avLst/>
          </a:prstGeom>
        </p:spPr>
      </p:pic>
      <p:pic>
        <p:nvPicPr>
          <p:cNvPr id="1028" name="Picture 4">
            <a:extLst>
              <a:ext uri="{FF2B5EF4-FFF2-40B4-BE49-F238E27FC236}">
                <a16:creationId xmlns:a16="http://schemas.microsoft.com/office/drawing/2014/main" id="{356E5AD4-0BA0-0AB1-B8DA-8901540C3B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024" b="8166"/>
          <a:stretch/>
        </p:blipFill>
        <p:spPr bwMode="auto">
          <a:xfrm>
            <a:off x="126711" y="3743387"/>
            <a:ext cx="9144000" cy="306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52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p:cNvSpPr txBox="1">
            <a:spLocks/>
          </p:cNvSpPr>
          <p:nvPr/>
        </p:nvSpPr>
        <p:spPr bwMode="auto">
          <a:xfrm>
            <a:off x="251520" y="914688"/>
            <a:ext cx="8610600" cy="17942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endParaRPr lang="en-US" kern="0" dirty="0">
              <a:cs typeface="Adobe Garamond Pro"/>
            </a:endParaRPr>
          </a:p>
          <a:p>
            <a:pPr lvl="1"/>
            <a:endParaRPr lang="en-US" kern="0" dirty="0">
              <a:cs typeface="Adobe Garamond Pro"/>
            </a:endParaRPr>
          </a:p>
          <a:p>
            <a:pPr lvl="1"/>
            <a:r>
              <a:rPr lang="en-US" sz="2000" kern="0" dirty="0">
                <a:cs typeface="Adobe Garamond Pro"/>
              </a:rPr>
              <a:t>Comprises </a:t>
            </a:r>
            <a:r>
              <a:rPr lang="en-US" sz="2000" kern="0" dirty="0">
                <a:solidFill>
                  <a:srgbClr val="0000FF"/>
                </a:solidFill>
                <a:cs typeface="Adobe Garamond Pro"/>
              </a:rPr>
              <a:t>41% of mobile system energy </a:t>
            </a:r>
            <a:r>
              <a:rPr lang="en-US" sz="2000" kern="0" dirty="0">
                <a:cs typeface="Adobe Garamond Pro"/>
              </a:rPr>
              <a:t>during web browsing</a:t>
            </a:r>
            <a:r>
              <a:rPr lang="en-US" sz="1600" kern="0" dirty="0">
                <a:cs typeface="Adobe Garamond Pro"/>
              </a:rPr>
              <a:t>*</a:t>
            </a:r>
          </a:p>
          <a:p>
            <a:endParaRPr lang="en-US" kern="0" dirty="0"/>
          </a:p>
        </p:txBody>
      </p:sp>
      <p:sp>
        <p:nvSpPr>
          <p:cNvPr id="39" name="Content Placeholder 2"/>
          <p:cNvSpPr txBox="1">
            <a:spLocks/>
          </p:cNvSpPr>
          <p:nvPr/>
        </p:nvSpPr>
        <p:spPr bwMode="auto">
          <a:xfrm>
            <a:off x="251520" y="908720"/>
            <a:ext cx="7344816" cy="17281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endParaRPr lang="en-US" kern="0" dirty="0">
              <a:cs typeface="Adobe Garamond Pro"/>
            </a:endParaRPr>
          </a:p>
          <a:p>
            <a:pPr lvl="1"/>
            <a:endParaRPr lang="en-US" kern="0" dirty="0">
              <a:cs typeface="Adobe Garamond Pro"/>
            </a:endParaRPr>
          </a:p>
          <a:p>
            <a:pPr lvl="1"/>
            <a:endParaRPr lang="en-US" kern="0" dirty="0">
              <a:cs typeface="Adobe Garamond Pro"/>
            </a:endParaRPr>
          </a:p>
          <a:p>
            <a:pPr lvl="1"/>
            <a:r>
              <a:rPr lang="en-US" sz="2000" kern="0" dirty="0">
                <a:cs typeface="Adobe Garamond Pro"/>
              </a:rPr>
              <a:t>Costs </a:t>
            </a:r>
            <a:r>
              <a:rPr lang="en-US" sz="2000" kern="0" dirty="0">
                <a:solidFill>
                  <a:srgbClr val="0000FF"/>
                </a:solidFill>
                <a:cs typeface="Adobe Garamond Pro"/>
              </a:rPr>
              <a:t>115x as much energy </a:t>
            </a:r>
            <a:r>
              <a:rPr lang="en-US" sz="2000" kern="0" dirty="0">
                <a:cs typeface="Adobe Garamond Pro"/>
              </a:rPr>
              <a:t>as an ADD operation**</a:t>
            </a:r>
            <a:endParaRPr lang="en-US" kern="0" dirty="0">
              <a:solidFill>
                <a:schemeClr val="tx2"/>
              </a:solidFill>
              <a:cs typeface="Adobe Garamond Pro"/>
            </a:endParaRPr>
          </a:p>
          <a:p>
            <a:endParaRPr lang="en-US" kern="0" dirty="0"/>
          </a:p>
        </p:txBody>
      </p:sp>
      <p:sp>
        <p:nvSpPr>
          <p:cNvPr id="2" name="Title 1"/>
          <p:cNvSpPr>
            <a:spLocks noGrp="1"/>
          </p:cNvSpPr>
          <p:nvPr>
            <p:ph type="title"/>
          </p:nvPr>
        </p:nvSpPr>
        <p:spPr>
          <a:xfrm>
            <a:off x="228600" y="0"/>
            <a:ext cx="8610600" cy="898912"/>
          </a:xfrm>
        </p:spPr>
        <p:txBody>
          <a:bodyPr anchor="ctr"/>
          <a:lstStyle/>
          <a:p>
            <a:r>
              <a:rPr lang="en-US" dirty="0">
                <a:latin typeface="Garamond" charset="0"/>
                <a:ea typeface="ＭＳ Ｐゴシック" charset="0"/>
                <a:cs typeface="ＭＳ Ｐゴシック" charset="0"/>
              </a:rPr>
              <a:t>Data Movement in Computing Systems</a:t>
            </a:r>
            <a:endParaRPr lang="en-US" dirty="0"/>
          </a:p>
        </p:txBody>
      </p:sp>
      <p:sp>
        <p:nvSpPr>
          <p:cNvPr id="3" name="Content Placeholder 2"/>
          <p:cNvSpPr>
            <a:spLocks noGrp="1"/>
          </p:cNvSpPr>
          <p:nvPr>
            <p:ph idx="1"/>
          </p:nvPr>
        </p:nvSpPr>
        <p:spPr>
          <a:xfrm>
            <a:off x="228600" y="908720"/>
            <a:ext cx="8610600" cy="1626592"/>
          </a:xfrm>
        </p:spPr>
        <p:txBody>
          <a:bodyPr/>
          <a:lstStyle/>
          <a:p>
            <a:r>
              <a:rPr lang="en-US" dirty="0">
                <a:solidFill>
                  <a:srgbClr val="0000FF"/>
                </a:solidFill>
                <a:cs typeface="Adobe Garamond Pro"/>
              </a:rPr>
              <a:t>Data movement </a:t>
            </a:r>
            <a:r>
              <a:rPr lang="en-US" dirty="0">
                <a:cs typeface="Adobe Garamond Pro"/>
              </a:rPr>
              <a:t>dominates performance and</a:t>
            </a:r>
            <a:r>
              <a:rPr lang="en-US" dirty="0">
                <a:solidFill>
                  <a:srgbClr val="FF0000"/>
                </a:solidFill>
                <a:cs typeface="Adobe Garamond Pro"/>
              </a:rPr>
              <a:t> </a:t>
            </a:r>
            <a:r>
              <a:rPr lang="en-US" dirty="0">
                <a:cs typeface="Adobe Garamond Pro"/>
              </a:rPr>
              <a:t>is a major system </a:t>
            </a:r>
            <a:r>
              <a:rPr lang="en-US" dirty="0">
                <a:solidFill>
                  <a:srgbClr val="FF0000"/>
                </a:solidFill>
                <a:cs typeface="Adobe Garamond Pro"/>
              </a:rPr>
              <a:t>energy bottleneck</a:t>
            </a:r>
          </a:p>
          <a:p>
            <a:endParaRPr lang="en-US" dirty="0"/>
          </a:p>
        </p:txBody>
      </p:sp>
      <p:sp>
        <p:nvSpPr>
          <p:cNvPr id="4" name="Slide Number Placeholder 3"/>
          <p:cNvSpPr>
            <a:spLocks noGrp="1"/>
          </p:cNvSpPr>
          <p:nvPr>
            <p:ph type="sldNum" sz="quarter" idx="11"/>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600" kern="1200">
                <a:solidFill>
                  <a:srgbClr val="000000"/>
                </a:solidFill>
                <a:latin typeface="Garamond"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8DE33320-76E4-0249-8CA9-3902D97168FA}" type="slidenum">
              <a:rPr lang="en-US" altLang="en-US" smtClean="0"/>
              <a:pPr>
                <a:defRPr/>
              </a:pPr>
              <a:t>41</a:t>
            </a:fld>
            <a:endParaRPr lang="en-US" altLang="en-US"/>
          </a:p>
        </p:txBody>
      </p:sp>
      <p:sp>
        <p:nvSpPr>
          <p:cNvPr id="6" name="TextBox 5"/>
          <p:cNvSpPr txBox="1"/>
          <p:nvPr/>
        </p:nvSpPr>
        <p:spPr>
          <a:xfrm>
            <a:off x="210409" y="5919083"/>
            <a:ext cx="5145960" cy="246221"/>
          </a:xfrm>
          <a:prstGeom prst="rect">
            <a:avLst/>
          </a:prstGeom>
          <a:noFill/>
        </p:spPr>
        <p:txBody>
          <a:bodyPr wrap="none" rtlCol="0">
            <a:spAutoFit/>
          </a:bodyPr>
          <a:lstStyle/>
          <a:p>
            <a:pPr algn="ctr"/>
            <a:r>
              <a:rPr lang="en-US" sz="1000" dirty="0">
                <a:solidFill>
                  <a:prstClr val="black">
                    <a:lumMod val="75000"/>
                    <a:lumOff val="25000"/>
                  </a:prstClr>
                </a:solidFill>
              </a:rPr>
              <a:t>*Reducing data Movement Energy via Online Data Clustering and Encoding (MICRO’16)</a:t>
            </a:r>
          </a:p>
        </p:txBody>
      </p:sp>
      <p:sp>
        <p:nvSpPr>
          <p:cNvPr id="7" name="TextBox 6"/>
          <p:cNvSpPr txBox="1"/>
          <p:nvPr/>
        </p:nvSpPr>
        <p:spPr>
          <a:xfrm>
            <a:off x="210409" y="6104329"/>
            <a:ext cx="7241911" cy="246802"/>
          </a:xfrm>
          <a:prstGeom prst="rect">
            <a:avLst/>
          </a:prstGeom>
          <a:noFill/>
        </p:spPr>
        <p:txBody>
          <a:bodyPr wrap="square" rtlCol="0">
            <a:spAutoFit/>
          </a:bodyPr>
          <a:lstStyle/>
          <a:p>
            <a:r>
              <a:rPr lang="en-US" sz="1000" dirty="0">
                <a:solidFill>
                  <a:prstClr val="black">
                    <a:lumMod val="75000"/>
                    <a:lumOff val="25000"/>
                  </a:prstClr>
                </a:solidFill>
              </a:rPr>
              <a:t>**Quantifying the energy cost of data movement for emerging smart phone workloads on mobile platforms (IISWC’14)</a:t>
            </a:r>
          </a:p>
        </p:txBody>
      </p:sp>
      <p:cxnSp>
        <p:nvCxnSpPr>
          <p:cNvPr id="10" name="Curved Connector 9"/>
          <p:cNvCxnSpPr/>
          <p:nvPr/>
        </p:nvCxnSpPr>
        <p:spPr>
          <a:xfrm rot="5400000">
            <a:off x="4328592" y="3246512"/>
            <a:ext cx="914400" cy="609600"/>
          </a:xfrm>
          <a:prstGeom prst="curvedConnector3">
            <a:avLst>
              <a:gd name="adj1" fmla="val 50000"/>
            </a:avLst>
          </a:prstGeom>
          <a:ln w="38100" cmpd="sng">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7092280" y="3551312"/>
            <a:ext cx="990600" cy="2057400"/>
          </a:xfrm>
          <a:prstGeom prst="roundRect">
            <a:avLst/>
          </a:prstGeom>
          <a:solidFill>
            <a:srgbClr val="0070C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DRAM</a:t>
            </a:r>
            <a:endParaRPr lang="en-US" sz="1400" b="1" dirty="0">
              <a:solidFill>
                <a:schemeClr val="bg1"/>
              </a:solidFill>
            </a:endParaRPr>
          </a:p>
        </p:txBody>
      </p:sp>
      <p:sp>
        <p:nvSpPr>
          <p:cNvPr id="13" name="Left-Right Arrow 12"/>
          <p:cNvSpPr/>
          <p:nvPr/>
        </p:nvSpPr>
        <p:spPr>
          <a:xfrm>
            <a:off x="5652120" y="4389512"/>
            <a:ext cx="1387896" cy="381000"/>
          </a:xfrm>
          <a:prstGeom prst="leftRightArrow">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endParaRPr>
          </a:p>
        </p:txBody>
      </p:sp>
      <p:cxnSp>
        <p:nvCxnSpPr>
          <p:cNvPr id="14" name="Curved Connector 13"/>
          <p:cNvCxnSpPr/>
          <p:nvPr/>
        </p:nvCxnSpPr>
        <p:spPr>
          <a:xfrm rot="16200000" flipH="1">
            <a:off x="5814492" y="3284612"/>
            <a:ext cx="990600" cy="609600"/>
          </a:xfrm>
          <a:prstGeom prst="curvedConnector3">
            <a:avLst>
              <a:gd name="adj1" fmla="val 50000"/>
            </a:avLst>
          </a:prstGeom>
          <a:ln w="38100" cmpd="sng">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01344" y="2636912"/>
            <a:ext cx="2746920" cy="400110"/>
          </a:xfrm>
          <a:prstGeom prst="rect">
            <a:avLst/>
          </a:prstGeom>
          <a:noFill/>
        </p:spPr>
        <p:txBody>
          <a:bodyPr wrap="square" rtlCol="0">
            <a:spAutoFit/>
          </a:bodyPr>
          <a:lstStyle/>
          <a:p>
            <a:pPr algn="ctr"/>
            <a:r>
              <a:rPr lang="en-US" sz="2000" b="1" dirty="0">
                <a:solidFill>
                  <a:srgbClr val="FF0000"/>
                </a:solidFill>
              </a:rPr>
              <a:t>Data Movement</a:t>
            </a:r>
          </a:p>
        </p:txBody>
      </p:sp>
      <p:sp>
        <p:nvSpPr>
          <p:cNvPr id="19" name="Rounded Rectangle 18"/>
          <p:cNvSpPr/>
          <p:nvPr/>
        </p:nvSpPr>
        <p:spPr>
          <a:xfrm>
            <a:off x="899592" y="3226192"/>
            <a:ext cx="4648200" cy="2458720"/>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400" b="1" dirty="0">
              <a:effectLst>
                <a:outerShdw blurRad="38100" dist="38100" dir="2700000" algn="tl">
                  <a:srgbClr val="000000">
                    <a:alpha val="43137"/>
                  </a:srgbClr>
                </a:outerShdw>
              </a:effectLst>
            </a:endParaRPr>
          </a:p>
        </p:txBody>
      </p:sp>
      <p:sp>
        <p:nvSpPr>
          <p:cNvPr id="20" name="Rounded Rectangle 19"/>
          <p:cNvSpPr/>
          <p:nvPr/>
        </p:nvSpPr>
        <p:spPr>
          <a:xfrm>
            <a:off x="1231606" y="4176152"/>
            <a:ext cx="863237" cy="558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GPU</a:t>
            </a:r>
            <a:endParaRPr lang="en-US" sz="1000" b="1" dirty="0">
              <a:solidFill>
                <a:srgbClr val="000000"/>
              </a:solidFill>
            </a:endParaRPr>
          </a:p>
        </p:txBody>
      </p:sp>
      <p:cxnSp>
        <p:nvCxnSpPr>
          <p:cNvPr id="21" name="Straight Arrow Connector 20"/>
          <p:cNvCxnSpPr/>
          <p:nvPr/>
        </p:nvCxnSpPr>
        <p:spPr>
          <a:xfrm flipH="1">
            <a:off x="2161246" y="3896752"/>
            <a:ext cx="464820" cy="0"/>
          </a:xfrm>
          <a:prstGeom prst="straightConnector1">
            <a:avLst/>
          </a:prstGeom>
          <a:noFill/>
          <a:ln w="28575" cap="flat" cmpd="sng" algn="ctr">
            <a:solidFill>
              <a:srgbClr val="000000"/>
            </a:solidFill>
            <a:prstDash val="solid"/>
            <a:miter lim="800000"/>
            <a:headEnd type="arrow"/>
            <a:tailEnd type="arrow"/>
          </a:ln>
          <a:effectLst/>
        </p:spPr>
      </p:cxnSp>
      <p:sp>
        <p:nvSpPr>
          <p:cNvPr id="22" name="Rounded Rectangle 21"/>
          <p:cNvSpPr/>
          <p:nvPr/>
        </p:nvSpPr>
        <p:spPr>
          <a:xfrm>
            <a:off x="1098801" y="3449712"/>
            <a:ext cx="830847" cy="55880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CPU</a:t>
            </a:r>
            <a:endParaRPr lang="en-US" sz="1100" b="1" dirty="0">
              <a:solidFill>
                <a:srgbClr val="000000"/>
              </a:solidFill>
            </a:endParaRPr>
          </a:p>
        </p:txBody>
      </p:sp>
      <p:sp>
        <p:nvSpPr>
          <p:cNvPr id="23" name="Rounded Rectangle 22"/>
          <p:cNvSpPr/>
          <p:nvPr/>
        </p:nvSpPr>
        <p:spPr>
          <a:xfrm>
            <a:off x="1231606" y="3505592"/>
            <a:ext cx="830847" cy="55880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CPU</a:t>
            </a:r>
            <a:endParaRPr lang="en-US" sz="1100" b="1" dirty="0">
              <a:solidFill>
                <a:srgbClr val="000000"/>
              </a:solidFill>
            </a:endParaRPr>
          </a:p>
        </p:txBody>
      </p:sp>
      <p:sp>
        <p:nvSpPr>
          <p:cNvPr id="24" name="TextBox 23"/>
          <p:cNvSpPr txBox="1"/>
          <p:nvPr/>
        </p:nvSpPr>
        <p:spPr>
          <a:xfrm>
            <a:off x="3386322" y="3170312"/>
            <a:ext cx="897646" cy="435284"/>
          </a:xfrm>
          <a:prstGeom prst="rect">
            <a:avLst/>
          </a:prstGeom>
          <a:noFill/>
        </p:spPr>
        <p:txBody>
          <a:bodyPr wrap="square" rtlCol="0">
            <a:spAutoFit/>
          </a:bodyPr>
          <a:lstStyle/>
          <a:p>
            <a:pPr algn="ctr"/>
            <a:r>
              <a:rPr lang="en-US" sz="2400" b="1" dirty="0" err="1">
                <a:solidFill>
                  <a:schemeClr val="tx1">
                    <a:lumMod val="75000"/>
                    <a:lumOff val="25000"/>
                  </a:schemeClr>
                </a:solidFill>
              </a:rPr>
              <a:t>SoC</a:t>
            </a:r>
            <a:endParaRPr lang="en-US" sz="2400" b="1" dirty="0">
              <a:solidFill>
                <a:schemeClr val="tx1">
                  <a:lumMod val="75000"/>
                  <a:lumOff val="25000"/>
                </a:schemeClr>
              </a:solidFill>
            </a:endParaRPr>
          </a:p>
        </p:txBody>
      </p:sp>
      <p:sp>
        <p:nvSpPr>
          <p:cNvPr id="25" name="Rounded Rectangle 24"/>
          <p:cNvSpPr/>
          <p:nvPr/>
        </p:nvSpPr>
        <p:spPr>
          <a:xfrm>
            <a:off x="2758872" y="3617352"/>
            <a:ext cx="464820" cy="1117600"/>
          </a:xfrm>
          <a:prstGeom prst="roundRect">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L2</a:t>
            </a:r>
            <a:endParaRPr lang="en-US" sz="1000" b="1" dirty="0">
              <a:solidFill>
                <a:srgbClr val="000000"/>
              </a:solidFill>
            </a:endParaRPr>
          </a:p>
        </p:txBody>
      </p:sp>
      <p:sp>
        <p:nvSpPr>
          <p:cNvPr id="26" name="Rounded Rectangle 25"/>
          <p:cNvSpPr/>
          <p:nvPr/>
        </p:nvSpPr>
        <p:spPr>
          <a:xfrm>
            <a:off x="1962038" y="5237872"/>
            <a:ext cx="796834" cy="335280"/>
          </a:xfrm>
          <a:prstGeom prst="round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rgbClr val="000000"/>
                </a:solidFill>
              </a:rPr>
              <a:t>Video Decoder</a:t>
            </a:r>
            <a:endParaRPr lang="en-US" sz="900" b="1" dirty="0">
              <a:solidFill>
                <a:srgbClr val="000000"/>
              </a:solidFill>
            </a:endParaRPr>
          </a:p>
        </p:txBody>
      </p:sp>
      <p:cxnSp>
        <p:nvCxnSpPr>
          <p:cNvPr id="27" name="Straight Arrow Connector 26"/>
          <p:cNvCxnSpPr/>
          <p:nvPr/>
        </p:nvCxnSpPr>
        <p:spPr>
          <a:xfrm flipH="1">
            <a:off x="3337992" y="4160912"/>
            <a:ext cx="1524000" cy="0"/>
          </a:xfrm>
          <a:prstGeom prst="straightConnector1">
            <a:avLst/>
          </a:prstGeom>
          <a:noFill/>
          <a:ln w="57150" cap="flat" cmpd="sng" algn="ctr">
            <a:solidFill>
              <a:srgbClr val="000000"/>
            </a:solidFill>
            <a:prstDash val="solid"/>
            <a:miter lim="800000"/>
            <a:headEnd type="arrow"/>
            <a:tailEnd type="arrow"/>
          </a:ln>
          <a:effectLst/>
        </p:spPr>
      </p:cxnSp>
      <p:cxnSp>
        <p:nvCxnSpPr>
          <p:cNvPr id="28" name="Straight Arrow Connector 27"/>
          <p:cNvCxnSpPr/>
          <p:nvPr/>
        </p:nvCxnSpPr>
        <p:spPr>
          <a:xfrm flipH="1">
            <a:off x="2161246" y="4455552"/>
            <a:ext cx="464820" cy="0"/>
          </a:xfrm>
          <a:prstGeom prst="straightConnector1">
            <a:avLst/>
          </a:prstGeom>
          <a:noFill/>
          <a:ln w="28575" cap="flat" cmpd="sng" algn="ctr">
            <a:solidFill>
              <a:srgbClr val="000000"/>
            </a:solidFill>
            <a:prstDash val="solid"/>
            <a:miter lim="800000"/>
            <a:headEnd type="arrow"/>
            <a:tailEnd type="arrow"/>
          </a:ln>
          <a:effectLst/>
        </p:spPr>
      </p:cxnSp>
      <p:sp>
        <p:nvSpPr>
          <p:cNvPr id="29" name="Rounded Rectangle 28"/>
          <p:cNvSpPr/>
          <p:nvPr/>
        </p:nvSpPr>
        <p:spPr>
          <a:xfrm>
            <a:off x="1098801" y="5237872"/>
            <a:ext cx="796834" cy="335280"/>
          </a:xfrm>
          <a:prstGeom prst="round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rgbClr val="000000"/>
                </a:solidFill>
              </a:rPr>
              <a:t>Video Encoder</a:t>
            </a:r>
            <a:endParaRPr lang="en-US" sz="900" b="1" dirty="0">
              <a:solidFill>
                <a:srgbClr val="000000"/>
              </a:solidFill>
            </a:endParaRPr>
          </a:p>
        </p:txBody>
      </p:sp>
      <p:sp>
        <p:nvSpPr>
          <p:cNvPr id="30" name="Rounded Rectangle 29"/>
          <p:cNvSpPr/>
          <p:nvPr/>
        </p:nvSpPr>
        <p:spPr>
          <a:xfrm>
            <a:off x="2880792" y="5227712"/>
            <a:ext cx="796834" cy="335280"/>
          </a:xfrm>
          <a:prstGeom prst="roundRect">
            <a:avLst/>
          </a:prstGeom>
          <a:solidFill>
            <a:schemeClr val="accent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rgbClr val="000000"/>
                </a:solidFill>
              </a:rPr>
              <a:t>Audio</a:t>
            </a:r>
            <a:endParaRPr lang="en-US" sz="900" b="1" dirty="0">
              <a:solidFill>
                <a:srgbClr val="000000"/>
              </a:solidFill>
            </a:endParaRPr>
          </a:p>
        </p:txBody>
      </p:sp>
      <p:sp>
        <p:nvSpPr>
          <p:cNvPr id="31" name="Rounded Rectangle 30"/>
          <p:cNvSpPr/>
          <p:nvPr/>
        </p:nvSpPr>
        <p:spPr>
          <a:xfrm>
            <a:off x="3795192" y="5227712"/>
            <a:ext cx="796834" cy="346064"/>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rgbClr val="000000"/>
                </a:solidFill>
              </a:rPr>
              <a:t>Display Engine</a:t>
            </a:r>
            <a:endParaRPr lang="en-US" sz="900" b="1" dirty="0">
              <a:solidFill>
                <a:srgbClr val="000000"/>
              </a:solidFill>
            </a:endParaRPr>
          </a:p>
        </p:txBody>
      </p:sp>
      <p:cxnSp>
        <p:nvCxnSpPr>
          <p:cNvPr id="32" name="Straight Arrow Connector 31"/>
          <p:cNvCxnSpPr/>
          <p:nvPr/>
        </p:nvCxnSpPr>
        <p:spPr>
          <a:xfrm flipH="1">
            <a:off x="5090592" y="3627512"/>
            <a:ext cx="13064" cy="1905000"/>
          </a:xfrm>
          <a:prstGeom prst="straightConnector1">
            <a:avLst/>
          </a:prstGeom>
          <a:noFill/>
          <a:ln w="57150" cap="flat" cmpd="sng" algn="ctr">
            <a:solidFill>
              <a:srgbClr val="000000"/>
            </a:solidFill>
            <a:prstDash val="solid"/>
            <a:miter lim="800000"/>
            <a:headEnd type="arrow"/>
            <a:tailEnd type="arrow"/>
          </a:ln>
          <a:effectLst/>
        </p:spPr>
      </p:cxnSp>
      <p:cxnSp>
        <p:nvCxnSpPr>
          <p:cNvPr id="33" name="Straight Arrow Connector 32"/>
          <p:cNvCxnSpPr/>
          <p:nvPr/>
        </p:nvCxnSpPr>
        <p:spPr>
          <a:xfrm flipH="1">
            <a:off x="1165204" y="4846712"/>
            <a:ext cx="3772988" cy="0"/>
          </a:xfrm>
          <a:prstGeom prst="straightConnector1">
            <a:avLst/>
          </a:prstGeom>
          <a:noFill/>
          <a:ln w="38100" cap="flat" cmpd="sng" algn="ctr">
            <a:solidFill>
              <a:srgbClr val="000000"/>
            </a:solidFill>
            <a:prstDash val="solid"/>
            <a:miter lim="800000"/>
            <a:headEnd type="arrow"/>
            <a:tailEnd type="arrow"/>
          </a:ln>
          <a:effectLst/>
        </p:spPr>
      </p:cxnSp>
      <p:cxnSp>
        <p:nvCxnSpPr>
          <p:cNvPr id="34" name="Straight Arrow Connector 33"/>
          <p:cNvCxnSpPr/>
          <p:nvPr/>
        </p:nvCxnSpPr>
        <p:spPr>
          <a:xfrm>
            <a:off x="2360455" y="4846712"/>
            <a:ext cx="0" cy="335280"/>
          </a:xfrm>
          <a:prstGeom prst="straightConnector1">
            <a:avLst/>
          </a:prstGeom>
          <a:noFill/>
          <a:ln w="28575" cap="flat" cmpd="sng" algn="ctr">
            <a:solidFill>
              <a:srgbClr val="000000"/>
            </a:solidFill>
            <a:prstDash val="solid"/>
            <a:miter lim="800000"/>
            <a:headEnd type="arrow"/>
            <a:tailEnd type="arrow"/>
          </a:ln>
          <a:effectLst/>
        </p:spPr>
      </p:cxnSp>
      <p:cxnSp>
        <p:nvCxnSpPr>
          <p:cNvPr id="35" name="Straight Arrow Connector 34"/>
          <p:cNvCxnSpPr/>
          <p:nvPr/>
        </p:nvCxnSpPr>
        <p:spPr>
          <a:xfrm>
            <a:off x="1497218" y="4846712"/>
            <a:ext cx="0" cy="335280"/>
          </a:xfrm>
          <a:prstGeom prst="straightConnector1">
            <a:avLst/>
          </a:prstGeom>
          <a:noFill/>
          <a:ln w="28575" cap="flat" cmpd="sng" algn="ctr">
            <a:solidFill>
              <a:srgbClr val="000000"/>
            </a:solidFill>
            <a:prstDash val="solid"/>
            <a:miter lim="800000"/>
            <a:headEnd type="arrow"/>
            <a:tailEnd type="arrow"/>
          </a:ln>
          <a:effectLst/>
        </p:spPr>
      </p:cxnSp>
      <p:cxnSp>
        <p:nvCxnSpPr>
          <p:cNvPr id="36" name="Straight Arrow Connector 35"/>
          <p:cNvCxnSpPr/>
          <p:nvPr/>
        </p:nvCxnSpPr>
        <p:spPr>
          <a:xfrm>
            <a:off x="3261792" y="4846712"/>
            <a:ext cx="0" cy="335280"/>
          </a:xfrm>
          <a:prstGeom prst="straightConnector1">
            <a:avLst/>
          </a:prstGeom>
          <a:noFill/>
          <a:ln w="28575" cap="flat" cmpd="sng" algn="ctr">
            <a:solidFill>
              <a:srgbClr val="000000"/>
            </a:solidFill>
            <a:prstDash val="solid"/>
            <a:miter lim="800000"/>
            <a:headEnd type="arrow"/>
            <a:tailEnd type="arrow"/>
          </a:ln>
          <a:effectLst/>
        </p:spPr>
      </p:cxnSp>
      <p:cxnSp>
        <p:nvCxnSpPr>
          <p:cNvPr id="18" name="Straight Arrow Connector 17"/>
          <p:cNvCxnSpPr/>
          <p:nvPr/>
        </p:nvCxnSpPr>
        <p:spPr>
          <a:xfrm>
            <a:off x="4176192" y="4846712"/>
            <a:ext cx="0" cy="335280"/>
          </a:xfrm>
          <a:prstGeom prst="straightConnector1">
            <a:avLst/>
          </a:prstGeom>
          <a:noFill/>
          <a:ln w="28575" cap="flat" cmpd="sng" algn="ctr">
            <a:solidFill>
              <a:srgbClr val="000000"/>
            </a:solidFill>
            <a:prstDash val="solid"/>
            <a:miter lim="800000"/>
            <a:headEnd type="arrow"/>
            <a:tailEnd type="arrow"/>
          </a:ln>
          <a:effectLst/>
        </p:spPr>
      </p:cxnSp>
      <p:sp>
        <p:nvSpPr>
          <p:cNvPr id="41" name="Rounded Rectangle 40"/>
          <p:cNvSpPr/>
          <p:nvPr/>
        </p:nvSpPr>
        <p:spPr>
          <a:xfrm>
            <a:off x="611560" y="3139822"/>
            <a:ext cx="7956376" cy="1585322"/>
          </a:xfrm>
          <a:prstGeom prst="roundRect">
            <a:avLst/>
          </a:prstGeom>
          <a:ln w="508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dirty="0">
                <a:solidFill>
                  <a:srgbClr val="00B050"/>
                </a:solidFill>
              </a:rPr>
              <a:t>Processing-In-Memory </a:t>
            </a:r>
            <a:r>
              <a:rPr lang="en-US" sz="2600" dirty="0"/>
              <a:t>proposes </a:t>
            </a:r>
            <a:r>
              <a:rPr lang="en-US" sz="2600" dirty="0">
                <a:solidFill>
                  <a:srgbClr val="0000FF"/>
                </a:solidFill>
              </a:rPr>
              <a:t>computing where it makes sense </a:t>
            </a:r>
            <a:r>
              <a:rPr lang="en-US" sz="2600" dirty="0"/>
              <a:t>(where data resides)</a:t>
            </a:r>
          </a:p>
        </p:txBody>
      </p:sp>
      <p:sp>
        <p:nvSpPr>
          <p:cNvPr id="38" name="Rounded Rectangle 37"/>
          <p:cNvSpPr/>
          <p:nvPr/>
        </p:nvSpPr>
        <p:spPr>
          <a:xfrm>
            <a:off x="593812" y="2138998"/>
            <a:ext cx="7956376" cy="927268"/>
          </a:xfrm>
          <a:prstGeom prst="roundRect">
            <a:avLst/>
          </a:prstGeom>
          <a:ln w="508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dirty="0">
                <a:solidFill>
                  <a:srgbClr val="0000FF"/>
                </a:solidFill>
              </a:rPr>
              <a:t>Compute systems </a:t>
            </a:r>
            <a:r>
              <a:rPr lang="en-US" sz="2600" dirty="0">
                <a:solidFill>
                  <a:schemeClr val="accent4"/>
                </a:solidFill>
              </a:rPr>
              <a:t>should be </a:t>
            </a:r>
            <a:r>
              <a:rPr lang="en-US" sz="2600" dirty="0">
                <a:solidFill>
                  <a:srgbClr val="00B050"/>
                </a:solidFill>
              </a:rPr>
              <a:t>more data-centric</a:t>
            </a:r>
          </a:p>
        </p:txBody>
      </p:sp>
    </p:spTree>
    <p:extLst>
      <p:ext uri="{BB962C8B-B14F-4D97-AF65-F5344CB8AC3E}">
        <p14:creationId xmlns:p14="http://schemas.microsoft.com/office/powerpoint/2010/main" val="370853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6" grpId="0"/>
      <p:bldP spid="7" grpId="0"/>
      <p:bldP spid="12" grpId="0" animBg="1"/>
      <p:bldP spid="13" grpId="0" animBg="1"/>
      <p:bldP spid="15" grpId="0"/>
      <p:bldP spid="20" grpId="0" animBg="1"/>
      <p:bldP spid="22" grpId="0" animBg="1"/>
      <p:bldP spid="23" grpId="0" animBg="1"/>
      <p:bldP spid="25" grpId="0" animBg="1"/>
      <p:bldP spid="26" grpId="0" animBg="1"/>
      <p:bldP spid="29" grpId="0" animBg="1"/>
      <p:bldP spid="30" grpId="0" animBg="1"/>
      <p:bldP spid="31" grpId="0" animBg="1"/>
      <p:bldP spid="41" grpId="0" animBg="1"/>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1880" y="0"/>
            <a:ext cx="8610600" cy="908720"/>
          </a:xfrm>
        </p:spPr>
        <p:txBody>
          <a:bodyPr anchor="ctr" anchorCtr="0"/>
          <a:lstStyle/>
          <a:p>
            <a:r>
              <a:rPr lang="en-US" dirty="0"/>
              <a:t>Processing In-Memory (PIM)</a:t>
            </a:r>
          </a:p>
        </p:txBody>
      </p:sp>
      <p:sp>
        <p:nvSpPr>
          <p:cNvPr id="3" name="Marcador de contenido 2"/>
          <p:cNvSpPr>
            <a:spLocks noGrp="1"/>
          </p:cNvSpPr>
          <p:nvPr>
            <p:ph idx="1"/>
          </p:nvPr>
        </p:nvSpPr>
        <p:spPr>
          <a:xfrm>
            <a:off x="228600" y="923319"/>
            <a:ext cx="8610600" cy="5472608"/>
          </a:xfrm>
        </p:spPr>
        <p:txBody>
          <a:bodyPr>
            <a:normAutofit/>
          </a:bodyPr>
          <a:lstStyle/>
          <a:p>
            <a:r>
              <a:rPr lang="en-US" dirty="0">
                <a:ea typeface="ヒラギノ角ゴ Pro W3" pitchFamily="-108" charset="-128"/>
                <a:cs typeface="ヒラギノ角ゴ Pro W3" pitchFamily="-108" charset="-128"/>
              </a:rPr>
              <a:t>Near-Data Processing or Processing In-Memory (PIM)</a:t>
            </a:r>
          </a:p>
          <a:p>
            <a:pPr lvl="1"/>
            <a:r>
              <a:rPr lang="en-US" dirty="0">
                <a:ea typeface="ヒラギノ角ゴ Pro W3" pitchFamily="-108" charset="-128"/>
                <a:cs typeface="ヒラギノ角ゴ Pro W3" pitchFamily="-108" charset="-128"/>
              </a:rPr>
              <a:t>Move </a:t>
            </a:r>
            <a:r>
              <a:rPr lang="en-US" dirty="0">
                <a:solidFill>
                  <a:srgbClr val="0000FF"/>
                </a:solidFill>
                <a:ea typeface="ヒラギノ角ゴ Pro W3" pitchFamily="-108" charset="-128"/>
                <a:cs typeface="ヒラギノ角ゴ Pro W3" pitchFamily="-108" charset="-128"/>
              </a:rPr>
              <a:t>computation</a:t>
            </a:r>
            <a:r>
              <a:rPr lang="en-US" dirty="0">
                <a:ea typeface="ヒラギノ角ゴ Pro W3" pitchFamily="-108" charset="-128"/>
                <a:cs typeface="ヒラギノ角ゴ Pro W3" pitchFamily="-108" charset="-128"/>
              </a:rPr>
              <a:t> closer to </a:t>
            </a:r>
            <a:r>
              <a:rPr lang="en-US" dirty="0">
                <a:solidFill>
                  <a:srgbClr val="0000FF"/>
                </a:solidFill>
                <a:ea typeface="ヒラギノ角ゴ Pro W3" pitchFamily="-108" charset="-128"/>
                <a:cs typeface="ヒラギノ角ゴ Pro W3" pitchFamily="-108" charset="-128"/>
              </a:rPr>
              <a:t>where the data resides</a:t>
            </a:r>
          </a:p>
        </p:txBody>
      </p:sp>
      <p:pic>
        <p:nvPicPr>
          <p:cNvPr id="5" name="Picture 29"/>
          <p:cNvPicPr>
            <a:picLocks noChangeAspect="1"/>
          </p:cNvPicPr>
          <p:nvPr/>
        </p:nvPicPr>
        <p:blipFill>
          <a:blip r:embed="rId3"/>
          <a:stretch>
            <a:fillRect/>
          </a:stretch>
        </p:blipFill>
        <p:spPr>
          <a:xfrm>
            <a:off x="179512" y="3087340"/>
            <a:ext cx="3893336" cy="1872208"/>
          </a:xfrm>
          <a:prstGeom prst="rect">
            <a:avLst/>
          </a:prstGeom>
        </p:spPr>
      </p:pic>
      <p:pic>
        <p:nvPicPr>
          <p:cNvPr id="4" name="Imagen 3"/>
          <p:cNvPicPr>
            <a:picLocks noChangeAspect="1"/>
          </p:cNvPicPr>
          <p:nvPr/>
        </p:nvPicPr>
        <p:blipFill>
          <a:blip r:embed="rId4"/>
          <a:stretch>
            <a:fillRect/>
          </a:stretch>
        </p:blipFill>
        <p:spPr>
          <a:xfrm>
            <a:off x="6516216" y="3015332"/>
            <a:ext cx="2247900" cy="2501900"/>
          </a:xfrm>
          <a:prstGeom prst="rect">
            <a:avLst/>
          </a:prstGeom>
        </p:spPr>
      </p:pic>
      <p:pic>
        <p:nvPicPr>
          <p:cNvPr id="6" name="Imagen 5"/>
          <p:cNvPicPr>
            <a:picLocks noChangeAspect="1"/>
          </p:cNvPicPr>
          <p:nvPr/>
        </p:nvPicPr>
        <p:blipFill>
          <a:blip r:embed="rId5"/>
          <a:stretch>
            <a:fillRect/>
          </a:stretch>
        </p:blipFill>
        <p:spPr>
          <a:xfrm>
            <a:off x="4139952" y="3015332"/>
            <a:ext cx="2247900" cy="2501900"/>
          </a:xfrm>
          <a:prstGeom prst="rect">
            <a:avLst/>
          </a:prstGeom>
        </p:spPr>
      </p:pic>
      <p:sp>
        <p:nvSpPr>
          <p:cNvPr id="10" name="Marcador de número de diapositiva 9"/>
          <p:cNvSpPr>
            <a:spLocks noGrp="1"/>
          </p:cNvSpPr>
          <p:nvPr>
            <p:ph type="sldNum" sz="quarter" idx="11"/>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600" kern="1200">
                <a:solidFill>
                  <a:srgbClr val="000000"/>
                </a:solidFill>
                <a:latin typeface="Garamond"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8DE33320-76E4-0249-8CA9-3902D97168FA}" type="slidenum">
              <a:rPr lang="en-US" altLang="en-US" smtClean="0"/>
              <a:pPr>
                <a:defRPr/>
              </a:pPr>
              <a:t>42</a:t>
            </a:fld>
            <a:endParaRPr lang="en-US" altLang="en-US">
              <a:solidFill>
                <a:srgbClr val="000000"/>
              </a:solidFill>
            </a:endParaRPr>
          </a:p>
        </p:txBody>
      </p:sp>
      <p:sp>
        <p:nvSpPr>
          <p:cNvPr id="8" name="TextBox 8"/>
          <p:cNvSpPr txBox="1"/>
          <p:nvPr/>
        </p:nvSpPr>
        <p:spPr>
          <a:xfrm>
            <a:off x="1047094" y="2324124"/>
            <a:ext cx="2158172" cy="584775"/>
          </a:xfrm>
          <a:prstGeom prst="rect">
            <a:avLst/>
          </a:prstGeom>
          <a:noFill/>
        </p:spPr>
        <p:txBody>
          <a:bodyPr wrap="square" rtlCol="0">
            <a:spAutoFit/>
          </a:bodyPr>
          <a:lstStyle/>
          <a:p>
            <a:pPr algn="ctr"/>
            <a:r>
              <a:rPr lang="en-US" sz="1600" b="1" dirty="0">
                <a:solidFill>
                  <a:srgbClr val="000000"/>
                </a:solidFill>
              </a:rPr>
              <a:t>Logic layer </a:t>
            </a:r>
          </a:p>
          <a:p>
            <a:pPr algn="ctr"/>
            <a:r>
              <a:rPr lang="en-US" sz="1600" b="1" dirty="0">
                <a:solidFill>
                  <a:srgbClr val="000000"/>
                </a:solidFill>
              </a:rPr>
              <a:t>3D stacked DRAM</a:t>
            </a:r>
          </a:p>
        </p:txBody>
      </p:sp>
      <p:sp>
        <p:nvSpPr>
          <p:cNvPr id="9" name="TextBox 62"/>
          <p:cNvSpPr txBox="1"/>
          <p:nvPr/>
        </p:nvSpPr>
        <p:spPr>
          <a:xfrm>
            <a:off x="6719019" y="2324124"/>
            <a:ext cx="1842294" cy="584775"/>
          </a:xfrm>
          <a:prstGeom prst="rect">
            <a:avLst/>
          </a:prstGeom>
          <a:noFill/>
        </p:spPr>
        <p:txBody>
          <a:bodyPr wrap="square" rtlCol="0">
            <a:spAutoFit/>
          </a:bodyPr>
          <a:lstStyle/>
          <a:p>
            <a:pPr algn="ctr"/>
            <a:r>
              <a:rPr lang="en-US" sz="1600" b="1" dirty="0"/>
              <a:t>Memory module (DIMM)</a:t>
            </a:r>
          </a:p>
        </p:txBody>
      </p:sp>
      <p:sp>
        <p:nvSpPr>
          <p:cNvPr id="11" name="TextBox 62"/>
          <p:cNvSpPr txBox="1"/>
          <p:nvPr/>
        </p:nvSpPr>
        <p:spPr>
          <a:xfrm>
            <a:off x="4219787" y="2324124"/>
            <a:ext cx="2088231" cy="338554"/>
          </a:xfrm>
          <a:prstGeom prst="rect">
            <a:avLst/>
          </a:prstGeom>
          <a:noFill/>
        </p:spPr>
        <p:txBody>
          <a:bodyPr wrap="square" rtlCol="0">
            <a:spAutoFit/>
          </a:bodyPr>
          <a:lstStyle/>
          <a:p>
            <a:pPr algn="ctr"/>
            <a:r>
              <a:rPr lang="en-US" sz="1600" b="1" dirty="0"/>
              <a:t>Memory controller</a:t>
            </a:r>
          </a:p>
        </p:txBody>
      </p:sp>
    </p:spTree>
    <p:extLst>
      <p:ext uri="{BB962C8B-B14F-4D97-AF65-F5344CB8AC3E}">
        <p14:creationId xmlns:p14="http://schemas.microsoft.com/office/powerpoint/2010/main" val="328395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7CDF5476-0154-626B-34E4-BFB1DB6EE838}"/>
              </a:ext>
            </a:extLst>
          </p:cNvPr>
          <p:cNvSpPr>
            <a:spLocks noGrp="1"/>
          </p:cNvSpPr>
          <p:nvPr>
            <p:ph idx="1"/>
          </p:nvPr>
        </p:nvSpPr>
        <p:spPr bwMode="auto">
          <a:xfrm>
            <a:off x="457200" y="1066800"/>
            <a:ext cx="8229600" cy="5059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zh-CN"/>
          </a:p>
        </p:txBody>
      </p:sp>
      <p:sp>
        <p:nvSpPr>
          <p:cNvPr id="5" name="Title 2">
            <a:extLst>
              <a:ext uri="{FF2B5EF4-FFF2-40B4-BE49-F238E27FC236}">
                <a16:creationId xmlns:a16="http://schemas.microsoft.com/office/drawing/2014/main" id="{2781387A-4A39-3EF6-39E1-653151359D1B}"/>
              </a:ext>
            </a:extLst>
          </p:cNvPr>
          <p:cNvSpPr>
            <a:spLocks noGrp="1"/>
          </p:cNvSpPr>
          <p:nvPr>
            <p:ph type="title"/>
          </p:nvPr>
        </p:nvSpPr>
        <p:spPr>
          <a:xfrm>
            <a:off x="457200" y="274638"/>
            <a:ext cx="8229600" cy="563562"/>
          </a:xfrm>
        </p:spPr>
        <p:txBody>
          <a:bodyPr vert="horz" wrap="square" lIns="91440" tIns="45720" rIns="91440" bIns="45720" numCol="1" anchor="t" anchorCtr="0" compatLnSpc="1">
            <a:prstTxWarp prst="textNoShape">
              <a:avLst/>
            </a:prstTxWarp>
          </a:bodyPr>
          <a:lstStyle/>
          <a:p>
            <a:r>
              <a:rPr lang="en-US" altLang="zh-CN">
                <a:effectLst>
                  <a:outerShdw blurRad="38100" dist="38100" dir="2700000" algn="tl">
                    <a:srgbClr val="C0C0C0"/>
                  </a:outerShdw>
                </a:effectLst>
              </a:rPr>
              <a:t>Application Trend of 3D </a:t>
            </a:r>
          </a:p>
        </p:txBody>
      </p:sp>
      <p:pic>
        <p:nvPicPr>
          <p:cNvPr id="6" name="Picture 2">
            <a:extLst>
              <a:ext uri="{FF2B5EF4-FFF2-40B4-BE49-F238E27FC236}">
                <a16:creationId xmlns:a16="http://schemas.microsoft.com/office/drawing/2014/main" id="{1B0C4AB8-E1BA-0E34-176F-A527D4069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999" t="23438" r="10001" b="16016"/>
          <a:stretch>
            <a:fillRect/>
          </a:stretch>
        </p:blipFill>
        <p:spPr bwMode="auto">
          <a:xfrm>
            <a:off x="342900" y="990600"/>
            <a:ext cx="8267700" cy="533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064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3505-2DAA-ED43-A184-C4D419F9BE48}"/>
              </a:ext>
            </a:extLst>
          </p:cNvPr>
          <p:cNvSpPr>
            <a:spLocks noGrp="1"/>
          </p:cNvSpPr>
          <p:nvPr>
            <p:ph type="title"/>
          </p:nvPr>
        </p:nvSpPr>
        <p:spPr>
          <a:xfrm>
            <a:off x="228600" y="152400"/>
            <a:ext cx="9876692" cy="1066800"/>
          </a:xfrm>
        </p:spPr>
        <p:txBody>
          <a:bodyPr/>
          <a:lstStyle/>
          <a:p>
            <a:r>
              <a:rPr lang="en-US" sz="3800" dirty="0"/>
              <a:t>UPMEM Processing-in-DRAM Engine</a:t>
            </a:r>
          </a:p>
        </p:txBody>
      </p:sp>
      <p:sp>
        <p:nvSpPr>
          <p:cNvPr id="4" name="Slide Number Placeholder 3">
            <a:extLst>
              <a:ext uri="{FF2B5EF4-FFF2-40B4-BE49-F238E27FC236}">
                <a16:creationId xmlns:a16="http://schemas.microsoft.com/office/drawing/2014/main" id="{1BC247EB-0F00-D348-A874-BCF1EE2FA570}"/>
              </a:ext>
            </a:extLst>
          </p:cNvPr>
          <p:cNvSpPr>
            <a:spLocks noGrp="1"/>
          </p:cNvSpPr>
          <p:nvPr>
            <p:ph type="sldNum" sz="quarter" idx="11"/>
          </p:nvPr>
        </p:nvSpPr>
        <p:spPr bwMode="auto">
          <a:xfrm>
            <a:off x="6836451" y="6041921"/>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600" kern="1200">
                <a:solidFill>
                  <a:srgbClr val="000000"/>
                </a:solidFill>
                <a:latin typeface="Garamond"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E33320-76E4-0249-8CA9-3902D97168FA}" type="slidenum">
              <a:rPr lang="en-US" altLang="en-US" smtClean="0"/>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11" name="Content Placeholder 10">
            <a:extLst>
              <a:ext uri="{FF2B5EF4-FFF2-40B4-BE49-F238E27FC236}">
                <a16:creationId xmlns:a16="http://schemas.microsoft.com/office/drawing/2014/main" id="{75EB2FE4-BC58-E94C-8039-4CDE8EEBB0EA}"/>
              </a:ext>
            </a:extLst>
          </p:cNvPr>
          <p:cNvSpPr>
            <a:spLocks noGrp="1"/>
          </p:cNvSpPr>
          <p:nvPr>
            <p:ph idx="1"/>
          </p:nvPr>
        </p:nvSpPr>
        <p:spPr>
          <a:xfrm>
            <a:off x="136251" y="964045"/>
            <a:ext cx="8610600" cy="5193723"/>
          </a:xfrm>
        </p:spPr>
        <p:txBody>
          <a:bodyPr/>
          <a:lstStyle/>
          <a:p>
            <a:r>
              <a:rPr lang="en-US" dirty="0">
                <a:solidFill>
                  <a:srgbClr val="FF0000"/>
                </a:solidFill>
              </a:rPr>
              <a:t>Processing in DRAM Engine </a:t>
            </a:r>
          </a:p>
          <a:p>
            <a:r>
              <a:rPr lang="en-US" dirty="0"/>
              <a:t>Includes </a:t>
            </a:r>
            <a:r>
              <a:rPr lang="en-US" b="1" dirty="0"/>
              <a:t>standard DIMM modules</a:t>
            </a:r>
            <a:r>
              <a:rPr lang="en-US" dirty="0"/>
              <a:t>, with a </a:t>
            </a:r>
            <a:r>
              <a:rPr lang="en-US" b="1" dirty="0"/>
              <a:t>large number of DPU processors </a:t>
            </a:r>
            <a:r>
              <a:rPr lang="en-US" dirty="0"/>
              <a:t>combined with DRAM chips.</a:t>
            </a:r>
          </a:p>
          <a:p>
            <a:r>
              <a:rPr lang="en-US" dirty="0"/>
              <a:t>Replaces </a:t>
            </a:r>
            <a:r>
              <a:rPr lang="en-US" b="1" dirty="0"/>
              <a:t>standard</a:t>
            </a:r>
            <a:r>
              <a:rPr lang="en-US" dirty="0"/>
              <a:t> DIMMs</a:t>
            </a:r>
          </a:p>
          <a:p>
            <a:pPr lvl="1"/>
            <a:r>
              <a:rPr lang="en-US" dirty="0"/>
              <a:t>DDR4 R-DIMM modules</a:t>
            </a:r>
          </a:p>
          <a:p>
            <a:pPr lvl="2"/>
            <a:r>
              <a:rPr lang="en-US" dirty="0"/>
              <a:t>8GB+128 DPUs (16 PIM chips)</a:t>
            </a:r>
          </a:p>
          <a:p>
            <a:pPr lvl="2"/>
            <a:r>
              <a:rPr lang="en-US" dirty="0"/>
              <a:t>Standard 2x-nm DRAM process</a:t>
            </a:r>
          </a:p>
          <a:p>
            <a:pPr lvl="1"/>
            <a:r>
              <a:rPr lang="en-US" b="1" dirty="0"/>
              <a:t>Large amounts of</a:t>
            </a:r>
            <a:r>
              <a:rPr lang="en-US" dirty="0"/>
              <a:t> compute &amp; memory bandwidth</a:t>
            </a:r>
          </a:p>
        </p:txBody>
      </p:sp>
      <p:pic>
        <p:nvPicPr>
          <p:cNvPr id="8" name="Picture 7">
            <a:extLst>
              <a:ext uri="{FF2B5EF4-FFF2-40B4-BE49-F238E27FC236}">
                <a16:creationId xmlns:a16="http://schemas.microsoft.com/office/drawing/2014/main" id="{D52C3A3A-02C6-5F46-8278-4883459024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94711" y="2231573"/>
            <a:ext cx="2713038" cy="1601856"/>
          </a:xfrm>
          <a:prstGeom prst="rect">
            <a:avLst/>
          </a:prstGeom>
        </p:spPr>
      </p:pic>
      <p:sp>
        <p:nvSpPr>
          <p:cNvPr id="3" name="TextBox 2">
            <a:extLst>
              <a:ext uri="{FF2B5EF4-FFF2-40B4-BE49-F238E27FC236}">
                <a16:creationId xmlns:a16="http://schemas.microsoft.com/office/drawing/2014/main" id="{33094D00-96B4-E74E-917B-BA57463AF2F6}"/>
              </a:ext>
            </a:extLst>
          </p:cNvPr>
          <p:cNvSpPr txBox="1"/>
          <p:nvPr/>
        </p:nvSpPr>
        <p:spPr>
          <a:xfrm>
            <a:off x="243945" y="6176468"/>
            <a:ext cx="5327099"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ＭＳ Ｐゴシック" panose="020B0600070205080204" pitchFamily="34" charset="-128"/>
                <a:cs typeface="Calibri" panose="020F0502020204030204" pitchFamily="34" charset="0"/>
                <a:hlinkClick r:id="rId4">
                  <a:extLst>
                    <a:ext uri="{A12FA001-AC4F-418D-AE19-62706E023703}">
                      <ahyp:hlinkClr xmlns:ahyp="http://schemas.microsoft.com/office/drawing/2018/hyperlinkcolor" val="tx"/>
                    </a:ext>
                  </a:extLst>
                </a:hlinkClick>
              </a:rPr>
              <a:t>https://www.anandtech.com/show/14750/hot-chips-31-analysis-inmemory-processing-by-upmem</a:t>
            </a:r>
            <a:endPar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 name="Rectangle 12">
            <a:extLst>
              <a:ext uri="{FF2B5EF4-FFF2-40B4-BE49-F238E27FC236}">
                <a16:creationId xmlns:a16="http://schemas.microsoft.com/office/drawing/2014/main" id="{194B1677-FAD4-8147-AAAE-CAD39B29F335}"/>
              </a:ext>
            </a:extLst>
          </p:cNvPr>
          <p:cNvSpPr/>
          <p:nvPr/>
        </p:nvSpPr>
        <p:spPr>
          <a:xfrm>
            <a:off x="243945" y="6336950"/>
            <a:ext cx="7332431" cy="24622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ＭＳ Ｐゴシック" panose="020B0600070205080204" pitchFamily="34" charset="-128"/>
                <a:cs typeface="Calibri" panose="020F0502020204030204" pitchFamily="34" charset="0"/>
                <a:hlinkClick r:id="rId5">
                  <a:extLst>
                    <a:ext uri="{A12FA001-AC4F-418D-AE19-62706E023703}">
                      <ahyp:hlinkClr xmlns:ahyp="http://schemas.microsoft.com/office/drawing/2018/hyperlinkcolor" val="tx"/>
                    </a:ext>
                  </a:extLst>
                </a:hlinkClick>
              </a:rPr>
              <a:t>https://www.upmem.com/video-upmem-presenting-its-true-processing-in-memory-solution-hot-chips-2019/</a:t>
            </a:r>
            <a:endPar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 name="Group 11">
            <a:extLst>
              <a:ext uri="{FF2B5EF4-FFF2-40B4-BE49-F238E27FC236}">
                <a16:creationId xmlns:a16="http://schemas.microsoft.com/office/drawing/2014/main" id="{6B506766-B570-B545-B275-3559CFC233C5}"/>
              </a:ext>
            </a:extLst>
          </p:cNvPr>
          <p:cNvGrpSpPr/>
          <p:nvPr/>
        </p:nvGrpSpPr>
        <p:grpSpPr>
          <a:xfrm>
            <a:off x="288013" y="4448071"/>
            <a:ext cx="8754585" cy="1709697"/>
            <a:chOff x="228600" y="4724400"/>
            <a:chExt cx="8754585" cy="1709697"/>
          </a:xfrm>
        </p:grpSpPr>
        <p:pic>
          <p:nvPicPr>
            <p:cNvPr id="10" name="Picture 9">
              <a:extLst>
                <a:ext uri="{FF2B5EF4-FFF2-40B4-BE49-F238E27FC236}">
                  <a16:creationId xmlns:a16="http://schemas.microsoft.com/office/drawing/2014/main" id="{69DF79F1-207B-C34F-AF17-579F237B3E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28600" y="4724400"/>
              <a:ext cx="8754585" cy="1709697"/>
            </a:xfrm>
            <a:prstGeom prst="rect">
              <a:avLst/>
            </a:prstGeom>
          </p:spPr>
        </p:pic>
        <p:sp>
          <p:nvSpPr>
            <p:cNvPr id="5" name="Rounded Rectangle 4">
              <a:extLst>
                <a:ext uri="{FF2B5EF4-FFF2-40B4-BE49-F238E27FC236}">
                  <a16:creationId xmlns:a16="http://schemas.microsoft.com/office/drawing/2014/main" id="{1A8C06B5-1135-5C4F-83E8-E38AAB98D67C}"/>
                </a:ext>
              </a:extLst>
            </p:cNvPr>
            <p:cNvSpPr/>
            <p:nvPr/>
          </p:nvSpPr>
          <p:spPr bwMode="auto">
            <a:xfrm>
              <a:off x="228600" y="4725144"/>
              <a:ext cx="1440160" cy="1344270"/>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mn-cs"/>
                </a:rPr>
                <a:t>CPU</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itchFamily="34" charset="0"/>
                  <a:ea typeface="+mn-ea"/>
                  <a:cs typeface="+mn-cs"/>
                </a:rPr>
                <a:t>(x86, ARM, RV…)</a:t>
              </a:r>
            </a:p>
          </p:txBody>
        </p:sp>
        <p:grpSp>
          <p:nvGrpSpPr>
            <p:cNvPr id="9" name="Group 8">
              <a:extLst>
                <a:ext uri="{FF2B5EF4-FFF2-40B4-BE49-F238E27FC236}">
                  <a16:creationId xmlns:a16="http://schemas.microsoft.com/office/drawing/2014/main" id="{ADC95700-D7D1-5644-851B-FF2666B58A9E}"/>
                </a:ext>
              </a:extLst>
            </p:cNvPr>
            <p:cNvGrpSpPr/>
            <p:nvPr/>
          </p:nvGrpSpPr>
          <p:grpSpPr>
            <a:xfrm>
              <a:off x="1727429" y="5030705"/>
              <a:ext cx="1247056" cy="733148"/>
              <a:chOff x="1740768" y="5013176"/>
              <a:chExt cx="1247056" cy="733148"/>
            </a:xfrm>
          </p:grpSpPr>
          <p:sp>
            <p:nvSpPr>
              <p:cNvPr id="7" name="Rectangle 6">
                <a:extLst>
                  <a:ext uri="{FF2B5EF4-FFF2-40B4-BE49-F238E27FC236}">
                    <a16:creationId xmlns:a16="http://schemas.microsoft.com/office/drawing/2014/main" id="{F251D41E-D38C-AC45-AD0E-16543ACA0601}"/>
                  </a:ext>
                </a:extLst>
              </p:cNvPr>
              <p:cNvSpPr/>
              <p:nvPr/>
            </p:nvSpPr>
            <p:spPr bwMode="auto">
              <a:xfrm>
                <a:off x="1740768" y="5013176"/>
                <a:ext cx="1247056" cy="73314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Left-Right Arrow 5">
                <a:extLst>
                  <a:ext uri="{FF2B5EF4-FFF2-40B4-BE49-F238E27FC236}">
                    <a16:creationId xmlns:a16="http://schemas.microsoft.com/office/drawing/2014/main" id="{8C261558-8DDB-CE4D-A03B-11579E0FA88F}"/>
                  </a:ext>
                </a:extLst>
              </p:cNvPr>
              <p:cNvSpPr/>
              <p:nvPr/>
            </p:nvSpPr>
            <p:spPr bwMode="auto">
              <a:xfrm>
                <a:off x="1740768" y="5013176"/>
                <a:ext cx="1247056" cy="720080"/>
              </a:xfrm>
              <a:prstGeom prst="leftRightArrow">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itchFamily="34" charset="0"/>
                    <a:ea typeface="+mn-ea"/>
                    <a:cs typeface="+mn-cs"/>
                  </a:rPr>
                  <a:t>DDR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itchFamily="34" charset="0"/>
                    <a:ea typeface="+mn-ea"/>
                    <a:cs typeface="+mn-cs"/>
                  </a:rPr>
                  <a:t>Data bus</a:t>
                </a:r>
              </a:p>
            </p:txBody>
          </p:sp>
        </p:grpSp>
      </p:grpSp>
    </p:spTree>
    <p:extLst>
      <p:ext uri="{BB962C8B-B14F-4D97-AF65-F5344CB8AC3E}">
        <p14:creationId xmlns:p14="http://schemas.microsoft.com/office/powerpoint/2010/main" val="2077245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BF00-CBE8-814D-B088-82A94D9E6251}"/>
              </a:ext>
            </a:extLst>
          </p:cNvPr>
          <p:cNvSpPr>
            <a:spLocks noGrp="1"/>
          </p:cNvSpPr>
          <p:nvPr>
            <p:ph type="title"/>
          </p:nvPr>
        </p:nvSpPr>
        <p:spPr>
          <a:xfrm>
            <a:off x="124198" y="187680"/>
            <a:ext cx="7592093" cy="762000"/>
          </a:xfrm>
        </p:spPr>
        <p:txBody>
          <a:bodyPr>
            <a:normAutofit/>
          </a:bodyPr>
          <a:lstStyle/>
          <a:p>
            <a:r>
              <a:rPr lang="en-US" dirty="0"/>
              <a:t>DPU System </a:t>
            </a:r>
          </a:p>
        </p:txBody>
      </p:sp>
      <p:pic>
        <p:nvPicPr>
          <p:cNvPr id="4" name="Picture 3">
            <a:extLst>
              <a:ext uri="{FF2B5EF4-FFF2-40B4-BE49-F238E27FC236}">
                <a16:creationId xmlns:a16="http://schemas.microsoft.com/office/drawing/2014/main" id="{36E8E657-497E-D34D-9E02-328862033C12}"/>
              </a:ext>
            </a:extLst>
          </p:cNvPr>
          <p:cNvPicPr>
            <a:picLocks noChangeAspect="1"/>
          </p:cNvPicPr>
          <p:nvPr/>
        </p:nvPicPr>
        <p:blipFill>
          <a:blip r:embed="rId3"/>
          <a:stretch>
            <a:fillRect/>
          </a:stretch>
        </p:blipFill>
        <p:spPr>
          <a:xfrm>
            <a:off x="2979309" y="867386"/>
            <a:ext cx="5851473" cy="5573704"/>
          </a:xfrm>
          <a:prstGeom prst="rect">
            <a:avLst/>
          </a:prstGeom>
        </p:spPr>
      </p:pic>
      <p:pic>
        <p:nvPicPr>
          <p:cNvPr id="12" name="Picture 11">
            <a:extLst>
              <a:ext uri="{FF2B5EF4-FFF2-40B4-BE49-F238E27FC236}">
                <a16:creationId xmlns:a16="http://schemas.microsoft.com/office/drawing/2014/main" id="{D3106EDF-1A4E-6145-9E03-9FF99CE57DC6}"/>
              </a:ext>
            </a:extLst>
          </p:cNvPr>
          <p:cNvPicPr>
            <a:picLocks noChangeAspect="1"/>
          </p:cNvPicPr>
          <p:nvPr/>
        </p:nvPicPr>
        <p:blipFill>
          <a:blip r:embed="rId4"/>
          <a:stretch>
            <a:fillRect/>
          </a:stretch>
        </p:blipFill>
        <p:spPr>
          <a:xfrm>
            <a:off x="3920245" y="2839197"/>
            <a:ext cx="3012711" cy="2118984"/>
          </a:xfrm>
          <a:prstGeom prst="rect">
            <a:avLst/>
          </a:prstGeom>
        </p:spPr>
      </p:pic>
      <p:pic>
        <p:nvPicPr>
          <p:cNvPr id="14" name="Picture 13">
            <a:extLst>
              <a:ext uri="{FF2B5EF4-FFF2-40B4-BE49-F238E27FC236}">
                <a16:creationId xmlns:a16="http://schemas.microsoft.com/office/drawing/2014/main" id="{BE0F6870-38D1-E447-9353-7D4BF29084F6}"/>
              </a:ext>
            </a:extLst>
          </p:cNvPr>
          <p:cNvPicPr>
            <a:picLocks noChangeAspect="1"/>
          </p:cNvPicPr>
          <p:nvPr/>
        </p:nvPicPr>
        <p:blipFill>
          <a:blip r:embed="rId5"/>
          <a:stretch>
            <a:fillRect/>
          </a:stretch>
        </p:blipFill>
        <p:spPr>
          <a:xfrm>
            <a:off x="6549230" y="1609889"/>
            <a:ext cx="2066388" cy="919299"/>
          </a:xfrm>
          <a:prstGeom prst="rect">
            <a:avLst/>
          </a:prstGeom>
        </p:spPr>
      </p:pic>
      <p:pic>
        <p:nvPicPr>
          <p:cNvPr id="16" name="Picture 15">
            <a:extLst>
              <a:ext uri="{FF2B5EF4-FFF2-40B4-BE49-F238E27FC236}">
                <a16:creationId xmlns:a16="http://schemas.microsoft.com/office/drawing/2014/main" id="{CB32921E-5AA3-B844-8F27-9D5D6227F59C}"/>
              </a:ext>
            </a:extLst>
          </p:cNvPr>
          <p:cNvPicPr>
            <a:picLocks noChangeAspect="1"/>
          </p:cNvPicPr>
          <p:nvPr/>
        </p:nvPicPr>
        <p:blipFill>
          <a:blip r:embed="rId6"/>
          <a:stretch>
            <a:fillRect/>
          </a:stretch>
        </p:blipFill>
        <p:spPr>
          <a:xfrm>
            <a:off x="3138623" y="3374763"/>
            <a:ext cx="2592924" cy="2001694"/>
          </a:xfrm>
          <a:prstGeom prst="rect">
            <a:avLst/>
          </a:prstGeom>
        </p:spPr>
      </p:pic>
      <p:pic>
        <p:nvPicPr>
          <p:cNvPr id="18" name="Picture 17">
            <a:extLst>
              <a:ext uri="{FF2B5EF4-FFF2-40B4-BE49-F238E27FC236}">
                <a16:creationId xmlns:a16="http://schemas.microsoft.com/office/drawing/2014/main" id="{56C4920E-CFD7-B344-BBAC-B77FDC25C719}"/>
              </a:ext>
            </a:extLst>
          </p:cNvPr>
          <p:cNvPicPr>
            <a:picLocks noChangeAspect="1"/>
          </p:cNvPicPr>
          <p:nvPr/>
        </p:nvPicPr>
        <p:blipFill>
          <a:blip r:embed="rId7"/>
          <a:stretch>
            <a:fillRect/>
          </a:stretch>
        </p:blipFill>
        <p:spPr>
          <a:xfrm>
            <a:off x="5987595" y="1822368"/>
            <a:ext cx="2070100" cy="868519"/>
          </a:xfrm>
          <a:prstGeom prst="rect">
            <a:avLst/>
          </a:prstGeom>
        </p:spPr>
      </p:pic>
      <p:pic>
        <p:nvPicPr>
          <p:cNvPr id="23" name="Picture 22">
            <a:extLst>
              <a:ext uri="{FF2B5EF4-FFF2-40B4-BE49-F238E27FC236}">
                <a16:creationId xmlns:a16="http://schemas.microsoft.com/office/drawing/2014/main" id="{4EEC4595-5C2B-D74E-A7AB-93038825B54C}"/>
              </a:ext>
            </a:extLst>
          </p:cNvPr>
          <p:cNvPicPr>
            <a:picLocks noChangeAspect="1"/>
          </p:cNvPicPr>
          <p:nvPr/>
        </p:nvPicPr>
        <p:blipFill>
          <a:blip r:embed="rId8"/>
          <a:stretch>
            <a:fillRect/>
          </a:stretch>
        </p:blipFill>
        <p:spPr>
          <a:xfrm>
            <a:off x="4721083" y="2229106"/>
            <a:ext cx="2809502" cy="1458000"/>
          </a:xfrm>
          <a:prstGeom prst="rect">
            <a:avLst/>
          </a:prstGeom>
        </p:spPr>
      </p:pic>
      <p:pic>
        <p:nvPicPr>
          <p:cNvPr id="25" name="Picture 24">
            <a:extLst>
              <a:ext uri="{FF2B5EF4-FFF2-40B4-BE49-F238E27FC236}">
                <a16:creationId xmlns:a16="http://schemas.microsoft.com/office/drawing/2014/main" id="{5F31B5F0-E7C8-A94D-A239-6162094D42FE}"/>
              </a:ext>
            </a:extLst>
          </p:cNvPr>
          <p:cNvPicPr>
            <a:picLocks noChangeAspect="1"/>
          </p:cNvPicPr>
          <p:nvPr/>
        </p:nvPicPr>
        <p:blipFill>
          <a:blip r:embed="rId9"/>
          <a:stretch>
            <a:fillRect/>
          </a:stretch>
        </p:blipFill>
        <p:spPr>
          <a:xfrm>
            <a:off x="5552690" y="2001347"/>
            <a:ext cx="2320496" cy="1008022"/>
          </a:xfrm>
          <a:prstGeom prst="rect">
            <a:avLst/>
          </a:prstGeom>
        </p:spPr>
      </p:pic>
      <p:grpSp>
        <p:nvGrpSpPr>
          <p:cNvPr id="31" name="Group 30">
            <a:extLst>
              <a:ext uri="{FF2B5EF4-FFF2-40B4-BE49-F238E27FC236}">
                <a16:creationId xmlns:a16="http://schemas.microsoft.com/office/drawing/2014/main" id="{705FFEEB-275A-6D48-A0BA-4952CDBF4E51}"/>
              </a:ext>
            </a:extLst>
          </p:cNvPr>
          <p:cNvGrpSpPr/>
          <p:nvPr/>
        </p:nvGrpSpPr>
        <p:grpSpPr>
          <a:xfrm>
            <a:off x="6813095" y="910731"/>
            <a:ext cx="2281552" cy="1398315"/>
            <a:chOff x="5480050" y="921748"/>
            <a:chExt cx="2281552" cy="1398315"/>
          </a:xfrm>
        </p:grpSpPr>
        <p:pic>
          <p:nvPicPr>
            <p:cNvPr id="27" name="Picture 26">
              <a:extLst>
                <a:ext uri="{FF2B5EF4-FFF2-40B4-BE49-F238E27FC236}">
                  <a16:creationId xmlns:a16="http://schemas.microsoft.com/office/drawing/2014/main" id="{C6CE7DF7-C4B4-D04D-8FF2-ED61BC62C0A6}"/>
                </a:ext>
              </a:extLst>
            </p:cNvPr>
            <p:cNvPicPr>
              <a:picLocks noChangeAspect="1"/>
            </p:cNvPicPr>
            <p:nvPr/>
          </p:nvPicPr>
          <p:blipFill>
            <a:blip r:embed="rId10"/>
            <a:stretch>
              <a:fillRect/>
            </a:stretch>
          </p:blipFill>
          <p:spPr>
            <a:xfrm>
              <a:off x="5480050" y="1249462"/>
              <a:ext cx="2120900" cy="750472"/>
            </a:xfrm>
            <a:prstGeom prst="rect">
              <a:avLst/>
            </a:prstGeom>
          </p:spPr>
        </p:pic>
        <p:sp>
          <p:nvSpPr>
            <p:cNvPr id="29" name="Rectangle 28">
              <a:extLst>
                <a:ext uri="{FF2B5EF4-FFF2-40B4-BE49-F238E27FC236}">
                  <a16:creationId xmlns:a16="http://schemas.microsoft.com/office/drawing/2014/main" id="{14550289-053A-BA48-9FBD-B9F4A7CC5957}"/>
                </a:ext>
              </a:extLst>
            </p:cNvPr>
            <p:cNvSpPr/>
            <p:nvPr/>
          </p:nvSpPr>
          <p:spPr>
            <a:xfrm>
              <a:off x="7506375" y="921748"/>
              <a:ext cx="255227" cy="1398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E61AF7B0-9D5C-3D46-B511-5F0408593525}"/>
              </a:ext>
            </a:extLst>
          </p:cNvPr>
          <p:cNvGrpSpPr/>
          <p:nvPr/>
        </p:nvGrpSpPr>
        <p:grpSpPr>
          <a:xfrm>
            <a:off x="2111632" y="3614951"/>
            <a:ext cx="3211780" cy="2660400"/>
            <a:chOff x="778587" y="3625968"/>
            <a:chExt cx="3211780" cy="2660400"/>
          </a:xfrm>
        </p:grpSpPr>
        <p:pic>
          <p:nvPicPr>
            <p:cNvPr id="35" name="Picture 34">
              <a:extLst>
                <a:ext uri="{FF2B5EF4-FFF2-40B4-BE49-F238E27FC236}">
                  <a16:creationId xmlns:a16="http://schemas.microsoft.com/office/drawing/2014/main" id="{70E57DCB-2F0D-BD41-A724-67B83D67B578}"/>
                </a:ext>
              </a:extLst>
            </p:cNvPr>
            <p:cNvPicPr>
              <a:picLocks noChangeAspect="1"/>
            </p:cNvPicPr>
            <p:nvPr/>
          </p:nvPicPr>
          <p:blipFill>
            <a:blip r:embed="rId11"/>
            <a:stretch>
              <a:fillRect/>
            </a:stretch>
          </p:blipFill>
          <p:spPr>
            <a:xfrm>
              <a:off x="922110" y="3625968"/>
              <a:ext cx="3068257" cy="2660400"/>
            </a:xfrm>
            <a:prstGeom prst="rect">
              <a:avLst/>
            </a:prstGeom>
          </p:spPr>
        </p:pic>
        <p:sp>
          <p:nvSpPr>
            <p:cNvPr id="28" name="Rectangle 27">
              <a:extLst>
                <a:ext uri="{FF2B5EF4-FFF2-40B4-BE49-F238E27FC236}">
                  <a16:creationId xmlns:a16="http://schemas.microsoft.com/office/drawing/2014/main" id="{89138301-4BD6-DD49-9B22-015A6C780208}"/>
                </a:ext>
              </a:extLst>
            </p:cNvPr>
            <p:cNvSpPr/>
            <p:nvPr/>
          </p:nvSpPr>
          <p:spPr>
            <a:xfrm>
              <a:off x="778587" y="3625968"/>
              <a:ext cx="853178" cy="1398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 name="Picture 16">
            <a:extLst>
              <a:ext uri="{FF2B5EF4-FFF2-40B4-BE49-F238E27FC236}">
                <a16:creationId xmlns:a16="http://schemas.microsoft.com/office/drawing/2014/main" id="{50ADAA6C-C5FB-CB44-A9E6-6E964C8200AA}"/>
              </a:ext>
            </a:extLst>
          </p:cNvPr>
          <p:cNvPicPr>
            <a:picLocks noChangeAspect="1"/>
          </p:cNvPicPr>
          <p:nvPr/>
        </p:nvPicPr>
        <p:blipFill>
          <a:blip r:embed="rId12"/>
          <a:stretch>
            <a:fillRect/>
          </a:stretch>
        </p:blipFill>
        <p:spPr>
          <a:xfrm>
            <a:off x="216930" y="977555"/>
            <a:ext cx="2580266" cy="3037709"/>
          </a:xfrm>
          <a:prstGeom prst="rect">
            <a:avLst/>
          </a:prstGeom>
        </p:spPr>
      </p:pic>
    </p:spTree>
    <p:extLst>
      <p:ext uri="{BB962C8B-B14F-4D97-AF65-F5344CB8AC3E}">
        <p14:creationId xmlns:p14="http://schemas.microsoft.com/office/powerpoint/2010/main" val="221894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pPr>
              <a:lnSpc>
                <a:spcPct val="80000"/>
              </a:lnSpc>
            </a:pPr>
            <a:r>
              <a:rPr lang="en-US" altLang="zh-CN" dirty="0">
                <a:solidFill>
                  <a:schemeClr val="bg2">
                    <a:lumMod val="60000"/>
                    <a:lumOff val="40000"/>
                  </a:schemeClr>
                </a:solidFill>
              </a:rPr>
              <a:t>The memory abstraction</a:t>
            </a:r>
            <a:endParaRPr lang="en-US" dirty="0">
              <a:solidFill>
                <a:schemeClr val="bg2">
                  <a:lumMod val="60000"/>
                  <a:lumOff val="40000"/>
                </a:schemeClr>
              </a:solidFill>
            </a:endParaRPr>
          </a:p>
          <a:p>
            <a:pPr>
              <a:lnSpc>
                <a:spcPct val="80000"/>
              </a:lnSpc>
            </a:pPr>
            <a:r>
              <a:rPr lang="en-US" altLang="zh-CN" dirty="0">
                <a:solidFill>
                  <a:schemeClr val="bg2">
                    <a:lumMod val="60000"/>
                    <a:lumOff val="40000"/>
                  </a:schemeClr>
                </a:solidFill>
              </a:rPr>
              <a:t>RAM : main memory building block</a:t>
            </a:r>
            <a:endParaRPr lang="en-US" dirty="0">
              <a:solidFill>
                <a:schemeClr val="bg2">
                  <a:lumMod val="60000"/>
                  <a:lumOff val="40000"/>
                </a:schemeClr>
              </a:solidFill>
            </a:endParaRPr>
          </a:p>
          <a:p>
            <a:pPr>
              <a:lnSpc>
                <a:spcPct val="80000"/>
              </a:lnSpc>
            </a:pPr>
            <a:r>
              <a:rPr lang="en-US" dirty="0"/>
              <a:t>Storage technologies and trends</a:t>
            </a:r>
          </a:p>
          <a:p>
            <a:pPr>
              <a:lnSpc>
                <a:spcPct val="80000"/>
              </a:lnSpc>
            </a:pPr>
            <a:r>
              <a:rPr lang="en-US" dirty="0">
                <a:solidFill>
                  <a:schemeClr val="bg2">
                    <a:lumMod val="60000"/>
                    <a:lumOff val="40000"/>
                  </a:schemeClr>
                </a:solidFill>
              </a:rPr>
              <a:t>Locality of reference</a:t>
            </a:r>
          </a:p>
          <a:p>
            <a:pPr>
              <a:lnSpc>
                <a:spcPct val="80000"/>
              </a:lnSpc>
            </a:pPr>
            <a:r>
              <a:rPr lang="en-US" dirty="0">
                <a:solidFill>
                  <a:schemeClr val="bg2">
                    <a:lumMod val="60000"/>
                    <a:lumOff val="40000"/>
                  </a:schemeClr>
                </a:solidFill>
              </a:rPr>
              <a:t>Caching in the memory hierarchy</a:t>
            </a:r>
          </a:p>
        </p:txBody>
      </p:sp>
      <p:sp>
        <p:nvSpPr>
          <p:cNvPr id="4" name="TextBox 3"/>
          <p:cNvSpPr txBox="1"/>
          <p:nvPr/>
        </p:nvSpPr>
        <p:spPr>
          <a:xfrm>
            <a:off x="2851727" y="5657273"/>
            <a:ext cx="184666" cy="369332"/>
          </a:xfrm>
          <a:prstGeom prst="rect">
            <a:avLst/>
          </a:prstGeom>
          <a:noFill/>
        </p:spPr>
        <p:txBody>
          <a:bodyPr wrap="none" rtlCol="0">
            <a:spAutoFit/>
          </a:bodyPr>
          <a:lstStyle/>
          <a:p>
            <a:endParaRPr lang="en-US" sz="1800" dirty="0">
              <a:latin typeface="Calibri" pitchFamily="34" charset="0"/>
            </a:endParaRPr>
          </a:p>
        </p:txBody>
      </p:sp>
    </p:spTree>
    <p:extLst>
      <p:ext uri="{BB962C8B-B14F-4D97-AF65-F5344CB8AC3E}">
        <p14:creationId xmlns:p14="http://schemas.microsoft.com/office/powerpoint/2010/main" val="2854019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35A53-7405-6143-9F3C-7F0AB949E725}"/>
              </a:ext>
            </a:extLst>
          </p:cNvPr>
          <p:cNvSpPr>
            <a:spLocks noGrp="1"/>
          </p:cNvSpPr>
          <p:nvPr>
            <p:ph type="title"/>
          </p:nvPr>
        </p:nvSpPr>
        <p:spPr/>
        <p:txBody>
          <a:bodyPr/>
          <a:lstStyle/>
          <a:p>
            <a:r>
              <a:rPr lang="en-US" dirty="0"/>
              <a:t>Storage Technologies</a:t>
            </a:r>
          </a:p>
        </p:txBody>
      </p:sp>
      <p:sp>
        <p:nvSpPr>
          <p:cNvPr id="4" name="Content Placeholder 3">
            <a:extLst>
              <a:ext uri="{FF2B5EF4-FFF2-40B4-BE49-F238E27FC236}">
                <a16:creationId xmlns:a16="http://schemas.microsoft.com/office/drawing/2014/main" id="{8ABCFA18-21DF-A54A-9887-FD892C043BC1}"/>
              </a:ext>
            </a:extLst>
          </p:cNvPr>
          <p:cNvSpPr>
            <a:spLocks noGrp="1"/>
          </p:cNvSpPr>
          <p:nvPr>
            <p:ph sz="half" idx="1"/>
          </p:nvPr>
        </p:nvSpPr>
        <p:spPr>
          <a:xfrm>
            <a:off x="638175" y="1133182"/>
            <a:ext cx="3871913" cy="5200943"/>
          </a:xfrm>
        </p:spPr>
        <p:txBody>
          <a:bodyPr/>
          <a:lstStyle/>
          <a:p>
            <a:r>
              <a:rPr lang="en-US" dirty="0"/>
              <a:t>Magnetic Disks</a:t>
            </a:r>
          </a:p>
          <a:p>
            <a:endParaRPr lang="en-US" dirty="0"/>
          </a:p>
          <a:p>
            <a:endParaRPr lang="en-US" dirty="0"/>
          </a:p>
          <a:p>
            <a:endParaRPr lang="en-US" dirty="0"/>
          </a:p>
          <a:p>
            <a:endParaRPr lang="en-US" dirty="0"/>
          </a:p>
          <a:p>
            <a:endParaRPr lang="en-US" dirty="0"/>
          </a:p>
          <a:p>
            <a:r>
              <a:rPr lang="en-US" dirty="0"/>
              <a:t>Store on magnetic medium</a:t>
            </a:r>
          </a:p>
          <a:p>
            <a:r>
              <a:rPr lang="en-US" dirty="0"/>
              <a:t>Electromechanical access</a:t>
            </a:r>
          </a:p>
        </p:txBody>
      </p:sp>
      <p:sp>
        <p:nvSpPr>
          <p:cNvPr id="5" name="Content Placeholder 4">
            <a:extLst>
              <a:ext uri="{FF2B5EF4-FFF2-40B4-BE49-F238E27FC236}">
                <a16:creationId xmlns:a16="http://schemas.microsoft.com/office/drawing/2014/main" id="{36F0D6F7-AA6E-E644-94B7-4C704EBBA5C3}"/>
              </a:ext>
            </a:extLst>
          </p:cNvPr>
          <p:cNvSpPr>
            <a:spLocks noGrp="1"/>
          </p:cNvSpPr>
          <p:nvPr>
            <p:ph sz="half" idx="2"/>
          </p:nvPr>
        </p:nvSpPr>
        <p:spPr>
          <a:xfrm>
            <a:off x="4662488" y="1065320"/>
            <a:ext cx="3871912" cy="5268805"/>
          </a:xfrm>
        </p:spPr>
        <p:txBody>
          <a:bodyPr/>
          <a:lstStyle/>
          <a:p>
            <a:r>
              <a:rPr lang="en-US" dirty="0"/>
              <a:t>Nonvolatile (Flash) Memory</a:t>
            </a:r>
          </a:p>
          <a:p>
            <a:endParaRPr lang="en-US" dirty="0"/>
          </a:p>
          <a:p>
            <a:endParaRPr lang="en-US" dirty="0"/>
          </a:p>
          <a:p>
            <a:endParaRPr lang="en-US" dirty="0"/>
          </a:p>
          <a:p>
            <a:pPr marL="0" indent="0">
              <a:buNone/>
            </a:pPr>
            <a:endParaRPr lang="en-US" dirty="0"/>
          </a:p>
          <a:p>
            <a:r>
              <a:rPr lang="en-US" dirty="0"/>
              <a:t>Store as persistent charge</a:t>
            </a:r>
          </a:p>
          <a:p>
            <a:r>
              <a:rPr lang="en-US" dirty="0"/>
              <a:t>Implemented with 3-D structure</a:t>
            </a:r>
          </a:p>
          <a:p>
            <a:pPr lvl="1"/>
            <a:r>
              <a:rPr lang="en-US" dirty="0"/>
              <a:t>100+ levels of cells</a:t>
            </a:r>
          </a:p>
          <a:p>
            <a:pPr lvl="1"/>
            <a:r>
              <a:rPr lang="en-US" dirty="0"/>
              <a:t>3 bits data per cell</a:t>
            </a:r>
          </a:p>
        </p:txBody>
      </p:sp>
      <p:pic>
        <p:nvPicPr>
          <p:cNvPr id="6" name="Picture 2" descr="disk">
            <a:extLst>
              <a:ext uri="{FF2B5EF4-FFF2-40B4-BE49-F238E27FC236}">
                <a16:creationId xmlns:a16="http://schemas.microsoft.com/office/drawing/2014/main" id="{A8316EE2-C94C-2E44-83AB-62ACCA6BEAB5}"/>
              </a:ext>
            </a:extLst>
          </p:cNvPr>
          <p:cNvPicPr>
            <a:picLocks noChangeAspect="1" noChangeArrowheads="1"/>
          </p:cNvPicPr>
          <p:nvPr/>
        </p:nvPicPr>
        <p:blipFill>
          <a:blip r:embed="rId2"/>
          <a:srcRect l="11427" t="11632" b="8240"/>
          <a:stretch>
            <a:fillRect/>
          </a:stretch>
        </p:blipFill>
        <p:spPr bwMode="auto">
          <a:xfrm>
            <a:off x="834501" y="1981774"/>
            <a:ext cx="3118837" cy="2212924"/>
          </a:xfrm>
          <a:prstGeom prst="rect">
            <a:avLst/>
          </a:prstGeom>
          <a:noFill/>
        </p:spPr>
      </p:pic>
      <p:pic>
        <p:nvPicPr>
          <p:cNvPr id="2050" name="Picture 2" descr="https://3uzly11fn22f2ax25l6snwb1-wpengine.netdna-ssl.com/wp-content/uploads/blog9_fig1.jpg">
            <a:extLst>
              <a:ext uri="{FF2B5EF4-FFF2-40B4-BE49-F238E27FC236}">
                <a16:creationId xmlns:a16="http://schemas.microsoft.com/office/drawing/2014/main" id="{F3FEDDCA-028E-7F4A-A5A5-5E58A321F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84" y="1981774"/>
            <a:ext cx="3204762" cy="221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79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k">
            <a:extLst>
              <a:ext uri="{FF2B5EF4-FFF2-40B4-BE49-F238E27FC236}">
                <a16:creationId xmlns:a16="http://schemas.microsoft.com/office/drawing/2014/main" id="{058E1BDB-C272-7F08-2063-24D55505D5C7}"/>
              </a:ext>
            </a:extLst>
          </p:cNvPr>
          <p:cNvPicPr>
            <a:picLocks noChangeAspect="1" noChangeArrowheads="1"/>
          </p:cNvPicPr>
          <p:nvPr/>
        </p:nvPicPr>
        <p:blipFill>
          <a:blip r:embed="rId2"/>
          <a:srcRect l="11427" t="11632" b="8240"/>
          <a:stretch>
            <a:fillRect/>
          </a:stretch>
        </p:blipFill>
        <p:spPr bwMode="auto">
          <a:xfrm>
            <a:off x="1419537" y="1775170"/>
            <a:ext cx="6496050" cy="4724400"/>
          </a:xfrm>
          <a:prstGeom prst="rect">
            <a:avLst/>
          </a:prstGeom>
          <a:noFill/>
        </p:spPr>
      </p:pic>
      <p:sp>
        <p:nvSpPr>
          <p:cNvPr id="6" name="Text Box 4">
            <a:extLst>
              <a:ext uri="{FF2B5EF4-FFF2-40B4-BE49-F238E27FC236}">
                <a16:creationId xmlns:a16="http://schemas.microsoft.com/office/drawing/2014/main" id="{ADB22749-63EC-6EDE-1E8C-F56528C5BFB7}"/>
              </a:ext>
            </a:extLst>
          </p:cNvPr>
          <p:cNvSpPr txBox="1">
            <a:spLocks noChangeArrowheads="1"/>
          </p:cNvSpPr>
          <p:nvPr/>
        </p:nvSpPr>
        <p:spPr bwMode="auto">
          <a:xfrm>
            <a:off x="3029591" y="1545226"/>
            <a:ext cx="2262158" cy="369332"/>
          </a:xfrm>
          <a:prstGeom prst="rect">
            <a:avLst/>
          </a:prstGeom>
          <a:noFill/>
          <a:ln w="12700">
            <a:noFill/>
            <a:miter lim="800000"/>
            <a:headEnd/>
            <a:tailEnd/>
          </a:ln>
          <a:effectLst/>
        </p:spPr>
        <p:txBody>
          <a:bodyPr wrap="none">
            <a:prstTxWarp prst="textNoShape">
              <a:avLst/>
            </a:prstTxWarp>
            <a:spAutoFit/>
          </a:bodyPr>
          <a:lstStyle/>
          <a:p>
            <a:pPr>
              <a:lnSpc>
                <a:spcPct val="100000"/>
              </a:lnSpc>
              <a:buClrTx/>
              <a:buSzTx/>
              <a:buFontTx/>
              <a:buNone/>
            </a:pPr>
            <a:r>
              <a:rPr lang="zh-CN" altLang="en-US" dirty="0">
                <a:solidFill>
                  <a:schemeClr val="tx1"/>
                </a:solidFill>
                <a:latin typeface="Arial" charset="0"/>
              </a:rPr>
              <a:t>主轴：固定速率旋转</a:t>
            </a:r>
            <a:endParaRPr lang="en-US" dirty="0">
              <a:solidFill>
                <a:schemeClr val="tx1"/>
              </a:solidFill>
              <a:latin typeface="Arial" charset="0"/>
            </a:endParaRPr>
          </a:p>
        </p:txBody>
      </p:sp>
      <p:sp>
        <p:nvSpPr>
          <p:cNvPr id="7" name="Line 5">
            <a:extLst>
              <a:ext uri="{FF2B5EF4-FFF2-40B4-BE49-F238E27FC236}">
                <a16:creationId xmlns:a16="http://schemas.microsoft.com/office/drawing/2014/main" id="{F38C78A3-5A56-36C4-B5CB-CDBAB5C0DE39}"/>
              </a:ext>
            </a:extLst>
          </p:cNvPr>
          <p:cNvSpPr>
            <a:spLocks noChangeShapeType="1"/>
          </p:cNvSpPr>
          <p:nvPr/>
        </p:nvSpPr>
        <p:spPr bwMode="auto">
          <a:xfrm>
            <a:off x="2085975" y="2403820"/>
            <a:ext cx="1828800" cy="1600200"/>
          </a:xfrm>
          <a:prstGeom prst="line">
            <a:avLst/>
          </a:prstGeom>
          <a:noFill/>
          <a:ln w="38100">
            <a:solidFill>
              <a:schemeClr val="accent1"/>
            </a:solidFill>
            <a:round/>
            <a:headEnd/>
            <a:tailEnd type="triangle" w="med" len="med"/>
          </a:ln>
          <a:effectLst/>
        </p:spPr>
        <p:txBody>
          <a:bodyPr wrap="none" anchor="ctr">
            <a:prstTxWarp prst="textNoShape">
              <a:avLst/>
            </a:prstTxWarp>
          </a:bodyPr>
          <a:lstStyle/>
          <a:p>
            <a:endParaRPr lang="en-US"/>
          </a:p>
        </p:txBody>
      </p:sp>
      <p:sp>
        <p:nvSpPr>
          <p:cNvPr id="8" name="Text Box 6">
            <a:extLst>
              <a:ext uri="{FF2B5EF4-FFF2-40B4-BE49-F238E27FC236}">
                <a16:creationId xmlns:a16="http://schemas.microsoft.com/office/drawing/2014/main" id="{2BF51B10-DE40-C8C4-94DD-9E1969DB4F59}"/>
              </a:ext>
            </a:extLst>
          </p:cNvPr>
          <p:cNvSpPr txBox="1">
            <a:spLocks noChangeArrowheads="1"/>
          </p:cNvSpPr>
          <p:nvPr/>
        </p:nvSpPr>
        <p:spPr bwMode="auto">
          <a:xfrm>
            <a:off x="74268" y="1514125"/>
            <a:ext cx="2723822" cy="646331"/>
          </a:xfrm>
          <a:prstGeom prst="rect">
            <a:avLst/>
          </a:prstGeom>
          <a:noFill/>
          <a:ln w="12700">
            <a:noFill/>
            <a:miter lim="800000"/>
            <a:headEnd/>
            <a:tailEnd/>
          </a:ln>
          <a:effectLst/>
        </p:spPr>
        <p:txBody>
          <a:bodyPr wrap="square">
            <a:prstTxWarp prst="textNoShape">
              <a:avLst/>
            </a:prstTxWarp>
            <a:spAutoFit/>
          </a:bodyPr>
          <a:lstStyle/>
          <a:p>
            <a:pPr>
              <a:lnSpc>
                <a:spcPct val="100000"/>
              </a:lnSpc>
              <a:buClrTx/>
              <a:buSzTx/>
              <a:buFontTx/>
              <a:buNone/>
            </a:pPr>
            <a:r>
              <a:rPr lang="zh-CN" altLang="en-US" dirty="0">
                <a:solidFill>
                  <a:schemeClr val="tx1"/>
                </a:solidFill>
                <a:latin typeface="Arial" charset="0"/>
              </a:rPr>
              <a:t>磁头臂：</a:t>
            </a:r>
            <a:r>
              <a:rPr lang="zh-CN" altLang="en-US" dirty="0">
                <a:latin typeface="Arial" charset="0"/>
              </a:rPr>
              <a:t>操作硬盘磁头在介质表面进行数据读写</a:t>
            </a:r>
            <a:endParaRPr lang="en-US" dirty="0">
              <a:solidFill>
                <a:schemeClr val="tx1"/>
              </a:solidFill>
              <a:latin typeface="Arial" charset="0"/>
            </a:endParaRPr>
          </a:p>
        </p:txBody>
      </p:sp>
      <p:sp>
        <p:nvSpPr>
          <p:cNvPr id="9" name="Line 7">
            <a:extLst>
              <a:ext uri="{FF2B5EF4-FFF2-40B4-BE49-F238E27FC236}">
                <a16:creationId xmlns:a16="http://schemas.microsoft.com/office/drawing/2014/main" id="{D15ADC92-2D3B-8FF7-85F9-59826033CFB3}"/>
              </a:ext>
            </a:extLst>
          </p:cNvPr>
          <p:cNvSpPr>
            <a:spLocks noChangeShapeType="1"/>
          </p:cNvSpPr>
          <p:nvPr/>
        </p:nvSpPr>
        <p:spPr bwMode="auto">
          <a:xfrm>
            <a:off x="1095375" y="3470620"/>
            <a:ext cx="2209800" cy="609600"/>
          </a:xfrm>
          <a:prstGeom prst="line">
            <a:avLst/>
          </a:prstGeom>
          <a:noFill/>
          <a:ln w="38100">
            <a:solidFill>
              <a:schemeClr val="accent1"/>
            </a:solidFill>
            <a:round/>
            <a:headEnd/>
            <a:tailEnd type="triangle" w="med" len="med"/>
          </a:ln>
          <a:effectLst/>
        </p:spPr>
        <p:txBody>
          <a:bodyPr wrap="none" anchor="ctr">
            <a:prstTxWarp prst="textNoShape">
              <a:avLst/>
            </a:prstTxWarp>
          </a:bodyPr>
          <a:lstStyle/>
          <a:p>
            <a:endParaRPr lang="en-US"/>
          </a:p>
        </p:txBody>
      </p:sp>
      <p:sp>
        <p:nvSpPr>
          <p:cNvPr id="10" name="Text Box 8">
            <a:extLst>
              <a:ext uri="{FF2B5EF4-FFF2-40B4-BE49-F238E27FC236}">
                <a16:creationId xmlns:a16="http://schemas.microsoft.com/office/drawing/2014/main" id="{F97F2DA9-AD5E-DB07-F01F-FA5C216189A2}"/>
              </a:ext>
            </a:extLst>
          </p:cNvPr>
          <p:cNvSpPr txBox="1">
            <a:spLocks noChangeArrowheads="1"/>
          </p:cNvSpPr>
          <p:nvPr/>
        </p:nvSpPr>
        <p:spPr bwMode="auto">
          <a:xfrm>
            <a:off x="-45239" y="2971629"/>
            <a:ext cx="2339102" cy="830997"/>
          </a:xfrm>
          <a:prstGeom prst="rect">
            <a:avLst/>
          </a:prstGeom>
          <a:noFill/>
          <a:ln w="12700">
            <a:noFill/>
            <a:miter lim="800000"/>
            <a:headEnd/>
            <a:tailEnd/>
          </a:ln>
          <a:effectLst/>
        </p:spPr>
        <p:txBody>
          <a:bodyPr wrap="none">
            <a:prstTxWarp prst="textNoShape">
              <a:avLst/>
            </a:prstTxWarp>
            <a:spAutoFit/>
          </a:bodyPr>
          <a:lstStyle/>
          <a:p>
            <a:pPr>
              <a:lnSpc>
                <a:spcPct val="100000"/>
              </a:lnSpc>
              <a:buClrTx/>
              <a:buSzTx/>
              <a:buFontTx/>
              <a:buNone/>
            </a:pPr>
            <a:r>
              <a:rPr lang="zh-CN" altLang="en-US" dirty="0">
                <a:latin typeface="Arial" charset="0"/>
              </a:rPr>
              <a:t>驱动电机：驱动</a:t>
            </a:r>
            <a:endParaRPr lang="en-US" altLang="zh-CN" dirty="0">
              <a:latin typeface="Arial" charset="0"/>
            </a:endParaRPr>
          </a:p>
          <a:p>
            <a:pPr>
              <a:lnSpc>
                <a:spcPct val="100000"/>
              </a:lnSpc>
              <a:buClrTx/>
              <a:buSzTx/>
              <a:buFontTx/>
              <a:buNone/>
            </a:pPr>
            <a:r>
              <a:rPr lang="zh-CN" altLang="en-US" dirty="0">
                <a:latin typeface="Arial" charset="0"/>
              </a:rPr>
              <a:t>磁盘臂定位</a:t>
            </a:r>
            <a:endParaRPr lang="en-US" dirty="0">
              <a:solidFill>
                <a:schemeClr val="tx1"/>
              </a:solidFill>
              <a:latin typeface="Arial" charset="0"/>
            </a:endParaRPr>
          </a:p>
        </p:txBody>
      </p:sp>
      <p:sp>
        <p:nvSpPr>
          <p:cNvPr id="11" name="Line 9">
            <a:extLst>
              <a:ext uri="{FF2B5EF4-FFF2-40B4-BE49-F238E27FC236}">
                <a16:creationId xmlns:a16="http://schemas.microsoft.com/office/drawing/2014/main" id="{4E24B6D4-8EFD-0152-356D-B6D3683E5CEE}"/>
              </a:ext>
            </a:extLst>
          </p:cNvPr>
          <p:cNvSpPr>
            <a:spLocks noChangeShapeType="1"/>
          </p:cNvSpPr>
          <p:nvPr/>
        </p:nvSpPr>
        <p:spPr bwMode="auto">
          <a:xfrm flipH="1">
            <a:off x="6124575" y="2632420"/>
            <a:ext cx="914400" cy="609600"/>
          </a:xfrm>
          <a:prstGeom prst="line">
            <a:avLst/>
          </a:prstGeom>
          <a:noFill/>
          <a:ln w="38100">
            <a:solidFill>
              <a:schemeClr val="accent1"/>
            </a:solidFill>
            <a:round/>
            <a:headEnd/>
            <a:tailEnd type="triangle" w="med" len="med"/>
          </a:ln>
          <a:effectLst/>
        </p:spPr>
        <p:txBody>
          <a:bodyPr wrap="none" anchor="ctr">
            <a:prstTxWarp prst="textNoShape">
              <a:avLst/>
            </a:prstTxWarp>
          </a:bodyPr>
          <a:lstStyle/>
          <a:p>
            <a:endParaRPr lang="en-US"/>
          </a:p>
        </p:txBody>
      </p:sp>
      <p:sp>
        <p:nvSpPr>
          <p:cNvPr id="12" name="Text Box 10">
            <a:extLst>
              <a:ext uri="{FF2B5EF4-FFF2-40B4-BE49-F238E27FC236}">
                <a16:creationId xmlns:a16="http://schemas.microsoft.com/office/drawing/2014/main" id="{1218418B-7C48-3396-1EFD-D372A296BA92}"/>
              </a:ext>
            </a:extLst>
          </p:cNvPr>
          <p:cNvSpPr txBox="1">
            <a:spLocks noChangeArrowheads="1"/>
          </p:cNvSpPr>
          <p:nvPr/>
        </p:nvSpPr>
        <p:spPr bwMode="auto">
          <a:xfrm>
            <a:off x="6485664" y="2160456"/>
            <a:ext cx="2435282" cy="830997"/>
          </a:xfrm>
          <a:prstGeom prst="rect">
            <a:avLst/>
          </a:prstGeom>
          <a:noFill/>
          <a:ln w="12700">
            <a:noFill/>
            <a:miter lim="800000"/>
            <a:headEnd/>
            <a:tailEnd/>
          </a:ln>
          <a:effectLst/>
        </p:spPr>
        <p:txBody>
          <a:bodyPr wrap="none">
            <a:prstTxWarp prst="textNoShape">
              <a:avLst/>
            </a:prstTxWarp>
            <a:spAutoFit/>
          </a:bodyPr>
          <a:lstStyle/>
          <a:p>
            <a:pPr>
              <a:lnSpc>
                <a:spcPct val="100000"/>
              </a:lnSpc>
              <a:buClrTx/>
              <a:buSzTx/>
              <a:buFontTx/>
              <a:buNone/>
            </a:pPr>
            <a:r>
              <a:rPr lang="zh-CN" altLang="en-US" dirty="0">
                <a:solidFill>
                  <a:schemeClr val="tx1"/>
                </a:solidFill>
                <a:latin typeface="Arial" charset="0"/>
              </a:rPr>
              <a:t>盘片：表面覆盖</a:t>
            </a:r>
            <a:endParaRPr lang="en-US" altLang="zh-CN" dirty="0">
              <a:solidFill>
                <a:schemeClr val="tx1"/>
              </a:solidFill>
              <a:latin typeface="Arial" charset="0"/>
            </a:endParaRPr>
          </a:p>
          <a:p>
            <a:pPr>
              <a:lnSpc>
                <a:spcPct val="100000"/>
              </a:lnSpc>
              <a:buClrTx/>
              <a:buSzTx/>
              <a:buFontTx/>
              <a:buNone/>
            </a:pPr>
            <a:r>
              <a:rPr lang="en-US" altLang="zh-CN" dirty="0">
                <a:latin typeface="Arial" charset="0"/>
              </a:rPr>
              <a:t>           </a:t>
            </a:r>
            <a:r>
              <a:rPr lang="zh-CN" altLang="en-US" dirty="0">
                <a:solidFill>
                  <a:schemeClr val="tx1"/>
                </a:solidFill>
                <a:latin typeface="Arial" charset="0"/>
              </a:rPr>
              <a:t>磁性材料</a:t>
            </a:r>
            <a:endParaRPr lang="en-US" dirty="0">
              <a:solidFill>
                <a:schemeClr val="tx1"/>
              </a:solidFill>
              <a:latin typeface="Arial" charset="0"/>
            </a:endParaRPr>
          </a:p>
        </p:txBody>
      </p:sp>
      <p:sp>
        <p:nvSpPr>
          <p:cNvPr id="13" name="Line 11">
            <a:extLst>
              <a:ext uri="{FF2B5EF4-FFF2-40B4-BE49-F238E27FC236}">
                <a16:creationId xmlns:a16="http://schemas.microsoft.com/office/drawing/2014/main" id="{27CE4829-BB4A-F65F-A090-463ACCD73CEC}"/>
              </a:ext>
            </a:extLst>
          </p:cNvPr>
          <p:cNvSpPr>
            <a:spLocks noChangeShapeType="1"/>
          </p:cNvSpPr>
          <p:nvPr/>
        </p:nvSpPr>
        <p:spPr bwMode="auto">
          <a:xfrm flipV="1">
            <a:off x="1781175" y="5223220"/>
            <a:ext cx="228600" cy="609600"/>
          </a:xfrm>
          <a:prstGeom prst="line">
            <a:avLst/>
          </a:prstGeom>
          <a:noFill/>
          <a:ln w="38100">
            <a:solidFill>
              <a:schemeClr val="accent1"/>
            </a:solidFill>
            <a:round/>
            <a:headEnd/>
            <a:tailEnd type="triangle" w="med" len="med"/>
          </a:ln>
          <a:effectLst/>
        </p:spPr>
        <p:txBody>
          <a:bodyPr wrap="none" anchor="ctr">
            <a:prstTxWarp prst="textNoShape">
              <a:avLst/>
            </a:prstTxWarp>
          </a:bodyPr>
          <a:lstStyle/>
          <a:p>
            <a:endParaRPr lang="en-US"/>
          </a:p>
        </p:txBody>
      </p:sp>
      <p:sp>
        <p:nvSpPr>
          <p:cNvPr id="14" name="AutoShape 12">
            <a:extLst>
              <a:ext uri="{FF2B5EF4-FFF2-40B4-BE49-F238E27FC236}">
                <a16:creationId xmlns:a16="http://schemas.microsoft.com/office/drawing/2014/main" id="{8AF66A21-2CD3-A4F1-67A6-ABC3975AC1C6}"/>
              </a:ext>
            </a:extLst>
          </p:cNvPr>
          <p:cNvSpPr>
            <a:spLocks noChangeArrowheads="1"/>
          </p:cNvSpPr>
          <p:nvPr/>
        </p:nvSpPr>
        <p:spPr bwMode="auto">
          <a:xfrm flipH="1">
            <a:off x="5133975" y="5375620"/>
            <a:ext cx="1200498" cy="609600"/>
          </a:xfrm>
          <a:prstGeom prst="curvedUpArrow">
            <a:avLst>
              <a:gd name="adj1" fmla="val 57500"/>
              <a:gd name="adj2" fmla="val 98466"/>
              <a:gd name="adj3" fmla="val 33333"/>
            </a:avLst>
          </a:prstGeom>
          <a:solidFill>
            <a:srgbClr val="CCFFCC"/>
          </a:solidFill>
          <a:ln w="12700">
            <a:solidFill>
              <a:schemeClr val="tx1"/>
            </a:solidFill>
            <a:miter lim="800000"/>
            <a:headEnd/>
            <a:tailEnd/>
          </a:ln>
          <a:effectLst/>
        </p:spPr>
        <p:txBody>
          <a:bodyPr wrap="none" anchor="ctr">
            <a:prstTxWarp prst="textNoShape">
              <a:avLst/>
            </a:prstTxWarp>
          </a:bodyPr>
          <a:lstStyle/>
          <a:p>
            <a:endParaRPr lang="en-US"/>
          </a:p>
        </p:txBody>
      </p:sp>
      <p:sp>
        <p:nvSpPr>
          <p:cNvPr id="15" name="Text Box 13">
            <a:extLst>
              <a:ext uri="{FF2B5EF4-FFF2-40B4-BE49-F238E27FC236}">
                <a16:creationId xmlns:a16="http://schemas.microsoft.com/office/drawing/2014/main" id="{B99EC32F-3974-0FE8-F51F-76B39F5C551E}"/>
              </a:ext>
            </a:extLst>
          </p:cNvPr>
          <p:cNvSpPr txBox="1">
            <a:spLocks noChangeArrowheads="1"/>
          </p:cNvSpPr>
          <p:nvPr/>
        </p:nvSpPr>
        <p:spPr bwMode="auto">
          <a:xfrm>
            <a:off x="6435779" y="4908746"/>
            <a:ext cx="1879041" cy="1323439"/>
          </a:xfrm>
          <a:prstGeom prst="rect">
            <a:avLst/>
          </a:prstGeom>
          <a:noFill/>
          <a:ln w="12700">
            <a:noFill/>
            <a:miter lim="800000"/>
            <a:headEnd/>
            <a:tailEnd/>
          </a:ln>
          <a:effectLst/>
        </p:spPr>
        <p:txBody>
          <a:bodyPr wrap="none">
            <a:prstTxWarp prst="textNoShape">
              <a:avLst/>
            </a:prstTxWarp>
            <a:spAutoFit/>
          </a:bodyPr>
          <a:lstStyle/>
          <a:p>
            <a:pPr>
              <a:lnSpc>
                <a:spcPct val="100000"/>
              </a:lnSpc>
              <a:buClrTx/>
              <a:buSzTx/>
              <a:buFontTx/>
              <a:buNone/>
            </a:pPr>
            <a:r>
              <a:rPr lang="en-US" sz="2000" dirty="0">
                <a:solidFill>
                  <a:schemeClr val="tx1"/>
                </a:solidFill>
                <a:latin typeface="Arial" charset="0"/>
              </a:rPr>
              <a:t>Electronics</a:t>
            </a:r>
          </a:p>
          <a:p>
            <a:pPr>
              <a:lnSpc>
                <a:spcPct val="100000"/>
              </a:lnSpc>
              <a:buClrTx/>
              <a:buSzTx/>
              <a:buFontTx/>
              <a:buNone/>
            </a:pPr>
            <a:r>
              <a:rPr lang="en-US" sz="2000" dirty="0">
                <a:latin typeface="Arial" charset="0"/>
              </a:rPr>
              <a:t>(including a </a:t>
            </a:r>
          </a:p>
          <a:p>
            <a:pPr>
              <a:lnSpc>
                <a:spcPct val="100000"/>
              </a:lnSpc>
              <a:buClrTx/>
              <a:buSzTx/>
              <a:buFontTx/>
              <a:buNone/>
            </a:pPr>
            <a:r>
              <a:rPr lang="en-US" sz="2000" dirty="0">
                <a:latin typeface="Arial" charset="0"/>
              </a:rPr>
              <a:t>processor </a:t>
            </a:r>
          </a:p>
          <a:p>
            <a:pPr>
              <a:lnSpc>
                <a:spcPct val="100000"/>
              </a:lnSpc>
              <a:buClrTx/>
              <a:buSzTx/>
              <a:buFontTx/>
              <a:buNone/>
            </a:pPr>
            <a:r>
              <a:rPr lang="en-US" sz="2000" dirty="0">
                <a:latin typeface="Arial" charset="0"/>
              </a:rPr>
              <a:t>and memory!)</a:t>
            </a:r>
            <a:endParaRPr lang="en-US" sz="2000" dirty="0">
              <a:solidFill>
                <a:schemeClr val="tx1"/>
              </a:solidFill>
              <a:latin typeface="Arial" charset="0"/>
            </a:endParaRPr>
          </a:p>
        </p:txBody>
      </p:sp>
      <p:sp>
        <p:nvSpPr>
          <p:cNvPr id="16" name="Line 14">
            <a:extLst>
              <a:ext uri="{FF2B5EF4-FFF2-40B4-BE49-F238E27FC236}">
                <a16:creationId xmlns:a16="http://schemas.microsoft.com/office/drawing/2014/main" id="{DDCBBF49-B0A5-5FE0-F648-702837ACEA05}"/>
              </a:ext>
            </a:extLst>
          </p:cNvPr>
          <p:cNvSpPr>
            <a:spLocks noChangeShapeType="1"/>
          </p:cNvSpPr>
          <p:nvPr/>
        </p:nvSpPr>
        <p:spPr bwMode="auto">
          <a:xfrm>
            <a:off x="3914775" y="2327620"/>
            <a:ext cx="1219200" cy="1066800"/>
          </a:xfrm>
          <a:prstGeom prst="line">
            <a:avLst/>
          </a:prstGeom>
          <a:noFill/>
          <a:ln w="38100">
            <a:solidFill>
              <a:schemeClr val="accent1"/>
            </a:solidFill>
            <a:round/>
            <a:headEnd/>
            <a:tailEnd type="triangle" w="med" len="med"/>
          </a:ln>
          <a:effectLst/>
        </p:spPr>
        <p:txBody>
          <a:bodyPr wrap="none" anchor="ctr">
            <a:prstTxWarp prst="textNoShape">
              <a:avLst/>
            </a:prstTxWarp>
          </a:bodyPr>
          <a:lstStyle/>
          <a:p>
            <a:endParaRPr lang="en-US"/>
          </a:p>
        </p:txBody>
      </p:sp>
      <p:sp>
        <p:nvSpPr>
          <p:cNvPr id="17" name="Text Box 15">
            <a:extLst>
              <a:ext uri="{FF2B5EF4-FFF2-40B4-BE49-F238E27FC236}">
                <a16:creationId xmlns:a16="http://schemas.microsoft.com/office/drawing/2014/main" id="{D8737969-C054-38EB-4EB3-B947336BD2FC}"/>
              </a:ext>
            </a:extLst>
          </p:cNvPr>
          <p:cNvSpPr txBox="1">
            <a:spLocks noChangeArrowheads="1"/>
          </p:cNvSpPr>
          <p:nvPr/>
        </p:nvSpPr>
        <p:spPr bwMode="auto">
          <a:xfrm>
            <a:off x="1419537" y="5832820"/>
            <a:ext cx="723275" cy="646331"/>
          </a:xfrm>
          <a:prstGeom prst="rect">
            <a:avLst/>
          </a:prstGeom>
          <a:noFill/>
          <a:ln w="12700">
            <a:noFill/>
            <a:miter lim="800000"/>
            <a:headEnd/>
            <a:tailEnd/>
          </a:ln>
          <a:effectLst/>
        </p:spPr>
        <p:txBody>
          <a:bodyPr wrap="none">
            <a:prstTxWarp prst="textNoShape">
              <a:avLst/>
            </a:prstTxWarp>
            <a:spAutoFit/>
          </a:bodyPr>
          <a:lstStyle/>
          <a:p>
            <a:pPr algn="ctr">
              <a:lnSpc>
                <a:spcPct val="100000"/>
              </a:lnSpc>
              <a:buClrTx/>
              <a:buSzTx/>
              <a:buFontTx/>
              <a:buNone/>
            </a:pPr>
            <a:r>
              <a:rPr lang="en-US" dirty="0">
                <a:solidFill>
                  <a:schemeClr val="tx1"/>
                </a:solidFill>
                <a:latin typeface="Arial" charset="0"/>
              </a:rPr>
              <a:t>SCSI</a:t>
            </a:r>
          </a:p>
          <a:p>
            <a:pPr algn="ctr">
              <a:lnSpc>
                <a:spcPct val="100000"/>
              </a:lnSpc>
              <a:buClrTx/>
              <a:buSzTx/>
              <a:buFontTx/>
              <a:buNone/>
            </a:pPr>
            <a:r>
              <a:rPr lang="zh-CN" altLang="en-US" dirty="0">
                <a:solidFill>
                  <a:schemeClr val="tx1"/>
                </a:solidFill>
                <a:latin typeface="Arial" charset="0"/>
              </a:rPr>
              <a:t>接口</a:t>
            </a:r>
            <a:endParaRPr lang="en-US" dirty="0">
              <a:solidFill>
                <a:schemeClr val="tx1"/>
              </a:solidFill>
              <a:latin typeface="Arial" charset="0"/>
            </a:endParaRPr>
          </a:p>
        </p:txBody>
      </p:sp>
      <p:sp>
        <p:nvSpPr>
          <p:cNvPr id="18" name="Rectangle 3">
            <a:extLst>
              <a:ext uri="{FF2B5EF4-FFF2-40B4-BE49-F238E27FC236}">
                <a16:creationId xmlns:a16="http://schemas.microsoft.com/office/drawing/2014/main" id="{5065E97E-C7AC-2F8F-6331-8BF4C44AEDE3}"/>
              </a:ext>
            </a:extLst>
          </p:cNvPr>
          <p:cNvSpPr>
            <a:spLocks noGrp="1" noChangeArrowheads="1"/>
          </p:cNvSpPr>
          <p:nvPr>
            <p:ph type="title"/>
          </p:nvPr>
        </p:nvSpPr>
        <p:spPr>
          <a:xfrm>
            <a:off x="357762" y="445070"/>
            <a:ext cx="7591425" cy="762000"/>
          </a:xfrm>
        </p:spPr>
        <p:txBody>
          <a:bodyPr/>
          <a:lstStyle/>
          <a:p>
            <a:r>
              <a:rPr lang="en-US" dirty="0"/>
              <a:t>What’s Inside A Disk Drive?</a:t>
            </a:r>
          </a:p>
        </p:txBody>
      </p:sp>
    </p:spTree>
    <p:extLst>
      <p:ext uri="{BB962C8B-B14F-4D97-AF65-F5344CB8AC3E}">
        <p14:creationId xmlns:p14="http://schemas.microsoft.com/office/powerpoint/2010/main" val="3352245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1790B-D803-41FF-BB38-86E6141523D2}"/>
              </a:ext>
            </a:extLst>
          </p:cNvPr>
          <p:cNvSpPr>
            <a:spLocks noGrp="1"/>
          </p:cNvSpPr>
          <p:nvPr>
            <p:ph type="title"/>
          </p:nvPr>
        </p:nvSpPr>
        <p:spPr>
          <a:xfrm>
            <a:off x="0" y="212737"/>
            <a:ext cx="7592093" cy="762000"/>
          </a:xfrm>
        </p:spPr>
        <p:txBody>
          <a:bodyPr>
            <a:normAutofit/>
          </a:bodyPr>
          <a:lstStyle/>
          <a:p>
            <a:r>
              <a:rPr lang="zh-CN" altLang="en-US" dirty="0"/>
              <a:t>磁盘结构</a:t>
            </a:r>
          </a:p>
        </p:txBody>
      </p:sp>
      <p:sp>
        <p:nvSpPr>
          <p:cNvPr id="3" name="内容占位符 2">
            <a:extLst>
              <a:ext uri="{FF2B5EF4-FFF2-40B4-BE49-F238E27FC236}">
                <a16:creationId xmlns:a16="http://schemas.microsoft.com/office/drawing/2014/main" id="{6A36A5EF-994B-4869-8FBA-3E4194B589ED}"/>
              </a:ext>
            </a:extLst>
          </p:cNvPr>
          <p:cNvSpPr>
            <a:spLocks noGrp="1"/>
          </p:cNvSpPr>
          <p:nvPr>
            <p:ph idx="1"/>
          </p:nvPr>
        </p:nvSpPr>
        <p:spPr>
          <a:xfrm>
            <a:off x="153328" y="899456"/>
            <a:ext cx="8990671" cy="4972050"/>
          </a:xfrm>
        </p:spPr>
        <p:txBody>
          <a:bodyPr/>
          <a:lstStyle/>
          <a:p>
            <a:r>
              <a:rPr lang="zh-CN" altLang="en-US" dirty="0"/>
              <a:t>磁盘由一组</a:t>
            </a:r>
            <a:r>
              <a:rPr lang="zh-CN" altLang="en-US" dirty="0">
                <a:solidFill>
                  <a:srgbClr val="FF0000"/>
                </a:solidFill>
              </a:rPr>
              <a:t>盘片（</a:t>
            </a:r>
            <a:r>
              <a:rPr lang="en-US" altLang="zh-CN" dirty="0">
                <a:solidFill>
                  <a:srgbClr val="FF0000"/>
                </a:solidFill>
              </a:rPr>
              <a:t>platers</a:t>
            </a:r>
            <a:r>
              <a:rPr lang="zh-CN" altLang="en-US" dirty="0">
                <a:solidFill>
                  <a:srgbClr val="FF0000"/>
                </a:solidFill>
              </a:rPr>
              <a:t>）</a:t>
            </a:r>
            <a:r>
              <a:rPr lang="zh-CN" altLang="en-US" dirty="0"/>
              <a:t>构成，每个盘片有两个</a:t>
            </a:r>
            <a:r>
              <a:rPr lang="zh-CN" altLang="en-US" dirty="0">
                <a:solidFill>
                  <a:srgbClr val="FF0000"/>
                </a:solidFill>
              </a:rPr>
              <a:t>存储面（</a:t>
            </a:r>
            <a:r>
              <a:rPr lang="en-US" altLang="zh-CN" dirty="0">
                <a:solidFill>
                  <a:srgbClr val="FF0000"/>
                </a:solidFill>
              </a:rPr>
              <a:t>surface</a:t>
            </a:r>
            <a:r>
              <a:rPr lang="zh-CN" altLang="en-US" dirty="0">
                <a:solidFill>
                  <a:srgbClr val="FF0000"/>
                </a:solidFill>
              </a:rPr>
              <a:t>）</a:t>
            </a:r>
            <a:endParaRPr lang="en-US" altLang="zh-CN" dirty="0">
              <a:solidFill>
                <a:srgbClr val="FF0000"/>
              </a:solidFill>
            </a:endParaRPr>
          </a:p>
          <a:p>
            <a:r>
              <a:rPr lang="zh-CN" altLang="en-US" dirty="0"/>
              <a:t>每个盘面由一系列同心圆</a:t>
            </a:r>
            <a:r>
              <a:rPr lang="zh-CN" altLang="en-US" dirty="0">
                <a:solidFill>
                  <a:srgbClr val="FF0000"/>
                </a:solidFill>
              </a:rPr>
              <a:t>磁道（</a:t>
            </a:r>
            <a:r>
              <a:rPr lang="en-US" altLang="zh-CN" dirty="0">
                <a:solidFill>
                  <a:srgbClr val="FF0000"/>
                </a:solidFill>
              </a:rPr>
              <a:t>track</a:t>
            </a:r>
            <a:r>
              <a:rPr lang="zh-CN" altLang="en-US" dirty="0">
                <a:solidFill>
                  <a:srgbClr val="FF0000"/>
                </a:solidFill>
              </a:rPr>
              <a:t>）</a:t>
            </a:r>
            <a:r>
              <a:rPr lang="zh-CN" altLang="en-US" dirty="0"/>
              <a:t>组成</a:t>
            </a:r>
            <a:endParaRPr lang="en-US" altLang="zh-CN" dirty="0"/>
          </a:p>
          <a:p>
            <a:r>
              <a:rPr lang="zh-CN" altLang="en-US" dirty="0"/>
              <a:t>每个磁道由一系列</a:t>
            </a:r>
            <a:r>
              <a:rPr lang="zh-CN" altLang="en-US" dirty="0">
                <a:solidFill>
                  <a:srgbClr val="FF0000"/>
                </a:solidFill>
              </a:rPr>
              <a:t>扇区（</a:t>
            </a:r>
            <a:r>
              <a:rPr lang="en-US" altLang="zh-CN" dirty="0">
                <a:solidFill>
                  <a:srgbClr val="FF0000"/>
                </a:solidFill>
              </a:rPr>
              <a:t>sectors</a:t>
            </a:r>
            <a:r>
              <a:rPr lang="zh-CN" altLang="en-US" dirty="0">
                <a:solidFill>
                  <a:srgbClr val="FF0000"/>
                </a:solidFill>
              </a:rPr>
              <a:t>）</a:t>
            </a:r>
            <a:r>
              <a:rPr lang="zh-CN" altLang="en-US" dirty="0"/>
              <a:t>组成，扇区之间由</a:t>
            </a:r>
            <a:r>
              <a:rPr lang="zh-CN" altLang="en-US" dirty="0">
                <a:solidFill>
                  <a:srgbClr val="FF0000"/>
                </a:solidFill>
              </a:rPr>
              <a:t>间隙（</a:t>
            </a:r>
            <a:r>
              <a:rPr lang="en-US" altLang="zh-CN" dirty="0">
                <a:solidFill>
                  <a:srgbClr val="FF0000"/>
                </a:solidFill>
              </a:rPr>
              <a:t>gaps</a:t>
            </a:r>
            <a:r>
              <a:rPr lang="zh-CN" altLang="en-US" dirty="0">
                <a:solidFill>
                  <a:srgbClr val="FF0000"/>
                </a:solidFill>
              </a:rPr>
              <a:t>）</a:t>
            </a:r>
            <a:r>
              <a:rPr lang="zh-CN" altLang="en-US" dirty="0"/>
              <a:t>分隔</a:t>
            </a:r>
            <a:endParaRPr lang="en-US" altLang="zh-CN" dirty="0"/>
          </a:p>
        </p:txBody>
      </p:sp>
      <p:sp>
        <p:nvSpPr>
          <p:cNvPr id="4" name="灯片编号占位符 3">
            <a:extLst>
              <a:ext uri="{FF2B5EF4-FFF2-40B4-BE49-F238E27FC236}">
                <a16:creationId xmlns:a16="http://schemas.microsoft.com/office/drawing/2014/main" id="{FCF877C1-A722-45A1-87EB-47550629A2AA}"/>
              </a:ext>
            </a:extLst>
          </p:cNvPr>
          <p:cNvSpPr>
            <a:spLocks noGrp="1"/>
          </p:cNvSpPr>
          <p:nvPr>
            <p:ph type="sldNum" sz="quarter" idx="4294967295"/>
          </p:nvPr>
        </p:nvSpPr>
        <p:spPr>
          <a:xfrm>
            <a:off x="8381732" y="7150767"/>
            <a:ext cx="803275" cy="287338"/>
          </a:xfrm>
          <a:prstGeom prst="rect">
            <a:avLst/>
          </a:prstGeom>
        </p:spPr>
        <p:txBody>
          <a:bodyPr/>
          <a:lstStyle/>
          <a:p>
            <a:fld id="{6D62327B-ED8D-4CFC-ADD0-A75FA5CBE281}" type="slidenum">
              <a:rPr lang="zh-CN" altLang="en-US" smtClean="0"/>
              <a:pPr/>
              <a:t>49</a:t>
            </a:fld>
            <a:endParaRPr lang="zh-CN" altLang="en-US" dirty="0"/>
          </a:p>
        </p:txBody>
      </p:sp>
      <p:sp>
        <p:nvSpPr>
          <p:cNvPr id="5" name="Oval 4">
            <a:extLst>
              <a:ext uri="{FF2B5EF4-FFF2-40B4-BE49-F238E27FC236}">
                <a16:creationId xmlns:a16="http://schemas.microsoft.com/office/drawing/2014/main" id="{C8FC5E08-D42C-4E4C-A5E0-D985B2651925}"/>
              </a:ext>
            </a:extLst>
          </p:cNvPr>
          <p:cNvSpPr>
            <a:spLocks noChangeArrowheads="1"/>
          </p:cNvSpPr>
          <p:nvPr/>
        </p:nvSpPr>
        <p:spPr bwMode="auto">
          <a:xfrm>
            <a:off x="1092379" y="4022375"/>
            <a:ext cx="1851025" cy="1812925"/>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6" name="Oval 5">
            <a:extLst>
              <a:ext uri="{FF2B5EF4-FFF2-40B4-BE49-F238E27FC236}">
                <a16:creationId xmlns:a16="http://schemas.microsoft.com/office/drawing/2014/main" id="{FED27BC1-AB53-41FE-BF01-29AEE1C6CC8D}"/>
              </a:ext>
            </a:extLst>
          </p:cNvPr>
          <p:cNvSpPr>
            <a:spLocks noChangeArrowheads="1"/>
          </p:cNvSpPr>
          <p:nvPr/>
        </p:nvSpPr>
        <p:spPr bwMode="auto">
          <a:xfrm>
            <a:off x="122416" y="3073050"/>
            <a:ext cx="3790950" cy="3713163"/>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7" name="Oval 6">
            <a:extLst>
              <a:ext uri="{FF2B5EF4-FFF2-40B4-BE49-F238E27FC236}">
                <a16:creationId xmlns:a16="http://schemas.microsoft.com/office/drawing/2014/main" id="{4EB0E4A6-2241-4050-BBB4-D60287337947}"/>
              </a:ext>
            </a:extLst>
          </p:cNvPr>
          <p:cNvSpPr>
            <a:spLocks noChangeArrowheads="1"/>
          </p:cNvSpPr>
          <p:nvPr/>
        </p:nvSpPr>
        <p:spPr bwMode="auto">
          <a:xfrm>
            <a:off x="312916" y="3258788"/>
            <a:ext cx="3409950" cy="3340100"/>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8" name="Oval 7">
            <a:extLst>
              <a:ext uri="{FF2B5EF4-FFF2-40B4-BE49-F238E27FC236}">
                <a16:creationId xmlns:a16="http://schemas.microsoft.com/office/drawing/2014/main" id="{96754FA8-8A63-4D1F-AFA6-87572A804DF2}"/>
              </a:ext>
            </a:extLst>
          </p:cNvPr>
          <p:cNvSpPr>
            <a:spLocks noChangeArrowheads="1"/>
          </p:cNvSpPr>
          <p:nvPr/>
        </p:nvSpPr>
        <p:spPr bwMode="auto">
          <a:xfrm>
            <a:off x="503416" y="3444525"/>
            <a:ext cx="3030538" cy="2968625"/>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9" name="Oval 8">
            <a:extLst>
              <a:ext uri="{FF2B5EF4-FFF2-40B4-BE49-F238E27FC236}">
                <a16:creationId xmlns:a16="http://schemas.microsoft.com/office/drawing/2014/main" id="{3A9E81FD-34BF-4B15-814C-A10F8774E9BD}"/>
              </a:ext>
            </a:extLst>
          </p:cNvPr>
          <p:cNvSpPr>
            <a:spLocks noChangeArrowheads="1"/>
          </p:cNvSpPr>
          <p:nvPr/>
        </p:nvSpPr>
        <p:spPr bwMode="auto">
          <a:xfrm>
            <a:off x="693916" y="3631850"/>
            <a:ext cx="2649538" cy="2595563"/>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10" name="Oval 9">
            <a:extLst>
              <a:ext uri="{FF2B5EF4-FFF2-40B4-BE49-F238E27FC236}">
                <a16:creationId xmlns:a16="http://schemas.microsoft.com/office/drawing/2014/main" id="{50F1FD1B-E7B0-47A4-88B2-09390C327060}"/>
              </a:ext>
            </a:extLst>
          </p:cNvPr>
          <p:cNvSpPr>
            <a:spLocks noChangeArrowheads="1"/>
          </p:cNvSpPr>
          <p:nvPr/>
        </p:nvSpPr>
        <p:spPr bwMode="auto">
          <a:xfrm>
            <a:off x="882829" y="3817588"/>
            <a:ext cx="2270125" cy="2222500"/>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11" name="Oval 10">
            <a:extLst>
              <a:ext uri="{FF2B5EF4-FFF2-40B4-BE49-F238E27FC236}">
                <a16:creationId xmlns:a16="http://schemas.microsoft.com/office/drawing/2014/main" id="{0ED5AD9F-25C0-4A1E-B578-FB33D38E76DD}"/>
              </a:ext>
            </a:extLst>
          </p:cNvPr>
          <p:cNvSpPr>
            <a:spLocks noChangeArrowheads="1"/>
          </p:cNvSpPr>
          <p:nvPr/>
        </p:nvSpPr>
        <p:spPr bwMode="auto">
          <a:xfrm>
            <a:off x="1263829" y="4190650"/>
            <a:ext cx="1508125" cy="1477963"/>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12" name="Oval 11">
            <a:extLst>
              <a:ext uri="{FF2B5EF4-FFF2-40B4-BE49-F238E27FC236}">
                <a16:creationId xmlns:a16="http://schemas.microsoft.com/office/drawing/2014/main" id="{F327DC5C-3683-46AD-B6D2-5CE7D175FEEC}"/>
              </a:ext>
            </a:extLst>
          </p:cNvPr>
          <p:cNvSpPr>
            <a:spLocks noChangeArrowheads="1"/>
          </p:cNvSpPr>
          <p:nvPr/>
        </p:nvSpPr>
        <p:spPr bwMode="auto">
          <a:xfrm>
            <a:off x="1463854" y="4355750"/>
            <a:ext cx="1128712" cy="1104900"/>
          </a:xfrm>
          <a:prstGeom prst="ellipse">
            <a:avLst/>
          </a:prstGeom>
          <a:solidFill>
            <a:srgbClr val="00FFFF"/>
          </a:solidFill>
          <a:ln w="38100">
            <a:solidFill>
              <a:schemeClr val="tx1"/>
            </a:solidFill>
            <a:round/>
            <a:headEnd/>
            <a:tailEnd/>
          </a:ln>
          <a:effectLst/>
        </p:spPr>
        <p:txBody>
          <a:bodyPr wrap="none" anchor="ctr">
            <a:prstTxWarp prst="textNoShape">
              <a:avLst/>
            </a:prstTxWarp>
          </a:bodyPr>
          <a:lstStyle/>
          <a:p>
            <a:pPr algn="ctr">
              <a:lnSpc>
                <a:spcPct val="100000"/>
              </a:lnSpc>
            </a:pPr>
            <a:r>
              <a:rPr lang="en-US" sz="1600" dirty="0"/>
              <a:t>Spindle</a:t>
            </a:r>
          </a:p>
          <a:p>
            <a:pPr algn="ctr">
              <a:lnSpc>
                <a:spcPct val="100000"/>
              </a:lnSpc>
            </a:pPr>
            <a:r>
              <a:rPr lang="zh-CN" altLang="en-US" sz="1600" dirty="0"/>
              <a:t>主轴</a:t>
            </a:r>
            <a:endParaRPr lang="en-US" sz="1600" dirty="0"/>
          </a:p>
        </p:txBody>
      </p:sp>
      <p:sp>
        <p:nvSpPr>
          <p:cNvPr id="13" name="Text Box 12">
            <a:extLst>
              <a:ext uri="{FF2B5EF4-FFF2-40B4-BE49-F238E27FC236}">
                <a16:creationId xmlns:a16="http://schemas.microsoft.com/office/drawing/2014/main" id="{0B445DD4-BA04-485B-BF37-7BAF670C8B0D}"/>
              </a:ext>
            </a:extLst>
          </p:cNvPr>
          <p:cNvSpPr txBox="1">
            <a:spLocks noChangeArrowheads="1"/>
          </p:cNvSpPr>
          <p:nvPr/>
        </p:nvSpPr>
        <p:spPr bwMode="auto">
          <a:xfrm>
            <a:off x="1590854" y="3400075"/>
            <a:ext cx="804195" cy="584775"/>
          </a:xfrm>
          <a:prstGeom prst="rect">
            <a:avLst/>
          </a:prstGeom>
          <a:solidFill>
            <a:schemeClr val="bg1"/>
          </a:solidFill>
          <a:ln w="25400">
            <a:noFill/>
            <a:miter lim="800000"/>
            <a:headEnd/>
            <a:tailEnd/>
          </a:ln>
          <a:effectLst/>
        </p:spPr>
        <p:txBody>
          <a:bodyPr wrap="none">
            <a:prstTxWarp prst="textNoShape">
              <a:avLst/>
            </a:prstTxWarp>
            <a:spAutoFit/>
          </a:bodyPr>
          <a:lstStyle/>
          <a:p>
            <a:pPr algn="ctr">
              <a:lnSpc>
                <a:spcPct val="100000"/>
              </a:lnSpc>
            </a:pPr>
            <a:r>
              <a:rPr lang="en-US" sz="1600" dirty="0"/>
              <a:t>Surface</a:t>
            </a:r>
          </a:p>
          <a:p>
            <a:pPr algn="ctr">
              <a:lnSpc>
                <a:spcPct val="100000"/>
              </a:lnSpc>
            </a:pPr>
            <a:r>
              <a:rPr lang="zh-CN" altLang="en-US" sz="1600" dirty="0"/>
              <a:t>面</a:t>
            </a:r>
            <a:endParaRPr lang="en-US" sz="1600" dirty="0"/>
          </a:p>
        </p:txBody>
      </p:sp>
      <p:sp>
        <p:nvSpPr>
          <p:cNvPr id="14" name="Line 13">
            <a:extLst>
              <a:ext uri="{FF2B5EF4-FFF2-40B4-BE49-F238E27FC236}">
                <a16:creationId xmlns:a16="http://schemas.microsoft.com/office/drawing/2014/main" id="{18080314-71C4-4C28-9268-85EBCE763E55}"/>
              </a:ext>
            </a:extLst>
          </p:cNvPr>
          <p:cNvSpPr>
            <a:spLocks noChangeShapeType="1"/>
          </p:cNvSpPr>
          <p:nvPr/>
        </p:nvSpPr>
        <p:spPr bwMode="auto">
          <a:xfrm>
            <a:off x="219254" y="3481038"/>
            <a:ext cx="990600" cy="676275"/>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15" name="Line 14">
            <a:extLst>
              <a:ext uri="{FF2B5EF4-FFF2-40B4-BE49-F238E27FC236}">
                <a16:creationId xmlns:a16="http://schemas.microsoft.com/office/drawing/2014/main" id="{39B33CB0-E507-4C7A-B454-51762F0C5D5B}"/>
              </a:ext>
            </a:extLst>
          </p:cNvPr>
          <p:cNvSpPr>
            <a:spLocks noChangeShapeType="1"/>
          </p:cNvSpPr>
          <p:nvPr/>
        </p:nvSpPr>
        <p:spPr bwMode="auto">
          <a:xfrm>
            <a:off x="492304" y="3481038"/>
            <a:ext cx="673100" cy="44450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16" name="Text Box 15">
            <a:extLst>
              <a:ext uri="{FF2B5EF4-FFF2-40B4-BE49-F238E27FC236}">
                <a16:creationId xmlns:a16="http://schemas.microsoft.com/office/drawing/2014/main" id="{36C6AB4F-F103-4751-85F5-A34C31D4CE92}"/>
              </a:ext>
            </a:extLst>
          </p:cNvPr>
          <p:cNvSpPr txBox="1">
            <a:spLocks noChangeArrowheads="1"/>
          </p:cNvSpPr>
          <p:nvPr/>
        </p:nvSpPr>
        <p:spPr bwMode="auto">
          <a:xfrm>
            <a:off x="0" y="2943324"/>
            <a:ext cx="694806"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Tracks</a:t>
            </a:r>
          </a:p>
          <a:p>
            <a:pPr algn="ctr">
              <a:lnSpc>
                <a:spcPct val="100000"/>
              </a:lnSpc>
            </a:pPr>
            <a:r>
              <a:rPr lang="zh-CN" altLang="en-US" sz="1600" dirty="0"/>
              <a:t>磁道</a:t>
            </a:r>
            <a:endParaRPr lang="en-US" sz="1600" dirty="0"/>
          </a:p>
        </p:txBody>
      </p:sp>
      <p:sp>
        <p:nvSpPr>
          <p:cNvPr id="17" name="Oval 16">
            <a:extLst>
              <a:ext uri="{FF2B5EF4-FFF2-40B4-BE49-F238E27FC236}">
                <a16:creationId xmlns:a16="http://schemas.microsoft.com/office/drawing/2014/main" id="{99D8902F-68B6-424E-8ECF-30FA412585D1}"/>
              </a:ext>
            </a:extLst>
          </p:cNvPr>
          <p:cNvSpPr>
            <a:spLocks noChangeArrowheads="1"/>
          </p:cNvSpPr>
          <p:nvPr/>
        </p:nvSpPr>
        <p:spPr bwMode="auto">
          <a:xfrm>
            <a:off x="4344197" y="4130588"/>
            <a:ext cx="1851025" cy="1812925"/>
          </a:xfrm>
          <a:prstGeom prst="ellipse">
            <a:avLst/>
          </a:prstGeom>
          <a:noFill/>
          <a:ln w="57150">
            <a:solidFill>
              <a:schemeClr val="tx1"/>
            </a:solidFill>
            <a:round/>
            <a:headEnd/>
            <a:tailEnd/>
          </a:ln>
          <a:effectLst/>
        </p:spPr>
        <p:txBody>
          <a:bodyPr wrap="none" anchor="ctr">
            <a:prstTxWarp prst="textNoShape">
              <a:avLst/>
            </a:prstTxWarp>
          </a:bodyPr>
          <a:lstStyle/>
          <a:p>
            <a:endParaRPr lang="en-US"/>
          </a:p>
        </p:txBody>
      </p:sp>
      <p:sp>
        <p:nvSpPr>
          <p:cNvPr id="18" name="Text Box 17">
            <a:extLst>
              <a:ext uri="{FF2B5EF4-FFF2-40B4-BE49-F238E27FC236}">
                <a16:creationId xmlns:a16="http://schemas.microsoft.com/office/drawing/2014/main" id="{78ED691C-84AC-4293-B2B1-FFE4C05298D1}"/>
              </a:ext>
            </a:extLst>
          </p:cNvPr>
          <p:cNvSpPr txBox="1">
            <a:spLocks noChangeArrowheads="1"/>
          </p:cNvSpPr>
          <p:nvPr/>
        </p:nvSpPr>
        <p:spPr bwMode="auto">
          <a:xfrm>
            <a:off x="4893472" y="3708313"/>
            <a:ext cx="734496" cy="338554"/>
          </a:xfrm>
          <a:prstGeom prst="rect">
            <a:avLst/>
          </a:prstGeom>
          <a:noFill/>
          <a:ln w="25400">
            <a:noFill/>
            <a:miter lim="800000"/>
            <a:headEnd/>
            <a:tailEnd/>
          </a:ln>
          <a:effectLst/>
        </p:spPr>
        <p:txBody>
          <a:bodyPr wrap="none">
            <a:prstTxWarp prst="textNoShape">
              <a:avLst/>
            </a:prstTxWarp>
            <a:spAutoFit/>
          </a:bodyPr>
          <a:lstStyle/>
          <a:p>
            <a:pPr algn="l">
              <a:lnSpc>
                <a:spcPct val="100000"/>
              </a:lnSpc>
            </a:pPr>
            <a:r>
              <a:rPr lang="zh-CN" altLang="en-US" sz="1600" dirty="0"/>
              <a:t>磁道</a:t>
            </a:r>
            <a:r>
              <a:rPr lang="en-US" sz="1600" dirty="0"/>
              <a:t> </a:t>
            </a:r>
            <a:r>
              <a:rPr lang="en-US" sz="1600" i="1" dirty="0"/>
              <a:t>k</a:t>
            </a:r>
          </a:p>
        </p:txBody>
      </p:sp>
      <p:grpSp>
        <p:nvGrpSpPr>
          <p:cNvPr id="19" name="Group 18">
            <a:extLst>
              <a:ext uri="{FF2B5EF4-FFF2-40B4-BE49-F238E27FC236}">
                <a16:creationId xmlns:a16="http://schemas.microsoft.com/office/drawing/2014/main" id="{9A47139F-C44E-4713-842D-0FF0A356BFC9}"/>
              </a:ext>
            </a:extLst>
          </p:cNvPr>
          <p:cNvGrpSpPr>
            <a:grpSpLocks/>
          </p:cNvGrpSpPr>
          <p:nvPr/>
        </p:nvGrpSpPr>
        <p:grpSpPr bwMode="auto">
          <a:xfrm>
            <a:off x="5280822" y="4075026"/>
            <a:ext cx="1066800" cy="990600"/>
            <a:chOff x="4320" y="690"/>
            <a:chExt cx="672" cy="624"/>
          </a:xfrm>
        </p:grpSpPr>
        <p:sp>
          <p:nvSpPr>
            <p:cNvPr id="20" name="Line 19">
              <a:extLst>
                <a:ext uri="{FF2B5EF4-FFF2-40B4-BE49-F238E27FC236}">
                  <a16:creationId xmlns:a16="http://schemas.microsoft.com/office/drawing/2014/main" id="{AD08C55F-FA17-4812-A90E-293418AC1A1E}"/>
                </a:ext>
              </a:extLst>
            </p:cNvPr>
            <p:cNvSpPr>
              <a:spLocks noChangeShapeType="1"/>
            </p:cNvSpPr>
            <p:nvPr/>
          </p:nvSpPr>
          <p:spPr bwMode="auto">
            <a:xfrm flipV="1">
              <a:off x="4320" y="690"/>
              <a:ext cx="0" cy="624"/>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21" name="Line 20">
              <a:extLst>
                <a:ext uri="{FF2B5EF4-FFF2-40B4-BE49-F238E27FC236}">
                  <a16:creationId xmlns:a16="http://schemas.microsoft.com/office/drawing/2014/main" id="{3BE7A026-10C2-4D67-BF51-9D0F85ACF0B5}"/>
                </a:ext>
              </a:extLst>
            </p:cNvPr>
            <p:cNvSpPr>
              <a:spLocks noChangeShapeType="1"/>
            </p:cNvSpPr>
            <p:nvPr/>
          </p:nvSpPr>
          <p:spPr bwMode="auto">
            <a:xfrm flipV="1">
              <a:off x="4320" y="720"/>
              <a:ext cx="336" cy="570"/>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22" name="Line 21">
              <a:extLst>
                <a:ext uri="{FF2B5EF4-FFF2-40B4-BE49-F238E27FC236}">
                  <a16:creationId xmlns:a16="http://schemas.microsoft.com/office/drawing/2014/main" id="{F65223D1-BE1C-4C4F-A802-A04431B99508}"/>
                </a:ext>
              </a:extLst>
            </p:cNvPr>
            <p:cNvSpPr>
              <a:spLocks noChangeShapeType="1"/>
            </p:cNvSpPr>
            <p:nvPr/>
          </p:nvSpPr>
          <p:spPr bwMode="auto">
            <a:xfrm flipV="1">
              <a:off x="4320" y="1296"/>
              <a:ext cx="672" cy="0"/>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23" name="Line 22">
              <a:extLst>
                <a:ext uri="{FF2B5EF4-FFF2-40B4-BE49-F238E27FC236}">
                  <a16:creationId xmlns:a16="http://schemas.microsoft.com/office/drawing/2014/main" id="{3A6E1506-FB94-46D7-ACF3-D6FDA8A0652F}"/>
                </a:ext>
              </a:extLst>
            </p:cNvPr>
            <p:cNvSpPr>
              <a:spLocks noChangeShapeType="1"/>
            </p:cNvSpPr>
            <p:nvPr/>
          </p:nvSpPr>
          <p:spPr bwMode="auto">
            <a:xfrm flipV="1">
              <a:off x="4320" y="960"/>
              <a:ext cx="576" cy="336"/>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grpSp>
      <p:grpSp>
        <p:nvGrpSpPr>
          <p:cNvPr id="24" name="Group 23">
            <a:extLst>
              <a:ext uri="{FF2B5EF4-FFF2-40B4-BE49-F238E27FC236}">
                <a16:creationId xmlns:a16="http://schemas.microsoft.com/office/drawing/2014/main" id="{BA4801E1-6089-400B-B454-39BCAA0F3B1C}"/>
              </a:ext>
            </a:extLst>
          </p:cNvPr>
          <p:cNvGrpSpPr>
            <a:grpSpLocks/>
          </p:cNvGrpSpPr>
          <p:nvPr/>
        </p:nvGrpSpPr>
        <p:grpSpPr bwMode="auto">
          <a:xfrm flipV="1">
            <a:off x="5280822" y="5008476"/>
            <a:ext cx="1066800" cy="990600"/>
            <a:chOff x="4320" y="690"/>
            <a:chExt cx="672" cy="624"/>
          </a:xfrm>
        </p:grpSpPr>
        <p:sp>
          <p:nvSpPr>
            <p:cNvPr id="25" name="Line 24">
              <a:extLst>
                <a:ext uri="{FF2B5EF4-FFF2-40B4-BE49-F238E27FC236}">
                  <a16:creationId xmlns:a16="http://schemas.microsoft.com/office/drawing/2014/main" id="{52C941EF-8750-4A93-872F-951BECEFD718}"/>
                </a:ext>
              </a:extLst>
            </p:cNvPr>
            <p:cNvSpPr>
              <a:spLocks noChangeShapeType="1"/>
            </p:cNvSpPr>
            <p:nvPr/>
          </p:nvSpPr>
          <p:spPr bwMode="auto">
            <a:xfrm flipV="1">
              <a:off x="4320" y="690"/>
              <a:ext cx="0" cy="624"/>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26" name="Line 25">
              <a:extLst>
                <a:ext uri="{FF2B5EF4-FFF2-40B4-BE49-F238E27FC236}">
                  <a16:creationId xmlns:a16="http://schemas.microsoft.com/office/drawing/2014/main" id="{9E03F4C7-5660-4531-9F00-0588B34EF2C3}"/>
                </a:ext>
              </a:extLst>
            </p:cNvPr>
            <p:cNvSpPr>
              <a:spLocks noChangeShapeType="1"/>
            </p:cNvSpPr>
            <p:nvPr/>
          </p:nvSpPr>
          <p:spPr bwMode="auto">
            <a:xfrm flipV="1">
              <a:off x="4320" y="720"/>
              <a:ext cx="336" cy="570"/>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27" name="Line 26">
              <a:extLst>
                <a:ext uri="{FF2B5EF4-FFF2-40B4-BE49-F238E27FC236}">
                  <a16:creationId xmlns:a16="http://schemas.microsoft.com/office/drawing/2014/main" id="{17B8D653-685E-466F-BF37-581A52AB7378}"/>
                </a:ext>
              </a:extLst>
            </p:cNvPr>
            <p:cNvSpPr>
              <a:spLocks noChangeShapeType="1"/>
            </p:cNvSpPr>
            <p:nvPr/>
          </p:nvSpPr>
          <p:spPr bwMode="auto">
            <a:xfrm flipV="1">
              <a:off x="4320" y="1296"/>
              <a:ext cx="672" cy="0"/>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28" name="Line 27">
              <a:extLst>
                <a:ext uri="{FF2B5EF4-FFF2-40B4-BE49-F238E27FC236}">
                  <a16:creationId xmlns:a16="http://schemas.microsoft.com/office/drawing/2014/main" id="{8B1E9638-6090-4D0D-BB1A-273005E3F243}"/>
                </a:ext>
              </a:extLst>
            </p:cNvPr>
            <p:cNvSpPr>
              <a:spLocks noChangeShapeType="1"/>
            </p:cNvSpPr>
            <p:nvPr/>
          </p:nvSpPr>
          <p:spPr bwMode="auto">
            <a:xfrm flipV="1">
              <a:off x="4320" y="960"/>
              <a:ext cx="576" cy="336"/>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grpSp>
      <p:grpSp>
        <p:nvGrpSpPr>
          <p:cNvPr id="29" name="Group 28">
            <a:extLst>
              <a:ext uri="{FF2B5EF4-FFF2-40B4-BE49-F238E27FC236}">
                <a16:creationId xmlns:a16="http://schemas.microsoft.com/office/drawing/2014/main" id="{F7FC31A3-AE61-4AF5-B202-BE1DFBA753F3}"/>
              </a:ext>
            </a:extLst>
          </p:cNvPr>
          <p:cNvGrpSpPr>
            <a:grpSpLocks/>
          </p:cNvGrpSpPr>
          <p:nvPr/>
        </p:nvGrpSpPr>
        <p:grpSpPr bwMode="auto">
          <a:xfrm flipH="1" flipV="1">
            <a:off x="4214022" y="5008476"/>
            <a:ext cx="1066800" cy="990600"/>
            <a:chOff x="4320" y="690"/>
            <a:chExt cx="672" cy="624"/>
          </a:xfrm>
        </p:grpSpPr>
        <p:sp>
          <p:nvSpPr>
            <p:cNvPr id="30" name="Line 29">
              <a:extLst>
                <a:ext uri="{FF2B5EF4-FFF2-40B4-BE49-F238E27FC236}">
                  <a16:creationId xmlns:a16="http://schemas.microsoft.com/office/drawing/2014/main" id="{A0425A09-DA6A-47F1-87F1-28B50478DA2E}"/>
                </a:ext>
              </a:extLst>
            </p:cNvPr>
            <p:cNvSpPr>
              <a:spLocks noChangeShapeType="1"/>
            </p:cNvSpPr>
            <p:nvPr/>
          </p:nvSpPr>
          <p:spPr bwMode="auto">
            <a:xfrm flipV="1">
              <a:off x="4320" y="690"/>
              <a:ext cx="0" cy="624"/>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31" name="Line 30">
              <a:extLst>
                <a:ext uri="{FF2B5EF4-FFF2-40B4-BE49-F238E27FC236}">
                  <a16:creationId xmlns:a16="http://schemas.microsoft.com/office/drawing/2014/main" id="{EBC6ED1B-B8C4-4963-AF72-97BBC796D3FB}"/>
                </a:ext>
              </a:extLst>
            </p:cNvPr>
            <p:cNvSpPr>
              <a:spLocks noChangeShapeType="1"/>
            </p:cNvSpPr>
            <p:nvPr/>
          </p:nvSpPr>
          <p:spPr bwMode="auto">
            <a:xfrm flipV="1">
              <a:off x="4320" y="720"/>
              <a:ext cx="336" cy="570"/>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32" name="Line 31">
              <a:extLst>
                <a:ext uri="{FF2B5EF4-FFF2-40B4-BE49-F238E27FC236}">
                  <a16:creationId xmlns:a16="http://schemas.microsoft.com/office/drawing/2014/main" id="{1490031E-7C66-4406-994C-462284D6988C}"/>
                </a:ext>
              </a:extLst>
            </p:cNvPr>
            <p:cNvSpPr>
              <a:spLocks noChangeShapeType="1"/>
            </p:cNvSpPr>
            <p:nvPr/>
          </p:nvSpPr>
          <p:spPr bwMode="auto">
            <a:xfrm flipV="1">
              <a:off x="4320" y="1296"/>
              <a:ext cx="672" cy="0"/>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33" name="Line 32">
              <a:extLst>
                <a:ext uri="{FF2B5EF4-FFF2-40B4-BE49-F238E27FC236}">
                  <a16:creationId xmlns:a16="http://schemas.microsoft.com/office/drawing/2014/main" id="{960DE94A-412C-467E-874D-3CD33A1B54D0}"/>
                </a:ext>
              </a:extLst>
            </p:cNvPr>
            <p:cNvSpPr>
              <a:spLocks noChangeShapeType="1"/>
            </p:cNvSpPr>
            <p:nvPr/>
          </p:nvSpPr>
          <p:spPr bwMode="auto">
            <a:xfrm flipV="1">
              <a:off x="4320" y="960"/>
              <a:ext cx="576" cy="336"/>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grpSp>
      <p:grpSp>
        <p:nvGrpSpPr>
          <p:cNvPr id="34" name="Group 33">
            <a:extLst>
              <a:ext uri="{FF2B5EF4-FFF2-40B4-BE49-F238E27FC236}">
                <a16:creationId xmlns:a16="http://schemas.microsoft.com/office/drawing/2014/main" id="{E7395EB4-5321-4BCC-ABF7-D6D712739837}"/>
              </a:ext>
            </a:extLst>
          </p:cNvPr>
          <p:cNvGrpSpPr>
            <a:grpSpLocks/>
          </p:cNvGrpSpPr>
          <p:nvPr/>
        </p:nvGrpSpPr>
        <p:grpSpPr bwMode="auto">
          <a:xfrm flipH="1">
            <a:off x="4214022" y="4075026"/>
            <a:ext cx="1066800" cy="990600"/>
            <a:chOff x="4320" y="690"/>
            <a:chExt cx="672" cy="624"/>
          </a:xfrm>
        </p:grpSpPr>
        <p:sp>
          <p:nvSpPr>
            <p:cNvPr id="35" name="Line 34">
              <a:extLst>
                <a:ext uri="{FF2B5EF4-FFF2-40B4-BE49-F238E27FC236}">
                  <a16:creationId xmlns:a16="http://schemas.microsoft.com/office/drawing/2014/main" id="{0E96E2A4-0900-4027-9A97-DB3CE4533939}"/>
                </a:ext>
              </a:extLst>
            </p:cNvPr>
            <p:cNvSpPr>
              <a:spLocks noChangeShapeType="1"/>
            </p:cNvSpPr>
            <p:nvPr/>
          </p:nvSpPr>
          <p:spPr bwMode="auto">
            <a:xfrm flipV="1">
              <a:off x="4320" y="690"/>
              <a:ext cx="0" cy="624"/>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36" name="Line 35">
              <a:extLst>
                <a:ext uri="{FF2B5EF4-FFF2-40B4-BE49-F238E27FC236}">
                  <a16:creationId xmlns:a16="http://schemas.microsoft.com/office/drawing/2014/main" id="{F04ECFEA-2032-4E5F-939B-9ED8EFBD8D4E}"/>
                </a:ext>
              </a:extLst>
            </p:cNvPr>
            <p:cNvSpPr>
              <a:spLocks noChangeShapeType="1"/>
            </p:cNvSpPr>
            <p:nvPr/>
          </p:nvSpPr>
          <p:spPr bwMode="auto">
            <a:xfrm flipV="1">
              <a:off x="4320" y="720"/>
              <a:ext cx="336" cy="570"/>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37" name="Line 36">
              <a:extLst>
                <a:ext uri="{FF2B5EF4-FFF2-40B4-BE49-F238E27FC236}">
                  <a16:creationId xmlns:a16="http://schemas.microsoft.com/office/drawing/2014/main" id="{084C6D5E-670E-44D6-97E1-73006652D0AF}"/>
                </a:ext>
              </a:extLst>
            </p:cNvPr>
            <p:cNvSpPr>
              <a:spLocks noChangeShapeType="1"/>
            </p:cNvSpPr>
            <p:nvPr/>
          </p:nvSpPr>
          <p:spPr bwMode="auto">
            <a:xfrm flipV="1">
              <a:off x="4320" y="1296"/>
              <a:ext cx="672" cy="0"/>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sp>
          <p:nvSpPr>
            <p:cNvPr id="38" name="Line 37">
              <a:extLst>
                <a:ext uri="{FF2B5EF4-FFF2-40B4-BE49-F238E27FC236}">
                  <a16:creationId xmlns:a16="http://schemas.microsoft.com/office/drawing/2014/main" id="{C257C033-FB3E-4E45-A71D-EDDA22E1068D}"/>
                </a:ext>
              </a:extLst>
            </p:cNvPr>
            <p:cNvSpPr>
              <a:spLocks noChangeShapeType="1"/>
            </p:cNvSpPr>
            <p:nvPr/>
          </p:nvSpPr>
          <p:spPr bwMode="auto">
            <a:xfrm flipV="1">
              <a:off x="4320" y="960"/>
              <a:ext cx="576" cy="336"/>
            </a:xfrm>
            <a:prstGeom prst="line">
              <a:avLst/>
            </a:prstGeom>
            <a:noFill/>
            <a:ln w="76200">
              <a:solidFill>
                <a:schemeClr val="bg1"/>
              </a:solidFill>
              <a:round/>
              <a:headEnd/>
              <a:tailEnd/>
            </a:ln>
            <a:effectLst/>
          </p:spPr>
          <p:txBody>
            <a:bodyPr anchor="ctr">
              <a:prstTxWarp prst="textNoShape">
                <a:avLst/>
              </a:prstTxWarp>
              <a:spAutoFit/>
            </a:bodyPr>
            <a:lstStyle/>
            <a:p>
              <a:endParaRPr lang="en-US"/>
            </a:p>
          </p:txBody>
        </p:sp>
      </p:grpSp>
      <p:sp>
        <p:nvSpPr>
          <p:cNvPr id="39" name="Text Box 38">
            <a:extLst>
              <a:ext uri="{FF2B5EF4-FFF2-40B4-BE49-F238E27FC236}">
                <a16:creationId xmlns:a16="http://schemas.microsoft.com/office/drawing/2014/main" id="{868FE902-BC7D-4852-856D-A33AF0298496}"/>
              </a:ext>
            </a:extLst>
          </p:cNvPr>
          <p:cNvSpPr txBox="1">
            <a:spLocks noChangeArrowheads="1"/>
          </p:cNvSpPr>
          <p:nvPr/>
        </p:nvSpPr>
        <p:spPr bwMode="auto">
          <a:xfrm>
            <a:off x="4818859" y="6284539"/>
            <a:ext cx="793102"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Sectors</a:t>
            </a:r>
          </a:p>
          <a:p>
            <a:pPr algn="ctr">
              <a:lnSpc>
                <a:spcPct val="100000"/>
              </a:lnSpc>
            </a:pPr>
            <a:r>
              <a:rPr lang="zh-CN" altLang="en-US" sz="1600" dirty="0"/>
              <a:t>扇区</a:t>
            </a:r>
            <a:endParaRPr lang="en-US" sz="1600" dirty="0"/>
          </a:p>
        </p:txBody>
      </p:sp>
      <p:sp>
        <p:nvSpPr>
          <p:cNvPr id="40" name="Line 39">
            <a:extLst>
              <a:ext uri="{FF2B5EF4-FFF2-40B4-BE49-F238E27FC236}">
                <a16:creationId xmlns:a16="http://schemas.microsoft.com/office/drawing/2014/main" id="{96C61580-1785-4531-BCE3-7EDB3CD16F08}"/>
              </a:ext>
            </a:extLst>
          </p:cNvPr>
          <p:cNvSpPr>
            <a:spLocks noChangeShapeType="1"/>
          </p:cNvSpPr>
          <p:nvPr/>
        </p:nvSpPr>
        <p:spPr bwMode="auto">
          <a:xfrm flipV="1">
            <a:off x="5052222" y="5951451"/>
            <a:ext cx="0" cy="45720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41" name="Line 40">
            <a:extLst>
              <a:ext uri="{FF2B5EF4-FFF2-40B4-BE49-F238E27FC236}">
                <a16:creationId xmlns:a16="http://schemas.microsoft.com/office/drawing/2014/main" id="{483A2480-3917-40D6-8D06-4B9A5754CE91}"/>
              </a:ext>
            </a:extLst>
          </p:cNvPr>
          <p:cNvSpPr>
            <a:spLocks noChangeShapeType="1"/>
          </p:cNvSpPr>
          <p:nvPr/>
        </p:nvSpPr>
        <p:spPr bwMode="auto">
          <a:xfrm flipV="1">
            <a:off x="5509422" y="5951451"/>
            <a:ext cx="0" cy="45720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42" name="AutoShape 41">
            <a:extLst>
              <a:ext uri="{FF2B5EF4-FFF2-40B4-BE49-F238E27FC236}">
                <a16:creationId xmlns:a16="http://schemas.microsoft.com/office/drawing/2014/main" id="{94800878-3BD7-4BD3-A6D9-7646A5C66DF5}"/>
              </a:ext>
            </a:extLst>
          </p:cNvPr>
          <p:cNvSpPr>
            <a:spLocks noChangeArrowheads="1"/>
          </p:cNvSpPr>
          <p:nvPr/>
        </p:nvSpPr>
        <p:spPr bwMode="auto">
          <a:xfrm>
            <a:off x="3945639" y="4875126"/>
            <a:ext cx="343518" cy="304800"/>
          </a:xfrm>
          <a:prstGeom prst="rightArrow">
            <a:avLst>
              <a:gd name="adj1" fmla="val 50000"/>
              <a:gd name="adj2" fmla="val 63461"/>
            </a:avLst>
          </a:prstGeom>
          <a:solidFill>
            <a:srgbClr val="FFFFFF"/>
          </a:solidFill>
          <a:ln w="12700">
            <a:solidFill>
              <a:schemeClr val="tx1"/>
            </a:solidFill>
            <a:miter lim="800000"/>
            <a:headEnd/>
            <a:tailEnd/>
          </a:ln>
          <a:effectLst/>
        </p:spPr>
        <p:txBody>
          <a:bodyPr wrap="square" anchor="ctr">
            <a:prstTxWarp prst="textNoShape">
              <a:avLst/>
            </a:prstTxWarp>
            <a:spAutoFit/>
          </a:bodyPr>
          <a:lstStyle/>
          <a:p>
            <a:endParaRPr lang="en-US"/>
          </a:p>
        </p:txBody>
      </p:sp>
      <p:sp>
        <p:nvSpPr>
          <p:cNvPr id="43" name="Text Box 42">
            <a:extLst>
              <a:ext uri="{FF2B5EF4-FFF2-40B4-BE49-F238E27FC236}">
                <a16:creationId xmlns:a16="http://schemas.microsoft.com/office/drawing/2014/main" id="{7AF80C58-9A4A-404F-80BC-2F6C035A15E2}"/>
              </a:ext>
            </a:extLst>
          </p:cNvPr>
          <p:cNvSpPr txBox="1">
            <a:spLocks noChangeArrowheads="1"/>
          </p:cNvSpPr>
          <p:nvPr/>
        </p:nvSpPr>
        <p:spPr bwMode="auto">
          <a:xfrm>
            <a:off x="5955509" y="3712074"/>
            <a:ext cx="605554"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zh-CN" altLang="en-US" sz="1600" dirty="0"/>
              <a:t>间隙</a:t>
            </a:r>
            <a:endParaRPr lang="en-US" sz="1600" dirty="0"/>
          </a:p>
        </p:txBody>
      </p:sp>
      <p:sp>
        <p:nvSpPr>
          <p:cNvPr id="44" name="Line 43">
            <a:extLst>
              <a:ext uri="{FF2B5EF4-FFF2-40B4-BE49-F238E27FC236}">
                <a16:creationId xmlns:a16="http://schemas.microsoft.com/office/drawing/2014/main" id="{B4068DA9-4A7F-4D66-9A4B-74045799E22E}"/>
              </a:ext>
            </a:extLst>
          </p:cNvPr>
          <p:cNvSpPr>
            <a:spLocks noChangeShapeType="1"/>
          </p:cNvSpPr>
          <p:nvPr/>
        </p:nvSpPr>
        <p:spPr bwMode="auto">
          <a:xfrm flipH="1">
            <a:off x="5766597" y="4017876"/>
            <a:ext cx="247650" cy="219075"/>
          </a:xfrm>
          <a:prstGeom prst="line">
            <a:avLst/>
          </a:prstGeom>
          <a:noFill/>
          <a:ln w="12700">
            <a:solidFill>
              <a:schemeClr val="tx1"/>
            </a:solidFill>
            <a:round/>
            <a:headEnd/>
            <a:tailEnd type="triangle" w="med" len="med"/>
          </a:ln>
          <a:effectLst/>
        </p:spPr>
        <p:txBody>
          <a:bodyPr wrap="none" anchor="ctr">
            <a:prstTxWarp prst="textNoShape">
              <a:avLst/>
            </a:prstTxWarp>
            <a:spAutoFit/>
          </a:bodyPr>
          <a:lstStyle/>
          <a:p>
            <a:endParaRPr lang="en-US"/>
          </a:p>
        </p:txBody>
      </p:sp>
      <p:sp>
        <p:nvSpPr>
          <p:cNvPr id="45" name="Line 44">
            <a:extLst>
              <a:ext uri="{FF2B5EF4-FFF2-40B4-BE49-F238E27FC236}">
                <a16:creationId xmlns:a16="http://schemas.microsoft.com/office/drawing/2014/main" id="{215F61B8-3BCB-4B3C-B864-36821327BE53}"/>
              </a:ext>
            </a:extLst>
          </p:cNvPr>
          <p:cNvSpPr>
            <a:spLocks noChangeShapeType="1"/>
          </p:cNvSpPr>
          <p:nvPr/>
        </p:nvSpPr>
        <p:spPr bwMode="auto">
          <a:xfrm flipV="1">
            <a:off x="6090447" y="4065501"/>
            <a:ext cx="190500" cy="514350"/>
          </a:xfrm>
          <a:prstGeom prst="line">
            <a:avLst/>
          </a:prstGeom>
          <a:noFill/>
          <a:ln w="12700">
            <a:solidFill>
              <a:schemeClr val="tx1"/>
            </a:solidFill>
            <a:round/>
            <a:headEnd type="triangle" w="med" len="med"/>
            <a:tailEnd/>
          </a:ln>
          <a:effectLst/>
        </p:spPr>
        <p:txBody>
          <a:bodyPr anchor="ctr">
            <a:prstTxWarp prst="textNoShape">
              <a:avLst/>
            </a:prstTxWarp>
            <a:spAutoFit/>
          </a:bodyPr>
          <a:lstStyle/>
          <a:p>
            <a:endParaRPr lang="en-US"/>
          </a:p>
        </p:txBody>
      </p:sp>
      <p:pic>
        <p:nvPicPr>
          <p:cNvPr id="47" name="图片 46">
            <a:extLst>
              <a:ext uri="{FF2B5EF4-FFF2-40B4-BE49-F238E27FC236}">
                <a16:creationId xmlns:a16="http://schemas.microsoft.com/office/drawing/2014/main" id="{B9580673-4948-488B-83F5-747B8D8F0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921" y="2904618"/>
            <a:ext cx="2660347" cy="3854788"/>
          </a:xfrm>
          <a:prstGeom prst="rect">
            <a:avLst/>
          </a:prstGeom>
        </p:spPr>
      </p:pic>
    </p:spTree>
    <p:extLst>
      <p:ext uri="{BB962C8B-B14F-4D97-AF65-F5344CB8AC3E}">
        <p14:creationId xmlns:p14="http://schemas.microsoft.com/office/powerpoint/2010/main" val="123779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F1CE5-612F-F0DC-BD99-15523A64886B}"/>
              </a:ext>
            </a:extLst>
          </p:cNvPr>
          <p:cNvSpPr>
            <a:spLocks noGrp="1"/>
          </p:cNvSpPr>
          <p:nvPr>
            <p:ph type="title"/>
          </p:nvPr>
        </p:nvSpPr>
        <p:spPr/>
        <p:txBody>
          <a:bodyPr/>
          <a:lstStyle/>
          <a:p>
            <a:r>
              <a:rPr lang="zh-CN" altLang="en-US" dirty="0"/>
              <a:t>你认识它们吗？</a:t>
            </a:r>
          </a:p>
        </p:txBody>
      </p:sp>
      <p:pic>
        <p:nvPicPr>
          <p:cNvPr id="4" name="Picture 3" descr="光驱-4">
            <a:extLst>
              <a:ext uri="{FF2B5EF4-FFF2-40B4-BE49-F238E27FC236}">
                <a16:creationId xmlns:a16="http://schemas.microsoft.com/office/drawing/2014/main" id="{B6942BDF-72C1-D8CB-0FFB-E519402DF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273550"/>
            <a:ext cx="2663825"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硬盘-2">
            <a:extLst>
              <a:ext uri="{FF2B5EF4-FFF2-40B4-BE49-F238E27FC236}">
                <a16:creationId xmlns:a16="http://schemas.microsoft.com/office/drawing/2014/main" id="{569A26B1-21E7-D298-DAC1-72439581D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050" y="1584325"/>
            <a:ext cx="2354263"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b050102">
            <a:hlinkClick r:id="rId4"/>
            <a:extLst>
              <a:ext uri="{FF2B5EF4-FFF2-40B4-BE49-F238E27FC236}">
                <a16:creationId xmlns:a16="http://schemas.microsoft.com/office/drawing/2014/main" id="{93A22AB8-584C-3F40-1A97-AFADC861C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4319588"/>
            <a:ext cx="17541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b07_3t2">
            <a:extLst>
              <a:ext uri="{FF2B5EF4-FFF2-40B4-BE49-F238E27FC236}">
                <a16:creationId xmlns:a16="http://schemas.microsoft.com/office/drawing/2014/main" id="{AEF7717E-B0D9-0147-4253-04B3651675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4688" y="1612900"/>
            <a:ext cx="280828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0BD55EE5-4459-E3C6-83C9-CB1EBE8BD9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7088" y="1727200"/>
            <a:ext cx="1271587"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a:extLst>
              <a:ext uri="{FF2B5EF4-FFF2-40B4-BE49-F238E27FC236}">
                <a16:creationId xmlns:a16="http://schemas.microsoft.com/office/drawing/2014/main" id="{31079DF0-6114-4EF9-3A49-A1F9440E4F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6288" y="4238625"/>
            <a:ext cx="2736850" cy="1762125"/>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10982312-41AB-595A-6A2D-FFDDA432007B}"/>
              </a:ext>
            </a:extLst>
          </p:cNvPr>
          <p:cNvSpPr/>
          <p:nvPr/>
        </p:nvSpPr>
        <p:spPr bwMode="auto">
          <a:xfrm>
            <a:off x="1330325" y="5873750"/>
            <a:ext cx="498475" cy="212725"/>
          </a:xfrm>
          <a:prstGeom prst="rect">
            <a:avLst/>
          </a:prstGeom>
          <a:solidFill>
            <a:schemeClr val="bg1">
              <a:lumMod val="85000"/>
            </a:schemeClr>
          </a:solidFill>
          <a:ln w="25400" cap="flat" cmpd="sng" algn="ctr">
            <a:noFill/>
            <a:prstDash val="solid"/>
            <a:round/>
            <a:headEnd type="none" w="med" len="med"/>
            <a:tailEnd type="none" w="med" len="med"/>
          </a:ln>
          <a:effectLst/>
        </p:spPr>
        <p:txBody>
          <a:bodyPr wrap="none" lIns="0" tIns="0" rIns="0" bIns="0" anchor="ctr">
            <a:spAutoFit/>
          </a:bodyPr>
          <a:lstStyle/>
          <a:p>
            <a:pPr algn="ctr">
              <a:defRPr/>
            </a:pPr>
            <a:endParaRPr lang="zh-CN" altLang="en-US" sz="1800" b="1">
              <a:solidFill>
                <a:schemeClr val="bg1"/>
              </a:solidFill>
              <a:ea typeface="宋体" pitchFamily="2" charset="-122"/>
            </a:endParaRPr>
          </a:p>
        </p:txBody>
      </p:sp>
      <p:sp>
        <p:nvSpPr>
          <p:cNvPr id="11" name="文本框 10">
            <a:extLst>
              <a:ext uri="{FF2B5EF4-FFF2-40B4-BE49-F238E27FC236}">
                <a16:creationId xmlns:a16="http://schemas.microsoft.com/office/drawing/2014/main" id="{1756D7CF-2161-95BD-A2F8-39243A761C8D}"/>
              </a:ext>
            </a:extLst>
          </p:cNvPr>
          <p:cNvSpPr txBox="1"/>
          <p:nvPr/>
        </p:nvSpPr>
        <p:spPr>
          <a:xfrm>
            <a:off x="3796046" y="1086941"/>
            <a:ext cx="955711" cy="461665"/>
          </a:xfrm>
          <a:prstGeom prst="rect">
            <a:avLst/>
          </a:prstGeom>
          <a:noFill/>
        </p:spPr>
        <p:txBody>
          <a:bodyPr wrap="none" rtlCol="0">
            <a:spAutoFit/>
          </a:bodyPr>
          <a:lstStyle/>
          <a:p>
            <a:r>
              <a:rPr lang="zh-CN" altLang="en-US" dirty="0">
                <a:latin typeface="Calibri" pitchFamily="34" charset="0"/>
              </a:rPr>
              <a:t>（</a:t>
            </a:r>
            <a:r>
              <a:rPr lang="en-US" altLang="zh-CN" dirty="0">
                <a:latin typeface="Calibri" pitchFamily="34" charset="0"/>
              </a:rPr>
              <a:t>2</a:t>
            </a:r>
            <a:r>
              <a:rPr lang="zh-CN" altLang="en-US" dirty="0">
                <a:latin typeface="Calibri" pitchFamily="34" charset="0"/>
              </a:rPr>
              <a:t>）</a:t>
            </a:r>
          </a:p>
        </p:txBody>
      </p:sp>
      <p:sp>
        <p:nvSpPr>
          <p:cNvPr id="12" name="文本框 11">
            <a:extLst>
              <a:ext uri="{FF2B5EF4-FFF2-40B4-BE49-F238E27FC236}">
                <a16:creationId xmlns:a16="http://schemas.microsoft.com/office/drawing/2014/main" id="{A2D10A57-B868-0507-A08F-849ADBD7C6CF}"/>
              </a:ext>
            </a:extLst>
          </p:cNvPr>
          <p:cNvSpPr txBox="1"/>
          <p:nvPr/>
        </p:nvSpPr>
        <p:spPr>
          <a:xfrm>
            <a:off x="985025" y="1072654"/>
            <a:ext cx="955711" cy="461665"/>
          </a:xfrm>
          <a:prstGeom prst="rect">
            <a:avLst/>
          </a:prstGeom>
          <a:noFill/>
        </p:spPr>
        <p:txBody>
          <a:bodyPr wrap="square" rtlCol="0">
            <a:spAutoFit/>
          </a:bodyPr>
          <a:lstStyle/>
          <a:p>
            <a:r>
              <a:rPr lang="zh-CN" altLang="en-US" dirty="0">
                <a:latin typeface="Calibri" pitchFamily="34" charset="0"/>
              </a:rPr>
              <a:t>（</a:t>
            </a:r>
            <a:r>
              <a:rPr lang="en-US" altLang="zh-CN" dirty="0">
                <a:latin typeface="Calibri" pitchFamily="34" charset="0"/>
              </a:rPr>
              <a:t>1</a:t>
            </a:r>
            <a:r>
              <a:rPr lang="zh-CN" altLang="en-US" dirty="0">
                <a:latin typeface="Calibri" pitchFamily="34" charset="0"/>
              </a:rPr>
              <a:t>）</a:t>
            </a:r>
          </a:p>
        </p:txBody>
      </p:sp>
      <p:sp>
        <p:nvSpPr>
          <p:cNvPr id="13" name="文本框 12">
            <a:extLst>
              <a:ext uri="{FF2B5EF4-FFF2-40B4-BE49-F238E27FC236}">
                <a16:creationId xmlns:a16="http://schemas.microsoft.com/office/drawing/2014/main" id="{F70BAC3D-59AC-6066-1F8F-3339D1912F0E}"/>
              </a:ext>
            </a:extLst>
          </p:cNvPr>
          <p:cNvSpPr txBox="1"/>
          <p:nvPr/>
        </p:nvSpPr>
        <p:spPr>
          <a:xfrm>
            <a:off x="6746857" y="1101289"/>
            <a:ext cx="955711" cy="461665"/>
          </a:xfrm>
          <a:prstGeom prst="rect">
            <a:avLst/>
          </a:prstGeom>
          <a:noFill/>
        </p:spPr>
        <p:txBody>
          <a:bodyPr wrap="none" rtlCol="0">
            <a:spAutoFit/>
          </a:bodyPr>
          <a:lstStyle/>
          <a:p>
            <a:r>
              <a:rPr lang="zh-CN" altLang="en-US" dirty="0">
                <a:latin typeface="Calibri" pitchFamily="34" charset="0"/>
              </a:rPr>
              <a:t>（</a:t>
            </a:r>
            <a:r>
              <a:rPr lang="en-US" altLang="zh-CN" dirty="0">
                <a:latin typeface="Calibri" pitchFamily="34" charset="0"/>
              </a:rPr>
              <a:t>3</a:t>
            </a:r>
            <a:r>
              <a:rPr lang="zh-CN" altLang="en-US" dirty="0">
                <a:latin typeface="Calibri" pitchFamily="34" charset="0"/>
              </a:rPr>
              <a:t>）</a:t>
            </a:r>
          </a:p>
        </p:txBody>
      </p:sp>
      <p:sp>
        <p:nvSpPr>
          <p:cNvPr id="14" name="文本框 13">
            <a:extLst>
              <a:ext uri="{FF2B5EF4-FFF2-40B4-BE49-F238E27FC236}">
                <a16:creationId xmlns:a16="http://schemas.microsoft.com/office/drawing/2014/main" id="{CE5BBD90-6152-992A-3B37-0A3266547F81}"/>
              </a:ext>
            </a:extLst>
          </p:cNvPr>
          <p:cNvSpPr txBox="1"/>
          <p:nvPr/>
        </p:nvSpPr>
        <p:spPr>
          <a:xfrm>
            <a:off x="3785676" y="3743325"/>
            <a:ext cx="955711" cy="461665"/>
          </a:xfrm>
          <a:prstGeom prst="rect">
            <a:avLst/>
          </a:prstGeom>
          <a:noFill/>
        </p:spPr>
        <p:txBody>
          <a:bodyPr wrap="none" rtlCol="0">
            <a:spAutoFit/>
          </a:bodyPr>
          <a:lstStyle/>
          <a:p>
            <a:r>
              <a:rPr lang="zh-CN" altLang="en-US" dirty="0">
                <a:latin typeface="Calibri" pitchFamily="34" charset="0"/>
              </a:rPr>
              <a:t>（</a:t>
            </a:r>
            <a:r>
              <a:rPr lang="en-US" altLang="zh-CN" dirty="0">
                <a:latin typeface="Calibri" pitchFamily="34" charset="0"/>
              </a:rPr>
              <a:t>5</a:t>
            </a:r>
            <a:r>
              <a:rPr lang="zh-CN" altLang="en-US" dirty="0">
                <a:latin typeface="Calibri" pitchFamily="34" charset="0"/>
              </a:rPr>
              <a:t>）</a:t>
            </a:r>
          </a:p>
        </p:txBody>
      </p:sp>
      <p:sp>
        <p:nvSpPr>
          <p:cNvPr id="15" name="文本框 14">
            <a:extLst>
              <a:ext uri="{FF2B5EF4-FFF2-40B4-BE49-F238E27FC236}">
                <a16:creationId xmlns:a16="http://schemas.microsoft.com/office/drawing/2014/main" id="{9340473D-3CA9-981A-E04A-9F30A5F3144B}"/>
              </a:ext>
            </a:extLst>
          </p:cNvPr>
          <p:cNvSpPr txBox="1"/>
          <p:nvPr/>
        </p:nvSpPr>
        <p:spPr>
          <a:xfrm>
            <a:off x="974655" y="3729038"/>
            <a:ext cx="955711" cy="461665"/>
          </a:xfrm>
          <a:prstGeom prst="rect">
            <a:avLst/>
          </a:prstGeom>
          <a:noFill/>
        </p:spPr>
        <p:txBody>
          <a:bodyPr wrap="square" rtlCol="0">
            <a:spAutoFit/>
          </a:bodyPr>
          <a:lstStyle/>
          <a:p>
            <a:r>
              <a:rPr lang="zh-CN" altLang="en-US" dirty="0">
                <a:latin typeface="Calibri" pitchFamily="34" charset="0"/>
              </a:rPr>
              <a:t>（</a:t>
            </a:r>
            <a:r>
              <a:rPr lang="en-US" altLang="zh-CN" dirty="0">
                <a:latin typeface="Calibri" pitchFamily="34" charset="0"/>
              </a:rPr>
              <a:t>4</a:t>
            </a:r>
            <a:r>
              <a:rPr lang="zh-CN" altLang="en-US" dirty="0">
                <a:latin typeface="Calibri" pitchFamily="34" charset="0"/>
              </a:rPr>
              <a:t>）</a:t>
            </a:r>
          </a:p>
        </p:txBody>
      </p:sp>
      <p:sp>
        <p:nvSpPr>
          <p:cNvPr id="16" name="文本框 15">
            <a:extLst>
              <a:ext uri="{FF2B5EF4-FFF2-40B4-BE49-F238E27FC236}">
                <a16:creationId xmlns:a16="http://schemas.microsoft.com/office/drawing/2014/main" id="{9F34D61E-458D-59AB-1A98-61666A252CEF}"/>
              </a:ext>
            </a:extLst>
          </p:cNvPr>
          <p:cNvSpPr txBox="1"/>
          <p:nvPr/>
        </p:nvSpPr>
        <p:spPr>
          <a:xfrm>
            <a:off x="6736487" y="3757673"/>
            <a:ext cx="955711" cy="461665"/>
          </a:xfrm>
          <a:prstGeom prst="rect">
            <a:avLst/>
          </a:prstGeom>
          <a:noFill/>
        </p:spPr>
        <p:txBody>
          <a:bodyPr wrap="none" rtlCol="0">
            <a:spAutoFit/>
          </a:bodyPr>
          <a:lstStyle/>
          <a:p>
            <a:r>
              <a:rPr lang="zh-CN" altLang="en-US" dirty="0">
                <a:latin typeface="Calibri" pitchFamily="34" charset="0"/>
              </a:rPr>
              <a:t>（</a:t>
            </a:r>
            <a:r>
              <a:rPr lang="en-US" altLang="zh-CN" dirty="0">
                <a:latin typeface="Calibri" pitchFamily="34" charset="0"/>
              </a:rPr>
              <a:t>6</a:t>
            </a:r>
            <a:r>
              <a:rPr lang="zh-CN" altLang="en-US" dirty="0">
                <a:latin typeface="Calibri" pitchFamily="34" charset="0"/>
              </a:rPr>
              <a:t>）</a:t>
            </a:r>
          </a:p>
        </p:txBody>
      </p:sp>
    </p:spTree>
    <p:extLst>
      <p:ext uri="{BB962C8B-B14F-4D97-AF65-F5344CB8AC3E}">
        <p14:creationId xmlns:p14="http://schemas.microsoft.com/office/powerpoint/2010/main" val="3725184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42" name="Rectangle 34"/>
          <p:cNvSpPr>
            <a:spLocks noGrp="1" noChangeArrowheads="1"/>
          </p:cNvSpPr>
          <p:nvPr>
            <p:ph type="title"/>
          </p:nvPr>
        </p:nvSpPr>
        <p:spPr>
          <a:xfrm>
            <a:off x="38581" y="231119"/>
            <a:ext cx="8612811" cy="762000"/>
          </a:xfrm>
        </p:spPr>
        <p:txBody>
          <a:bodyPr/>
          <a:lstStyle/>
          <a:p>
            <a:r>
              <a:rPr lang="en-US" dirty="0"/>
              <a:t>Disk Geometry (</a:t>
            </a:r>
            <a:r>
              <a:rPr lang="en-US" dirty="0" err="1"/>
              <a:t>Muliple</a:t>
            </a:r>
            <a:r>
              <a:rPr lang="en-US" dirty="0"/>
              <a:t>-Platter View)</a:t>
            </a:r>
          </a:p>
        </p:txBody>
      </p:sp>
      <p:pic>
        <p:nvPicPr>
          <p:cNvPr id="4" name="内容占位符 35">
            <a:extLst>
              <a:ext uri="{FF2B5EF4-FFF2-40B4-BE49-F238E27FC236}">
                <a16:creationId xmlns:a16="http://schemas.microsoft.com/office/drawing/2014/main" id="{1E16066F-53B3-1585-AF5A-5EA1AE30D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744787" y="2662237"/>
            <a:ext cx="3200400" cy="2371725"/>
          </a:xfrm>
          <a:prstGeom prst="rect">
            <a:avLst/>
          </a:prstGeom>
          <a:noFill/>
          <a:ln w="9525">
            <a:noFill/>
            <a:miter lim="800000"/>
            <a:headEnd/>
            <a:tailEnd/>
          </a:ln>
        </p:spPr>
      </p:pic>
      <p:sp>
        <p:nvSpPr>
          <p:cNvPr id="5" name="Line 4">
            <a:extLst>
              <a:ext uri="{FF2B5EF4-FFF2-40B4-BE49-F238E27FC236}">
                <a16:creationId xmlns:a16="http://schemas.microsoft.com/office/drawing/2014/main" id="{AF5D3E20-C3B1-5E7B-316D-55B56B9D9AAE}"/>
              </a:ext>
            </a:extLst>
          </p:cNvPr>
          <p:cNvSpPr>
            <a:spLocks noChangeShapeType="1"/>
          </p:cNvSpPr>
          <p:nvPr/>
        </p:nvSpPr>
        <p:spPr bwMode="auto">
          <a:xfrm flipV="1">
            <a:off x="1934483" y="4256812"/>
            <a:ext cx="520700" cy="12700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6" name="Line 5">
            <a:extLst>
              <a:ext uri="{FF2B5EF4-FFF2-40B4-BE49-F238E27FC236}">
                <a16:creationId xmlns:a16="http://schemas.microsoft.com/office/drawing/2014/main" id="{159CD5DB-1EFB-CDA4-6D59-0FCB89EA657E}"/>
              </a:ext>
            </a:extLst>
          </p:cNvPr>
          <p:cNvSpPr>
            <a:spLocks noChangeShapeType="1"/>
          </p:cNvSpPr>
          <p:nvPr/>
        </p:nvSpPr>
        <p:spPr bwMode="auto">
          <a:xfrm flipV="1">
            <a:off x="1934483" y="4841012"/>
            <a:ext cx="520700" cy="12700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7" name="AutoShape 6">
            <a:extLst>
              <a:ext uri="{FF2B5EF4-FFF2-40B4-BE49-F238E27FC236}">
                <a16:creationId xmlns:a16="http://schemas.microsoft.com/office/drawing/2014/main" id="{0FC6A832-F9F3-E037-630E-A7625B7ACA43}"/>
              </a:ext>
            </a:extLst>
          </p:cNvPr>
          <p:cNvSpPr>
            <a:spLocks noChangeArrowheads="1"/>
          </p:cNvSpPr>
          <p:nvPr/>
        </p:nvSpPr>
        <p:spPr bwMode="auto">
          <a:xfrm>
            <a:off x="3166383" y="4790212"/>
            <a:ext cx="381000" cy="635000"/>
          </a:xfrm>
          <a:prstGeom prst="can">
            <a:avLst>
              <a:gd name="adj" fmla="val 14244"/>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8" name="Oval 7">
            <a:extLst>
              <a:ext uri="{FF2B5EF4-FFF2-40B4-BE49-F238E27FC236}">
                <a16:creationId xmlns:a16="http://schemas.microsoft.com/office/drawing/2014/main" id="{024CA20A-1894-CAC1-0C8F-E52A0A6027AA}"/>
              </a:ext>
            </a:extLst>
          </p:cNvPr>
          <p:cNvSpPr>
            <a:spLocks noChangeArrowheads="1"/>
          </p:cNvSpPr>
          <p:nvPr/>
        </p:nvSpPr>
        <p:spPr bwMode="auto">
          <a:xfrm>
            <a:off x="2137683" y="4599712"/>
            <a:ext cx="2387600" cy="431800"/>
          </a:xfrm>
          <a:prstGeom prst="ellipse">
            <a:avLst/>
          </a:prstGeom>
          <a:solidFill>
            <a:schemeClr val="bg1"/>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 name="Line 8">
            <a:extLst>
              <a:ext uri="{FF2B5EF4-FFF2-40B4-BE49-F238E27FC236}">
                <a16:creationId xmlns:a16="http://schemas.microsoft.com/office/drawing/2014/main" id="{2DE1425E-D904-6F3A-530E-ECC3C0250D02}"/>
              </a:ext>
            </a:extLst>
          </p:cNvPr>
          <p:cNvSpPr>
            <a:spLocks noChangeShapeType="1"/>
          </p:cNvSpPr>
          <p:nvPr/>
        </p:nvSpPr>
        <p:spPr bwMode="auto">
          <a:xfrm flipV="1">
            <a:off x="1934483" y="3685312"/>
            <a:ext cx="520700" cy="12700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10" name="Text Box 9">
            <a:extLst>
              <a:ext uri="{FF2B5EF4-FFF2-40B4-BE49-F238E27FC236}">
                <a16:creationId xmlns:a16="http://schemas.microsoft.com/office/drawing/2014/main" id="{83F3FB2B-9543-7760-50E1-FB37940420A7}"/>
              </a:ext>
            </a:extLst>
          </p:cNvPr>
          <p:cNvSpPr txBox="1">
            <a:spLocks noChangeArrowheads="1"/>
          </p:cNvSpPr>
          <p:nvPr/>
        </p:nvSpPr>
        <p:spPr bwMode="auto">
          <a:xfrm>
            <a:off x="886733" y="3161150"/>
            <a:ext cx="954877"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Surface 0</a:t>
            </a:r>
          </a:p>
          <a:p>
            <a:pPr algn="ctr">
              <a:lnSpc>
                <a:spcPct val="100000"/>
              </a:lnSpc>
            </a:pPr>
            <a:r>
              <a:rPr lang="zh-CN" altLang="en-US" sz="1600" dirty="0"/>
              <a:t>面 </a:t>
            </a:r>
            <a:r>
              <a:rPr lang="en-US" altLang="zh-CN" sz="1600" dirty="0"/>
              <a:t>0</a:t>
            </a:r>
            <a:endParaRPr lang="en-US" sz="1600" dirty="0"/>
          </a:p>
        </p:txBody>
      </p:sp>
      <p:sp>
        <p:nvSpPr>
          <p:cNvPr id="11" name="Text Box 10">
            <a:extLst>
              <a:ext uri="{FF2B5EF4-FFF2-40B4-BE49-F238E27FC236}">
                <a16:creationId xmlns:a16="http://schemas.microsoft.com/office/drawing/2014/main" id="{648482E7-0396-A61C-E7D7-0B26BE785C91}"/>
              </a:ext>
            </a:extLst>
          </p:cNvPr>
          <p:cNvSpPr txBox="1">
            <a:spLocks noChangeArrowheads="1"/>
          </p:cNvSpPr>
          <p:nvPr/>
        </p:nvSpPr>
        <p:spPr bwMode="auto">
          <a:xfrm>
            <a:off x="886733" y="3630335"/>
            <a:ext cx="942185"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Surface 1</a:t>
            </a:r>
          </a:p>
        </p:txBody>
      </p:sp>
      <p:sp>
        <p:nvSpPr>
          <p:cNvPr id="12" name="Text Box 11">
            <a:extLst>
              <a:ext uri="{FF2B5EF4-FFF2-40B4-BE49-F238E27FC236}">
                <a16:creationId xmlns:a16="http://schemas.microsoft.com/office/drawing/2014/main" id="{888F245D-83B7-6617-6AC5-1156D02616A3}"/>
              </a:ext>
            </a:extLst>
          </p:cNvPr>
          <p:cNvSpPr txBox="1">
            <a:spLocks noChangeArrowheads="1"/>
          </p:cNvSpPr>
          <p:nvPr/>
        </p:nvSpPr>
        <p:spPr bwMode="auto">
          <a:xfrm>
            <a:off x="886733" y="3855760"/>
            <a:ext cx="942185"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Surface 2</a:t>
            </a:r>
          </a:p>
        </p:txBody>
      </p:sp>
      <p:sp>
        <p:nvSpPr>
          <p:cNvPr id="13" name="Text Box 12">
            <a:extLst>
              <a:ext uri="{FF2B5EF4-FFF2-40B4-BE49-F238E27FC236}">
                <a16:creationId xmlns:a16="http://schemas.microsoft.com/office/drawing/2014/main" id="{A1D68B72-DF0F-F668-26C6-B18DBDF14518}"/>
              </a:ext>
            </a:extLst>
          </p:cNvPr>
          <p:cNvSpPr txBox="1">
            <a:spLocks noChangeArrowheads="1"/>
          </p:cNvSpPr>
          <p:nvPr/>
        </p:nvSpPr>
        <p:spPr bwMode="auto">
          <a:xfrm>
            <a:off x="886733" y="4201835"/>
            <a:ext cx="942185"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Surface 3</a:t>
            </a:r>
          </a:p>
        </p:txBody>
      </p:sp>
      <p:sp>
        <p:nvSpPr>
          <p:cNvPr id="14" name="Text Box 13">
            <a:extLst>
              <a:ext uri="{FF2B5EF4-FFF2-40B4-BE49-F238E27FC236}">
                <a16:creationId xmlns:a16="http://schemas.microsoft.com/office/drawing/2014/main" id="{5D7C6BA0-78D7-C452-CF65-403B040AB34B}"/>
              </a:ext>
            </a:extLst>
          </p:cNvPr>
          <p:cNvSpPr txBox="1">
            <a:spLocks noChangeArrowheads="1"/>
          </p:cNvSpPr>
          <p:nvPr/>
        </p:nvSpPr>
        <p:spPr bwMode="auto">
          <a:xfrm>
            <a:off x="886733" y="4439960"/>
            <a:ext cx="942185"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Surface 4</a:t>
            </a:r>
          </a:p>
        </p:txBody>
      </p:sp>
      <p:sp>
        <p:nvSpPr>
          <p:cNvPr id="15" name="Text Box 14">
            <a:extLst>
              <a:ext uri="{FF2B5EF4-FFF2-40B4-BE49-F238E27FC236}">
                <a16:creationId xmlns:a16="http://schemas.microsoft.com/office/drawing/2014/main" id="{DA2AECF5-866E-49D4-5B16-B161DCCF3F1C}"/>
              </a:ext>
            </a:extLst>
          </p:cNvPr>
          <p:cNvSpPr txBox="1">
            <a:spLocks noChangeArrowheads="1"/>
          </p:cNvSpPr>
          <p:nvPr/>
        </p:nvSpPr>
        <p:spPr bwMode="auto">
          <a:xfrm>
            <a:off x="886733" y="4786035"/>
            <a:ext cx="942185"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Surface 5</a:t>
            </a:r>
          </a:p>
        </p:txBody>
      </p:sp>
      <p:sp>
        <p:nvSpPr>
          <p:cNvPr id="16" name="Line 15">
            <a:extLst>
              <a:ext uri="{FF2B5EF4-FFF2-40B4-BE49-F238E27FC236}">
                <a16:creationId xmlns:a16="http://schemas.microsoft.com/office/drawing/2014/main" id="{CC341166-B901-D93F-0D7C-A6BA64B2C0BC}"/>
              </a:ext>
            </a:extLst>
          </p:cNvPr>
          <p:cNvSpPr>
            <a:spLocks noChangeShapeType="1"/>
          </p:cNvSpPr>
          <p:nvPr/>
        </p:nvSpPr>
        <p:spPr bwMode="auto">
          <a:xfrm>
            <a:off x="1934483" y="4599712"/>
            <a:ext cx="520700" cy="12700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17" name="Oval 16">
            <a:extLst>
              <a:ext uri="{FF2B5EF4-FFF2-40B4-BE49-F238E27FC236}">
                <a16:creationId xmlns:a16="http://schemas.microsoft.com/office/drawing/2014/main" id="{CFD65319-C485-433F-6D67-03E77B5FA20A}"/>
              </a:ext>
            </a:extLst>
          </p:cNvPr>
          <p:cNvSpPr>
            <a:spLocks noChangeArrowheads="1"/>
          </p:cNvSpPr>
          <p:nvPr/>
        </p:nvSpPr>
        <p:spPr bwMode="auto">
          <a:xfrm>
            <a:off x="2785383" y="4752112"/>
            <a:ext cx="1193800" cy="165100"/>
          </a:xfrm>
          <a:prstGeom prst="ellipse">
            <a:avLst/>
          </a:prstGeom>
          <a:noFill/>
          <a:ln w="12700">
            <a:solidFill>
              <a:schemeClr val="tx1"/>
            </a:solidFill>
            <a:round/>
            <a:headEnd/>
            <a:tailEnd/>
          </a:ln>
          <a:effectLst/>
        </p:spPr>
        <p:txBody>
          <a:bodyPr wrap="none" anchor="ctr">
            <a:prstTxWarp prst="textNoShape">
              <a:avLst/>
            </a:prstTxWarp>
            <a:spAutoFit/>
          </a:bodyPr>
          <a:lstStyle/>
          <a:p>
            <a:endParaRPr lang="en-US"/>
          </a:p>
        </p:txBody>
      </p:sp>
      <p:sp>
        <p:nvSpPr>
          <p:cNvPr id="18" name="AutoShape 17">
            <a:extLst>
              <a:ext uri="{FF2B5EF4-FFF2-40B4-BE49-F238E27FC236}">
                <a16:creationId xmlns:a16="http://schemas.microsoft.com/office/drawing/2014/main" id="{49BF2F2D-E997-ED52-E8D1-2165AA3DA636}"/>
              </a:ext>
            </a:extLst>
          </p:cNvPr>
          <p:cNvSpPr>
            <a:spLocks noChangeArrowheads="1"/>
          </p:cNvSpPr>
          <p:nvPr/>
        </p:nvSpPr>
        <p:spPr bwMode="auto">
          <a:xfrm>
            <a:off x="3166383" y="4218712"/>
            <a:ext cx="381000" cy="635000"/>
          </a:xfrm>
          <a:prstGeom prst="can">
            <a:avLst>
              <a:gd name="adj" fmla="val 14244"/>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19" name="Oval 18">
            <a:extLst>
              <a:ext uri="{FF2B5EF4-FFF2-40B4-BE49-F238E27FC236}">
                <a16:creationId xmlns:a16="http://schemas.microsoft.com/office/drawing/2014/main" id="{2DA23CD6-A29C-0E00-669D-158C11FBEDF6}"/>
              </a:ext>
            </a:extLst>
          </p:cNvPr>
          <p:cNvSpPr>
            <a:spLocks noChangeArrowheads="1"/>
          </p:cNvSpPr>
          <p:nvPr/>
        </p:nvSpPr>
        <p:spPr bwMode="auto">
          <a:xfrm>
            <a:off x="2163083" y="3990112"/>
            <a:ext cx="2387600" cy="431800"/>
          </a:xfrm>
          <a:prstGeom prst="ellipse">
            <a:avLst/>
          </a:prstGeom>
          <a:solidFill>
            <a:schemeClr val="bg1"/>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20" name="Oval 19">
            <a:extLst>
              <a:ext uri="{FF2B5EF4-FFF2-40B4-BE49-F238E27FC236}">
                <a16:creationId xmlns:a16="http://schemas.microsoft.com/office/drawing/2014/main" id="{3FF3179E-8B84-2A5E-26DB-E31772E8DF62}"/>
              </a:ext>
            </a:extLst>
          </p:cNvPr>
          <p:cNvSpPr>
            <a:spLocks noChangeArrowheads="1"/>
          </p:cNvSpPr>
          <p:nvPr/>
        </p:nvSpPr>
        <p:spPr bwMode="auto">
          <a:xfrm>
            <a:off x="2772683" y="4180612"/>
            <a:ext cx="1193800" cy="165100"/>
          </a:xfrm>
          <a:prstGeom prst="ellipse">
            <a:avLst/>
          </a:prstGeom>
          <a:noFill/>
          <a:ln w="12700">
            <a:solidFill>
              <a:schemeClr val="tx1"/>
            </a:solidFill>
            <a:round/>
            <a:headEnd/>
            <a:tailEnd/>
          </a:ln>
          <a:effectLst/>
        </p:spPr>
        <p:txBody>
          <a:bodyPr wrap="none" anchor="ctr">
            <a:prstTxWarp prst="textNoShape">
              <a:avLst/>
            </a:prstTxWarp>
            <a:spAutoFit/>
          </a:bodyPr>
          <a:lstStyle/>
          <a:p>
            <a:endParaRPr lang="en-US"/>
          </a:p>
        </p:txBody>
      </p:sp>
      <p:sp>
        <p:nvSpPr>
          <p:cNvPr id="21" name="AutoShape 20">
            <a:extLst>
              <a:ext uri="{FF2B5EF4-FFF2-40B4-BE49-F238E27FC236}">
                <a16:creationId xmlns:a16="http://schemas.microsoft.com/office/drawing/2014/main" id="{3B29C011-C803-5990-43A9-CAB4252A327C}"/>
              </a:ext>
            </a:extLst>
          </p:cNvPr>
          <p:cNvSpPr>
            <a:spLocks noChangeArrowheads="1"/>
          </p:cNvSpPr>
          <p:nvPr/>
        </p:nvSpPr>
        <p:spPr bwMode="auto">
          <a:xfrm>
            <a:off x="3166383" y="3647212"/>
            <a:ext cx="381000" cy="635000"/>
          </a:xfrm>
          <a:prstGeom prst="can">
            <a:avLst>
              <a:gd name="adj" fmla="val 14244"/>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22" name="Oval 21">
            <a:extLst>
              <a:ext uri="{FF2B5EF4-FFF2-40B4-BE49-F238E27FC236}">
                <a16:creationId xmlns:a16="http://schemas.microsoft.com/office/drawing/2014/main" id="{78B6C7C9-72D2-3058-7AEF-A617BD882F2E}"/>
              </a:ext>
            </a:extLst>
          </p:cNvPr>
          <p:cNvSpPr>
            <a:spLocks noChangeArrowheads="1"/>
          </p:cNvSpPr>
          <p:nvPr/>
        </p:nvSpPr>
        <p:spPr bwMode="auto">
          <a:xfrm>
            <a:off x="2124983" y="3444012"/>
            <a:ext cx="2387600" cy="431800"/>
          </a:xfrm>
          <a:prstGeom prst="ellipse">
            <a:avLst/>
          </a:prstGeom>
          <a:solidFill>
            <a:schemeClr val="bg1"/>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23" name="Oval 22">
            <a:extLst>
              <a:ext uri="{FF2B5EF4-FFF2-40B4-BE49-F238E27FC236}">
                <a16:creationId xmlns:a16="http://schemas.microsoft.com/office/drawing/2014/main" id="{7BFCE09C-D1C9-1D8A-64DB-504F4F848F9B}"/>
              </a:ext>
            </a:extLst>
          </p:cNvPr>
          <p:cNvSpPr>
            <a:spLocks noChangeArrowheads="1"/>
          </p:cNvSpPr>
          <p:nvPr/>
        </p:nvSpPr>
        <p:spPr bwMode="auto">
          <a:xfrm>
            <a:off x="2772683" y="3571012"/>
            <a:ext cx="1193800" cy="165100"/>
          </a:xfrm>
          <a:prstGeom prst="ellipse">
            <a:avLst/>
          </a:prstGeom>
          <a:noFill/>
          <a:ln w="12700">
            <a:solidFill>
              <a:schemeClr val="tx1"/>
            </a:solidFill>
            <a:round/>
            <a:headEnd/>
            <a:tailEnd/>
          </a:ln>
          <a:effectLst/>
        </p:spPr>
        <p:txBody>
          <a:bodyPr wrap="none" anchor="ctr">
            <a:prstTxWarp prst="textNoShape">
              <a:avLst/>
            </a:prstTxWarp>
            <a:spAutoFit/>
          </a:bodyPr>
          <a:lstStyle/>
          <a:p>
            <a:endParaRPr lang="en-US"/>
          </a:p>
        </p:txBody>
      </p:sp>
      <p:sp>
        <p:nvSpPr>
          <p:cNvPr id="24" name="AutoShape 23">
            <a:extLst>
              <a:ext uri="{FF2B5EF4-FFF2-40B4-BE49-F238E27FC236}">
                <a16:creationId xmlns:a16="http://schemas.microsoft.com/office/drawing/2014/main" id="{813E7D65-0BA7-BEC3-84DC-D2E3BC2A5DED}"/>
              </a:ext>
            </a:extLst>
          </p:cNvPr>
          <p:cNvSpPr>
            <a:spLocks noChangeArrowheads="1"/>
          </p:cNvSpPr>
          <p:nvPr/>
        </p:nvSpPr>
        <p:spPr bwMode="auto">
          <a:xfrm>
            <a:off x="3166383" y="3050312"/>
            <a:ext cx="381000" cy="635000"/>
          </a:xfrm>
          <a:prstGeom prst="can">
            <a:avLst>
              <a:gd name="adj" fmla="val 14244"/>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25" name="Line 24">
            <a:extLst>
              <a:ext uri="{FF2B5EF4-FFF2-40B4-BE49-F238E27FC236}">
                <a16:creationId xmlns:a16="http://schemas.microsoft.com/office/drawing/2014/main" id="{4B760030-809D-356B-EFF6-F14872A39965}"/>
              </a:ext>
            </a:extLst>
          </p:cNvPr>
          <p:cNvSpPr>
            <a:spLocks noChangeShapeType="1"/>
          </p:cNvSpPr>
          <p:nvPr/>
        </p:nvSpPr>
        <p:spPr bwMode="auto">
          <a:xfrm>
            <a:off x="1934483" y="3444012"/>
            <a:ext cx="520700" cy="12700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26" name="Line 25">
            <a:extLst>
              <a:ext uri="{FF2B5EF4-FFF2-40B4-BE49-F238E27FC236}">
                <a16:creationId xmlns:a16="http://schemas.microsoft.com/office/drawing/2014/main" id="{2A18A4EF-EB4D-578D-F442-67DF1A8922DC}"/>
              </a:ext>
            </a:extLst>
          </p:cNvPr>
          <p:cNvSpPr>
            <a:spLocks noChangeShapeType="1"/>
          </p:cNvSpPr>
          <p:nvPr/>
        </p:nvSpPr>
        <p:spPr bwMode="auto">
          <a:xfrm>
            <a:off x="1934483" y="4015512"/>
            <a:ext cx="520700" cy="12700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27" name="Line 26">
            <a:extLst>
              <a:ext uri="{FF2B5EF4-FFF2-40B4-BE49-F238E27FC236}">
                <a16:creationId xmlns:a16="http://schemas.microsoft.com/office/drawing/2014/main" id="{778AF233-9510-1CE2-6B19-4DDAA6F59EE0}"/>
              </a:ext>
            </a:extLst>
          </p:cNvPr>
          <p:cNvSpPr>
            <a:spLocks noChangeShapeType="1"/>
          </p:cNvSpPr>
          <p:nvPr/>
        </p:nvSpPr>
        <p:spPr bwMode="auto">
          <a:xfrm>
            <a:off x="2785383" y="3647212"/>
            <a:ext cx="0" cy="1193800"/>
          </a:xfrm>
          <a:prstGeom prst="line">
            <a:avLst/>
          </a:prstGeom>
          <a:noFill/>
          <a:ln w="12700" cap="rnd">
            <a:solidFill>
              <a:schemeClr val="tx1"/>
            </a:solidFill>
            <a:prstDash val="sysDot"/>
            <a:round/>
            <a:headEnd/>
            <a:tailEnd/>
          </a:ln>
          <a:effectLst/>
        </p:spPr>
        <p:txBody>
          <a:bodyPr wrap="none" anchor="ctr">
            <a:prstTxWarp prst="textNoShape">
              <a:avLst/>
            </a:prstTxWarp>
            <a:spAutoFit/>
          </a:bodyPr>
          <a:lstStyle/>
          <a:p>
            <a:endParaRPr lang="en-US"/>
          </a:p>
        </p:txBody>
      </p:sp>
      <p:sp>
        <p:nvSpPr>
          <p:cNvPr id="28" name="Line 27">
            <a:extLst>
              <a:ext uri="{FF2B5EF4-FFF2-40B4-BE49-F238E27FC236}">
                <a16:creationId xmlns:a16="http://schemas.microsoft.com/office/drawing/2014/main" id="{50BCED5C-6005-2F99-A270-90BB4B23C394}"/>
              </a:ext>
            </a:extLst>
          </p:cNvPr>
          <p:cNvSpPr>
            <a:spLocks noChangeShapeType="1"/>
          </p:cNvSpPr>
          <p:nvPr/>
        </p:nvSpPr>
        <p:spPr bwMode="auto">
          <a:xfrm>
            <a:off x="3966483" y="3659912"/>
            <a:ext cx="0" cy="1193800"/>
          </a:xfrm>
          <a:prstGeom prst="line">
            <a:avLst/>
          </a:prstGeom>
          <a:noFill/>
          <a:ln w="12700" cap="rnd">
            <a:solidFill>
              <a:schemeClr val="tx1"/>
            </a:solidFill>
            <a:prstDash val="sysDot"/>
            <a:round/>
            <a:headEnd/>
            <a:tailEnd/>
          </a:ln>
          <a:effectLst/>
        </p:spPr>
        <p:txBody>
          <a:bodyPr wrap="none" anchor="ctr">
            <a:prstTxWarp prst="textNoShape">
              <a:avLst/>
            </a:prstTxWarp>
            <a:spAutoFit/>
          </a:bodyPr>
          <a:lstStyle/>
          <a:p>
            <a:endParaRPr lang="en-US"/>
          </a:p>
        </p:txBody>
      </p:sp>
      <p:sp>
        <p:nvSpPr>
          <p:cNvPr id="29" name="Text Box 28">
            <a:extLst>
              <a:ext uri="{FF2B5EF4-FFF2-40B4-BE49-F238E27FC236}">
                <a16:creationId xmlns:a16="http://schemas.microsoft.com/office/drawing/2014/main" id="{90B6FCA7-82EB-7B33-C6C1-2A945A51D95A}"/>
              </a:ext>
            </a:extLst>
          </p:cNvPr>
          <p:cNvSpPr txBox="1">
            <a:spLocks noChangeArrowheads="1"/>
          </p:cNvSpPr>
          <p:nvPr/>
        </p:nvSpPr>
        <p:spPr bwMode="auto">
          <a:xfrm>
            <a:off x="3415621" y="2529325"/>
            <a:ext cx="1095172"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latin typeface="Arial" charset="0"/>
              </a:rPr>
              <a:t>Cylinder </a:t>
            </a:r>
            <a:r>
              <a:rPr lang="en-US" sz="1600" i="1" dirty="0">
                <a:latin typeface="Arial" charset="0"/>
              </a:rPr>
              <a:t>k</a:t>
            </a:r>
          </a:p>
          <a:p>
            <a:pPr algn="ctr"/>
            <a:r>
              <a:rPr lang="zh-CN" altLang="en-US" sz="1600" dirty="0">
                <a:latin typeface="Arial" charset="0"/>
              </a:rPr>
              <a:t>柱面</a:t>
            </a:r>
            <a:r>
              <a:rPr lang="en-US" altLang="zh-CN" sz="1600" dirty="0">
                <a:latin typeface="Arial" charset="0"/>
              </a:rPr>
              <a:t> </a:t>
            </a:r>
            <a:r>
              <a:rPr lang="en-US" altLang="zh-CN" sz="1600" i="1" dirty="0">
                <a:latin typeface="Arial" charset="0"/>
              </a:rPr>
              <a:t>k</a:t>
            </a:r>
            <a:endParaRPr lang="en-US" sz="1600" dirty="0">
              <a:latin typeface="Arial" charset="0"/>
            </a:endParaRPr>
          </a:p>
        </p:txBody>
      </p:sp>
      <p:sp>
        <p:nvSpPr>
          <p:cNvPr id="30" name="Line 29">
            <a:extLst>
              <a:ext uri="{FF2B5EF4-FFF2-40B4-BE49-F238E27FC236}">
                <a16:creationId xmlns:a16="http://schemas.microsoft.com/office/drawing/2014/main" id="{1372EFE8-D090-40CB-795C-4EB6318AB90C}"/>
              </a:ext>
            </a:extLst>
          </p:cNvPr>
          <p:cNvSpPr>
            <a:spLocks noChangeShapeType="1"/>
          </p:cNvSpPr>
          <p:nvPr/>
        </p:nvSpPr>
        <p:spPr bwMode="auto">
          <a:xfrm flipH="1">
            <a:off x="3788683" y="3050312"/>
            <a:ext cx="177800" cy="520700"/>
          </a:xfrm>
          <a:prstGeom prst="line">
            <a:avLst/>
          </a:prstGeom>
          <a:noFill/>
          <a:ln w="12700">
            <a:solidFill>
              <a:schemeClr val="tx1"/>
            </a:solidFill>
            <a:round/>
            <a:headEnd/>
            <a:tailEnd type="triangle" w="med" len="med"/>
          </a:ln>
          <a:effectLst/>
        </p:spPr>
        <p:txBody>
          <a:bodyPr wrap="none" anchor="ctr">
            <a:prstTxWarp prst="textNoShape">
              <a:avLst/>
            </a:prstTxWarp>
            <a:spAutoFit/>
          </a:bodyPr>
          <a:lstStyle/>
          <a:p>
            <a:endParaRPr lang="en-US"/>
          </a:p>
        </p:txBody>
      </p:sp>
      <p:sp>
        <p:nvSpPr>
          <p:cNvPr id="31" name="Text Box 30">
            <a:extLst>
              <a:ext uri="{FF2B5EF4-FFF2-40B4-BE49-F238E27FC236}">
                <a16:creationId xmlns:a16="http://schemas.microsoft.com/office/drawing/2014/main" id="{5EEBB527-7BDB-777C-6FF7-6A752A268241}"/>
              </a:ext>
            </a:extLst>
          </p:cNvPr>
          <p:cNvSpPr txBox="1">
            <a:spLocks noChangeArrowheads="1"/>
          </p:cNvSpPr>
          <p:nvPr/>
        </p:nvSpPr>
        <p:spPr bwMode="auto">
          <a:xfrm>
            <a:off x="2983776" y="5425212"/>
            <a:ext cx="797013"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Spindle</a:t>
            </a:r>
          </a:p>
          <a:p>
            <a:pPr algn="ctr">
              <a:lnSpc>
                <a:spcPct val="100000"/>
              </a:lnSpc>
            </a:pPr>
            <a:r>
              <a:rPr lang="zh-CN" altLang="en-US" sz="1600" dirty="0"/>
              <a:t>主轴</a:t>
            </a:r>
            <a:endParaRPr lang="en-US" sz="1600" dirty="0"/>
          </a:p>
        </p:txBody>
      </p:sp>
      <p:sp>
        <p:nvSpPr>
          <p:cNvPr id="32" name="Text Box 31">
            <a:extLst>
              <a:ext uri="{FF2B5EF4-FFF2-40B4-BE49-F238E27FC236}">
                <a16:creationId xmlns:a16="http://schemas.microsoft.com/office/drawing/2014/main" id="{F863C26F-1E3D-B548-156B-B172B1376DD4}"/>
              </a:ext>
            </a:extLst>
          </p:cNvPr>
          <p:cNvSpPr txBox="1">
            <a:spLocks noChangeArrowheads="1"/>
          </p:cNvSpPr>
          <p:nvPr/>
        </p:nvSpPr>
        <p:spPr bwMode="auto">
          <a:xfrm>
            <a:off x="4549096" y="3354825"/>
            <a:ext cx="891013"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Platter 0</a:t>
            </a:r>
          </a:p>
          <a:p>
            <a:pPr algn="ctr">
              <a:lnSpc>
                <a:spcPct val="100000"/>
              </a:lnSpc>
            </a:pPr>
            <a:r>
              <a:rPr lang="zh-CN" altLang="en-US" sz="1600" dirty="0"/>
              <a:t>盘片 </a:t>
            </a:r>
            <a:r>
              <a:rPr lang="en-US" altLang="zh-CN" sz="1600" dirty="0"/>
              <a:t>0</a:t>
            </a:r>
            <a:endParaRPr lang="en-US" sz="1600" dirty="0"/>
          </a:p>
        </p:txBody>
      </p:sp>
      <p:sp>
        <p:nvSpPr>
          <p:cNvPr id="33" name="Text Box 32">
            <a:extLst>
              <a:ext uri="{FF2B5EF4-FFF2-40B4-BE49-F238E27FC236}">
                <a16:creationId xmlns:a16="http://schemas.microsoft.com/office/drawing/2014/main" id="{2E9653C8-FCCE-ABE8-16FB-CEC421792F0F}"/>
              </a:ext>
            </a:extLst>
          </p:cNvPr>
          <p:cNvSpPr txBox="1">
            <a:spLocks noChangeArrowheads="1"/>
          </p:cNvSpPr>
          <p:nvPr/>
        </p:nvSpPr>
        <p:spPr bwMode="auto">
          <a:xfrm>
            <a:off x="4563383" y="3909447"/>
            <a:ext cx="891013" cy="584775"/>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t>Platter 1</a:t>
            </a:r>
          </a:p>
          <a:p>
            <a:pPr algn="ctr"/>
            <a:r>
              <a:rPr lang="zh-CN" altLang="en-US" sz="1600" dirty="0"/>
              <a:t>盘片</a:t>
            </a:r>
            <a:r>
              <a:rPr lang="en-US" altLang="zh-CN" sz="1600" dirty="0"/>
              <a:t>1</a:t>
            </a:r>
            <a:endParaRPr lang="en-US" sz="1600" dirty="0"/>
          </a:p>
        </p:txBody>
      </p:sp>
      <p:sp>
        <p:nvSpPr>
          <p:cNvPr id="34" name="Text Box 33">
            <a:extLst>
              <a:ext uri="{FF2B5EF4-FFF2-40B4-BE49-F238E27FC236}">
                <a16:creationId xmlns:a16="http://schemas.microsoft.com/office/drawing/2014/main" id="{085460E6-4A66-360B-496F-9A96A447A17E}"/>
              </a:ext>
            </a:extLst>
          </p:cNvPr>
          <p:cNvSpPr txBox="1">
            <a:spLocks noChangeArrowheads="1"/>
          </p:cNvSpPr>
          <p:nvPr/>
        </p:nvSpPr>
        <p:spPr bwMode="auto">
          <a:xfrm>
            <a:off x="4572000" y="4523224"/>
            <a:ext cx="891013"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Platter 2</a:t>
            </a:r>
          </a:p>
          <a:p>
            <a:pPr algn="ctr"/>
            <a:r>
              <a:rPr lang="zh-CN" altLang="en-US" sz="1600" dirty="0"/>
              <a:t>盘片 </a:t>
            </a:r>
            <a:r>
              <a:rPr lang="en-US" altLang="zh-CN" sz="1600" dirty="0"/>
              <a:t>2</a:t>
            </a:r>
            <a:endParaRPr lang="en-US" sz="1600" dirty="0"/>
          </a:p>
        </p:txBody>
      </p:sp>
      <p:sp>
        <p:nvSpPr>
          <p:cNvPr id="35" name="内容占位符 2">
            <a:extLst>
              <a:ext uri="{FF2B5EF4-FFF2-40B4-BE49-F238E27FC236}">
                <a16:creationId xmlns:a16="http://schemas.microsoft.com/office/drawing/2014/main" id="{3A5B737B-332C-0764-BCBB-F384B8280F4F}"/>
              </a:ext>
            </a:extLst>
          </p:cNvPr>
          <p:cNvSpPr txBox="1">
            <a:spLocks/>
          </p:cNvSpPr>
          <p:nvPr/>
        </p:nvSpPr>
        <p:spPr>
          <a:xfrm>
            <a:off x="512762" y="1231244"/>
            <a:ext cx="8229600" cy="5289136"/>
          </a:xfrm>
          <a:prstGeom prst="rect">
            <a:avLst/>
          </a:prstGeom>
        </p:spPr>
        <p:txBody>
          <a:bodyPr vert="horz" lIns="91440" tIns="45720" rIns="91440" bIns="45720" rtlCol="0">
            <a:normAutofit/>
          </a:bodyPr>
          <a:lstStyle>
            <a:lvl1pPr marL="257108" indent="-257108" algn="l" defTabSz="685622" rtl="0" eaLnBrk="1" latinLnBrk="0" hangingPunct="1">
              <a:spcBef>
                <a:spcPct val="20000"/>
              </a:spcBef>
              <a:buFont typeface="Arial" panose="020B0604020202020204" pitchFamily="34" charset="0"/>
              <a:buChar char="•"/>
              <a:defRPr sz="2399" kern="1200">
                <a:solidFill>
                  <a:schemeClr val="tx1"/>
                </a:solidFill>
                <a:latin typeface="Times New Roman" panose="02020603050405020304" pitchFamily="18" charset="0"/>
                <a:ea typeface="+mn-ea"/>
                <a:cs typeface="Times New Roman" panose="02020603050405020304" pitchFamily="18" charset="0"/>
              </a:defRPr>
            </a:lvl1pPr>
            <a:lvl2pPr marL="557068" indent="-214257" algn="l" defTabSz="685622" rtl="0" eaLnBrk="1" latinLnBrk="0" hangingPunct="1">
              <a:spcBef>
                <a:spcPct val="20000"/>
              </a:spcBef>
              <a:buFont typeface="Arial" panose="020B0604020202020204" pitchFamily="34" charset="0"/>
              <a:buChar char="–"/>
              <a:defRPr sz="2099" kern="1200">
                <a:solidFill>
                  <a:schemeClr val="tx1"/>
                </a:solidFill>
                <a:latin typeface="Times New Roman" panose="02020603050405020304" pitchFamily="18" charset="0"/>
                <a:ea typeface="+mn-ea"/>
                <a:cs typeface="Times New Roman" panose="02020603050405020304" pitchFamily="18" charset="0"/>
              </a:defRPr>
            </a:lvl2pPr>
            <a:lvl3pPr marL="857028" indent="-171406" algn="l" defTabSz="685622"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199840"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652"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463"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74"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085"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897"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dirty="0"/>
              <a:t>柱面</a:t>
            </a:r>
            <a:r>
              <a:rPr lang="en-US" altLang="zh-CN" dirty="0"/>
              <a:t>(cylinder)</a:t>
            </a:r>
            <a:r>
              <a:rPr lang="zh-CN" altLang="en-US" dirty="0"/>
              <a:t>：所有盘片表面上到主轴中心的距离相等的磁道的集合</a:t>
            </a:r>
            <a:endParaRPr lang="en-US" altLang="zh-CN" dirty="0"/>
          </a:p>
          <a:p>
            <a:pPr lvl="1"/>
            <a:r>
              <a:rPr lang="zh-CN" altLang="en-US" dirty="0"/>
              <a:t>示例：柱面</a:t>
            </a:r>
            <a:r>
              <a:rPr lang="en-US" altLang="zh-CN" i="1" dirty="0"/>
              <a:t>k</a:t>
            </a:r>
            <a:r>
              <a:rPr lang="zh-CN" altLang="en-US" dirty="0"/>
              <a:t>是</a:t>
            </a:r>
            <a:r>
              <a:rPr lang="en-US" altLang="zh-CN" dirty="0"/>
              <a:t>3</a:t>
            </a:r>
            <a:r>
              <a:rPr lang="zh-CN" altLang="en-US" dirty="0"/>
              <a:t>个盘片、</a:t>
            </a:r>
            <a:r>
              <a:rPr lang="en-US" altLang="zh-CN" dirty="0"/>
              <a:t>6</a:t>
            </a:r>
            <a:r>
              <a:rPr lang="zh-CN" altLang="en-US" dirty="0"/>
              <a:t>个面上</a:t>
            </a:r>
            <a:r>
              <a:rPr lang="en-US" altLang="zh-CN" dirty="0"/>
              <a:t>6</a:t>
            </a:r>
            <a:r>
              <a:rPr lang="zh-CN" altLang="en-US" dirty="0"/>
              <a:t>个磁道</a:t>
            </a:r>
            <a:r>
              <a:rPr lang="en-US" altLang="zh-CN" i="1" dirty="0"/>
              <a:t>k</a:t>
            </a:r>
            <a:r>
              <a:rPr lang="zh-CN" altLang="en-US" dirty="0"/>
              <a:t>的集合</a:t>
            </a:r>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4"/>
          <p:cNvSpPr>
            <a:spLocks noGrp="1" noChangeArrowheads="1"/>
          </p:cNvSpPr>
          <p:nvPr>
            <p:ph type="title"/>
          </p:nvPr>
        </p:nvSpPr>
        <p:spPr/>
        <p:txBody>
          <a:bodyPr/>
          <a:lstStyle/>
          <a:p>
            <a:r>
              <a:rPr lang="en-US"/>
              <a:t> Computing Disk Capacity</a:t>
            </a:r>
          </a:p>
        </p:txBody>
      </p:sp>
      <mc:AlternateContent xmlns:mc="http://schemas.openxmlformats.org/markup-compatibility/2006" xmlns:a14="http://schemas.microsoft.com/office/drawing/2010/main">
        <mc:Choice Requires="a14">
          <p:sp>
            <p:nvSpPr>
              <p:cNvPr id="4" name="Rectangle 5">
                <a:extLst>
                  <a:ext uri="{FF2B5EF4-FFF2-40B4-BE49-F238E27FC236}">
                    <a16:creationId xmlns:a16="http://schemas.microsoft.com/office/drawing/2014/main" id="{25199D86-2D57-2CE2-50BA-0BAB37B9DDAC}"/>
                  </a:ext>
                </a:extLst>
              </p:cNvPr>
              <p:cNvSpPr txBox="1">
                <a:spLocks noChangeArrowheads="1"/>
              </p:cNvSpPr>
              <p:nvPr/>
            </p:nvSpPr>
            <p:spPr bwMode="auto">
              <a:xfrm>
                <a:off x="549275" y="15144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buFont typeface="Wingdings 2" pitchFamily="18" charset="2"/>
                  <a:buNone/>
                </a:pPr>
                <a14:m>
                  <m:oMathPara xmlns:m="http://schemas.openxmlformats.org/officeDocument/2006/math">
                    <m:oMathParaPr>
                      <m:jc m:val="left"/>
                    </m:oMathParaPr>
                    <m:oMath xmlns:m="http://schemas.openxmlformats.org/officeDocument/2006/math">
                      <m:r>
                        <a:rPr lang="zh-CN" altLang="en-US" sz="2000" i="1" kern="0" smtClean="0">
                          <a:latin typeface="Cambria Math" panose="02040503050406030204" pitchFamily="18" charset="0"/>
                        </a:rPr>
                        <m:t>磁盘容量</m:t>
                      </m:r>
                      <m:r>
                        <a:rPr lang="en-US" altLang="zh-CN" sz="2000" i="1" kern="0" smtClean="0">
                          <a:latin typeface="Cambria Math" panose="02040503050406030204" pitchFamily="18" charset="0"/>
                          <a:ea typeface="Cambria Math" panose="02040503050406030204" pitchFamily="18" charset="0"/>
                        </a:rPr>
                        <m:t>=</m:t>
                      </m:r>
                      <m:f>
                        <m:fPr>
                          <m:ctrlPr>
                            <a:rPr lang="en-US" altLang="zh-CN" sz="2000" i="1" kern="0" smtClean="0">
                              <a:latin typeface="Cambria Math" panose="02040503050406030204" pitchFamily="18" charset="0"/>
                              <a:ea typeface="Cambria Math" panose="02040503050406030204" pitchFamily="18" charset="0"/>
                            </a:rPr>
                          </m:ctrlPr>
                        </m:fPr>
                        <m:num>
                          <m:r>
                            <a:rPr lang="zh-CN" altLang="en-US" sz="2000" i="1" kern="0">
                              <a:latin typeface="Cambria Math" panose="02040503050406030204" pitchFamily="18" charset="0"/>
                              <a:ea typeface="Cambria Math" panose="02040503050406030204" pitchFamily="18" charset="0"/>
                            </a:rPr>
                            <m:t>字</m:t>
                          </m:r>
                          <m:r>
                            <a:rPr lang="zh-CN" altLang="en-US" sz="2000" i="1" kern="0" smtClean="0">
                              <a:latin typeface="Cambria Math" panose="02040503050406030204" pitchFamily="18" charset="0"/>
                              <a:ea typeface="Cambria Math" panose="02040503050406030204" pitchFamily="18" charset="0"/>
                            </a:rPr>
                            <m:t>节</m:t>
                          </m:r>
                          <m:r>
                            <a:rPr lang="zh-CN" altLang="en-US" sz="2000" i="1" kern="0">
                              <a:latin typeface="Cambria Math" panose="02040503050406030204" pitchFamily="18" charset="0"/>
                              <a:ea typeface="Cambria Math" panose="02040503050406030204" pitchFamily="18" charset="0"/>
                            </a:rPr>
                            <m:t>数</m:t>
                          </m:r>
                        </m:num>
                        <m:den>
                          <m:r>
                            <a:rPr lang="zh-CN" altLang="en-US" sz="2000" i="1" kern="0">
                              <a:latin typeface="Cambria Math" panose="02040503050406030204" pitchFamily="18" charset="0"/>
                              <a:ea typeface="Cambria Math" panose="02040503050406030204" pitchFamily="18" charset="0"/>
                            </a:rPr>
                            <m:t>扇区</m:t>
                          </m:r>
                        </m:den>
                      </m:f>
                      <m:r>
                        <a:rPr lang="en-US" altLang="zh-CN" sz="2000" i="1" kern="0" smtClean="0">
                          <a:latin typeface="Cambria Math" panose="02040503050406030204" pitchFamily="18" charset="0"/>
                          <a:ea typeface="Cambria Math" panose="02040503050406030204" pitchFamily="18" charset="0"/>
                        </a:rPr>
                        <m:t>×</m:t>
                      </m:r>
                      <m:f>
                        <m:fPr>
                          <m:ctrlPr>
                            <a:rPr lang="en-US" altLang="zh-CN" sz="2000" i="1" kern="0" smtClean="0">
                              <a:latin typeface="Cambria Math" panose="02040503050406030204" pitchFamily="18" charset="0"/>
                              <a:ea typeface="Cambria Math" panose="02040503050406030204" pitchFamily="18" charset="0"/>
                            </a:rPr>
                          </m:ctrlPr>
                        </m:fPr>
                        <m:num>
                          <m:r>
                            <a:rPr lang="zh-CN" altLang="en-US" sz="2000" i="1" kern="0">
                              <a:latin typeface="Cambria Math" panose="02040503050406030204" pitchFamily="18" charset="0"/>
                              <a:ea typeface="Cambria Math" panose="02040503050406030204" pitchFamily="18" charset="0"/>
                            </a:rPr>
                            <m:t>平均</m:t>
                          </m:r>
                          <m:r>
                            <a:rPr lang="zh-CN" altLang="en-US" sz="2000" i="1" kern="0" smtClean="0">
                              <a:latin typeface="Cambria Math" panose="02040503050406030204" pitchFamily="18" charset="0"/>
                              <a:ea typeface="Cambria Math" panose="02040503050406030204" pitchFamily="18" charset="0"/>
                            </a:rPr>
                            <m:t>扇区</m:t>
                          </m:r>
                          <m:r>
                            <a:rPr lang="zh-CN" altLang="en-US" sz="2000" i="1" kern="0">
                              <a:latin typeface="Cambria Math" panose="02040503050406030204" pitchFamily="18" charset="0"/>
                              <a:ea typeface="Cambria Math" panose="02040503050406030204" pitchFamily="18" charset="0"/>
                            </a:rPr>
                            <m:t>数</m:t>
                          </m:r>
                        </m:num>
                        <m:den>
                          <m:r>
                            <a:rPr lang="zh-CN" altLang="en-US" sz="2000" i="1" kern="0">
                              <a:latin typeface="Cambria Math" panose="02040503050406030204" pitchFamily="18" charset="0"/>
                              <a:ea typeface="Cambria Math" panose="02040503050406030204" pitchFamily="18" charset="0"/>
                            </a:rPr>
                            <m:t>磁</m:t>
                          </m:r>
                          <m:r>
                            <a:rPr lang="zh-CN" altLang="en-US" sz="2000" i="1" kern="0" smtClean="0">
                              <a:latin typeface="Cambria Math" panose="02040503050406030204" pitchFamily="18" charset="0"/>
                              <a:ea typeface="Cambria Math" panose="02040503050406030204" pitchFamily="18" charset="0"/>
                            </a:rPr>
                            <m:t>道</m:t>
                          </m:r>
                        </m:den>
                      </m:f>
                      <m:r>
                        <a:rPr lang="en-US" altLang="zh-CN" sz="2000" i="1" kern="0" smtClean="0">
                          <a:latin typeface="Cambria Math" panose="02040503050406030204" pitchFamily="18" charset="0"/>
                          <a:ea typeface="Cambria Math" panose="02040503050406030204" pitchFamily="18" charset="0"/>
                        </a:rPr>
                        <m:t>×</m:t>
                      </m:r>
                      <m:f>
                        <m:fPr>
                          <m:ctrlPr>
                            <a:rPr lang="en-US" altLang="zh-CN" sz="2000" i="1" kern="0" smtClean="0">
                              <a:latin typeface="Cambria Math" panose="02040503050406030204" pitchFamily="18" charset="0"/>
                              <a:ea typeface="Cambria Math" panose="02040503050406030204" pitchFamily="18" charset="0"/>
                            </a:rPr>
                          </m:ctrlPr>
                        </m:fPr>
                        <m:num>
                          <m:r>
                            <a:rPr lang="zh-CN" altLang="en-US" sz="2000" i="1" kern="0">
                              <a:latin typeface="Cambria Math" panose="02040503050406030204" pitchFamily="18" charset="0"/>
                              <a:ea typeface="Cambria Math" panose="02040503050406030204" pitchFamily="18" charset="0"/>
                            </a:rPr>
                            <m:t>磁</m:t>
                          </m:r>
                          <m:r>
                            <a:rPr lang="zh-CN" altLang="en-US" sz="2000" i="1" kern="0" smtClean="0">
                              <a:latin typeface="Cambria Math" panose="02040503050406030204" pitchFamily="18" charset="0"/>
                              <a:ea typeface="Cambria Math" panose="02040503050406030204" pitchFamily="18" charset="0"/>
                            </a:rPr>
                            <m:t>道</m:t>
                          </m:r>
                          <m:r>
                            <a:rPr lang="zh-CN" altLang="en-US" sz="2000" i="1" kern="0">
                              <a:latin typeface="Cambria Math" panose="02040503050406030204" pitchFamily="18" charset="0"/>
                              <a:ea typeface="Cambria Math" panose="02040503050406030204" pitchFamily="18" charset="0"/>
                            </a:rPr>
                            <m:t>数</m:t>
                          </m:r>
                        </m:num>
                        <m:den>
                          <m:r>
                            <a:rPr lang="zh-CN" altLang="en-US" sz="2000" i="1" kern="0">
                              <a:latin typeface="Cambria Math" panose="02040503050406030204" pitchFamily="18" charset="0"/>
                              <a:ea typeface="Cambria Math" panose="02040503050406030204" pitchFamily="18" charset="0"/>
                            </a:rPr>
                            <m:t>表</m:t>
                          </m:r>
                          <m:r>
                            <a:rPr lang="zh-CN" altLang="en-US" sz="2000" i="1" kern="0" smtClean="0">
                              <a:latin typeface="Cambria Math" panose="02040503050406030204" pitchFamily="18" charset="0"/>
                              <a:ea typeface="Cambria Math" panose="02040503050406030204" pitchFamily="18" charset="0"/>
                            </a:rPr>
                            <m:t>面</m:t>
                          </m:r>
                        </m:den>
                      </m:f>
                      <m:r>
                        <a:rPr lang="en-US" altLang="zh-CN" sz="2000" i="1" kern="0" smtClean="0">
                          <a:latin typeface="Cambria Math" panose="02040503050406030204" pitchFamily="18" charset="0"/>
                          <a:ea typeface="Cambria Math" panose="02040503050406030204" pitchFamily="18" charset="0"/>
                        </a:rPr>
                        <m:t>×</m:t>
                      </m:r>
                      <m:f>
                        <m:fPr>
                          <m:ctrlPr>
                            <a:rPr lang="en-US" altLang="zh-CN" sz="2000" i="1" kern="0" smtClean="0">
                              <a:latin typeface="Cambria Math" panose="02040503050406030204" pitchFamily="18" charset="0"/>
                              <a:ea typeface="Cambria Math" panose="02040503050406030204" pitchFamily="18" charset="0"/>
                            </a:rPr>
                          </m:ctrlPr>
                        </m:fPr>
                        <m:num>
                          <m:r>
                            <a:rPr lang="zh-CN" altLang="en-US" sz="2000" i="1" kern="0">
                              <a:latin typeface="Cambria Math" panose="02040503050406030204" pitchFamily="18" charset="0"/>
                              <a:ea typeface="Cambria Math" panose="02040503050406030204" pitchFamily="18" charset="0"/>
                            </a:rPr>
                            <m:t>表</m:t>
                          </m:r>
                          <m:r>
                            <a:rPr lang="zh-CN" altLang="en-US" sz="2000" i="1" kern="0" smtClean="0">
                              <a:latin typeface="Cambria Math" panose="02040503050406030204" pitchFamily="18" charset="0"/>
                              <a:ea typeface="Cambria Math" panose="02040503050406030204" pitchFamily="18" charset="0"/>
                            </a:rPr>
                            <m:t>面</m:t>
                          </m:r>
                          <m:r>
                            <a:rPr lang="zh-CN" altLang="en-US" sz="2000" i="1" kern="0">
                              <a:latin typeface="Cambria Math" panose="02040503050406030204" pitchFamily="18" charset="0"/>
                              <a:ea typeface="Cambria Math" panose="02040503050406030204" pitchFamily="18" charset="0"/>
                            </a:rPr>
                            <m:t>数</m:t>
                          </m:r>
                        </m:num>
                        <m:den>
                          <m:r>
                            <a:rPr lang="zh-CN" altLang="en-US" sz="2000" i="1" kern="0">
                              <a:latin typeface="Cambria Math" panose="02040503050406030204" pitchFamily="18" charset="0"/>
                              <a:ea typeface="Cambria Math" panose="02040503050406030204" pitchFamily="18" charset="0"/>
                            </a:rPr>
                            <m:t>盘</m:t>
                          </m:r>
                          <m:r>
                            <a:rPr lang="zh-CN" altLang="en-US" sz="2000" i="1" kern="0" smtClean="0">
                              <a:latin typeface="Cambria Math" panose="02040503050406030204" pitchFamily="18" charset="0"/>
                              <a:ea typeface="Cambria Math" panose="02040503050406030204" pitchFamily="18" charset="0"/>
                            </a:rPr>
                            <m:t>片</m:t>
                          </m:r>
                        </m:den>
                      </m:f>
                      <m:r>
                        <a:rPr lang="en-US" altLang="zh-CN" sz="2000" i="1" kern="0" smtClean="0">
                          <a:latin typeface="Cambria Math" panose="02040503050406030204" pitchFamily="18" charset="0"/>
                          <a:ea typeface="Cambria Math" panose="02040503050406030204" pitchFamily="18" charset="0"/>
                        </a:rPr>
                        <m:t>×</m:t>
                      </m:r>
                      <m:f>
                        <m:fPr>
                          <m:ctrlPr>
                            <a:rPr lang="en-US" altLang="zh-CN" sz="2000" i="1" kern="0" smtClean="0">
                              <a:latin typeface="Cambria Math" panose="02040503050406030204" pitchFamily="18" charset="0"/>
                              <a:ea typeface="Cambria Math" panose="02040503050406030204" pitchFamily="18" charset="0"/>
                            </a:rPr>
                          </m:ctrlPr>
                        </m:fPr>
                        <m:num>
                          <m:r>
                            <a:rPr lang="zh-CN" altLang="en-US" sz="2000" i="1" kern="0">
                              <a:latin typeface="Cambria Math" panose="02040503050406030204" pitchFamily="18" charset="0"/>
                              <a:ea typeface="Cambria Math" panose="02040503050406030204" pitchFamily="18" charset="0"/>
                            </a:rPr>
                            <m:t>盘</m:t>
                          </m:r>
                          <m:r>
                            <a:rPr lang="zh-CN" altLang="en-US" sz="2000" i="1" kern="0" smtClean="0">
                              <a:latin typeface="Cambria Math" panose="02040503050406030204" pitchFamily="18" charset="0"/>
                              <a:ea typeface="Cambria Math" panose="02040503050406030204" pitchFamily="18" charset="0"/>
                            </a:rPr>
                            <m:t>片</m:t>
                          </m:r>
                          <m:r>
                            <a:rPr lang="zh-CN" altLang="en-US" sz="2000" i="1" kern="0">
                              <a:latin typeface="Cambria Math" panose="02040503050406030204" pitchFamily="18" charset="0"/>
                              <a:ea typeface="Cambria Math" panose="02040503050406030204" pitchFamily="18" charset="0"/>
                            </a:rPr>
                            <m:t>数</m:t>
                          </m:r>
                        </m:num>
                        <m:den>
                          <m:r>
                            <a:rPr lang="zh-CN" altLang="en-US" sz="2000" i="1" kern="0">
                              <a:latin typeface="Cambria Math" panose="02040503050406030204" pitchFamily="18" charset="0"/>
                              <a:ea typeface="Cambria Math" panose="02040503050406030204" pitchFamily="18" charset="0"/>
                            </a:rPr>
                            <m:t>磁盘</m:t>
                          </m:r>
                        </m:den>
                      </m:f>
                    </m:oMath>
                  </m:oMathPara>
                </a14:m>
                <a:endParaRPr lang="en-US" altLang="zh-CN" sz="2000" kern="0" dirty="0">
                  <a:ea typeface="Cambria Math" panose="02040503050406030204" pitchFamily="18" charset="0"/>
                </a:endParaRPr>
              </a:p>
              <a:p>
                <a:r>
                  <a:rPr lang="zh-CN" altLang="en-US" sz="2000" kern="0" dirty="0"/>
                  <a:t>示例：</a:t>
                </a:r>
                <a:endParaRPr lang="en-US" altLang="zh-CN" sz="2000" kern="0" dirty="0"/>
              </a:p>
              <a:p>
                <a:pPr lvl="1"/>
                <a:r>
                  <a:rPr lang="en-US" altLang="zh-CN" sz="1800" b="0" kern="0" dirty="0"/>
                  <a:t>512 bytes/sector</a:t>
                </a:r>
              </a:p>
              <a:p>
                <a:pPr lvl="1"/>
                <a:r>
                  <a:rPr lang="en-US" altLang="zh-CN" sz="1800" b="0" kern="0" dirty="0"/>
                  <a:t>300 sectors/track (on average)</a:t>
                </a:r>
              </a:p>
              <a:p>
                <a:pPr lvl="1"/>
                <a:r>
                  <a:rPr lang="en-US" altLang="zh-CN" sz="1800" b="0" kern="0" dirty="0"/>
                  <a:t>20,000 tracks/surface</a:t>
                </a:r>
              </a:p>
              <a:p>
                <a:pPr lvl="1"/>
                <a:r>
                  <a:rPr lang="en-US" altLang="zh-CN" sz="1800" b="0" kern="0" dirty="0"/>
                  <a:t>2 surfaces/platter</a:t>
                </a:r>
              </a:p>
              <a:p>
                <a:pPr lvl="1"/>
                <a:r>
                  <a:rPr lang="en-US" altLang="zh-CN" sz="1800" b="0" kern="0" dirty="0"/>
                  <a:t>5 platters/disk</a:t>
                </a:r>
                <a:endParaRPr lang="en-US" sz="1800" b="0" kern="0" dirty="0"/>
              </a:p>
              <a:p>
                <a:pPr>
                  <a:buFont typeface="Wingdings 2" pitchFamily="18" charset="2"/>
                  <a:buNone/>
                </a:pPr>
                <a14:m>
                  <m:oMathPara xmlns:m="http://schemas.openxmlformats.org/officeDocument/2006/math">
                    <m:oMathParaPr>
                      <m:jc m:val="left"/>
                    </m:oMathParaPr>
                    <m:oMath xmlns:m="http://schemas.openxmlformats.org/officeDocument/2006/math">
                      <m:r>
                        <a:rPr lang="zh-CN" altLang="en-US" sz="2000" i="1" kern="0">
                          <a:latin typeface="Cambria Math" panose="02040503050406030204" pitchFamily="18" charset="0"/>
                        </a:rPr>
                        <m:t>磁盘容量</m:t>
                      </m:r>
                      <m:r>
                        <a:rPr lang="en-US" altLang="zh-CN" sz="2000" i="1" kern="0">
                          <a:latin typeface="Cambria Math" panose="02040503050406030204" pitchFamily="18" charset="0"/>
                          <a:ea typeface="Cambria Math" panose="02040503050406030204" pitchFamily="18" charset="0"/>
                        </a:rPr>
                        <m:t>=</m:t>
                      </m:r>
                      <m:f>
                        <m:fPr>
                          <m:ctrlPr>
                            <a:rPr lang="en-US" altLang="zh-CN" sz="2000" i="1" kern="0">
                              <a:latin typeface="Cambria Math" panose="02040503050406030204" pitchFamily="18" charset="0"/>
                              <a:ea typeface="Cambria Math" panose="02040503050406030204" pitchFamily="18" charset="0"/>
                            </a:rPr>
                          </m:ctrlPr>
                        </m:fPr>
                        <m:num>
                          <m:r>
                            <a:rPr lang="en-US" altLang="zh-CN" sz="2000" b="0" i="1" kern="0" smtClean="0">
                              <a:latin typeface="Cambria Math" panose="02040503050406030204" pitchFamily="18" charset="0"/>
                              <a:ea typeface="Cambria Math" panose="02040503050406030204" pitchFamily="18" charset="0"/>
                            </a:rPr>
                            <m:t>512</m:t>
                          </m:r>
                          <m:r>
                            <a:rPr lang="zh-CN" altLang="en-US" sz="2000" i="1" kern="0">
                              <a:latin typeface="Cambria Math" panose="02040503050406030204" pitchFamily="18" charset="0"/>
                              <a:ea typeface="Cambria Math" panose="02040503050406030204" pitchFamily="18" charset="0"/>
                            </a:rPr>
                            <m:t>字节</m:t>
                          </m:r>
                        </m:num>
                        <m:den>
                          <m:r>
                            <a:rPr lang="zh-CN" altLang="en-US" sz="2000" i="1" kern="0">
                              <a:latin typeface="Cambria Math" panose="02040503050406030204" pitchFamily="18" charset="0"/>
                              <a:ea typeface="Cambria Math" panose="02040503050406030204" pitchFamily="18" charset="0"/>
                            </a:rPr>
                            <m:t>扇区</m:t>
                          </m:r>
                        </m:den>
                      </m:f>
                      <m:r>
                        <a:rPr lang="en-US" altLang="zh-CN" sz="2000" i="1" kern="0">
                          <a:latin typeface="Cambria Math" panose="02040503050406030204" pitchFamily="18" charset="0"/>
                          <a:ea typeface="Cambria Math" panose="02040503050406030204" pitchFamily="18" charset="0"/>
                        </a:rPr>
                        <m:t>×</m:t>
                      </m:r>
                      <m:f>
                        <m:fPr>
                          <m:ctrlPr>
                            <a:rPr lang="en-US" altLang="zh-CN" sz="2000" i="1" kern="0">
                              <a:latin typeface="Cambria Math" panose="02040503050406030204" pitchFamily="18" charset="0"/>
                              <a:ea typeface="Cambria Math" panose="02040503050406030204" pitchFamily="18" charset="0"/>
                            </a:rPr>
                          </m:ctrlPr>
                        </m:fPr>
                        <m:num>
                          <m:r>
                            <a:rPr lang="en-US" altLang="zh-CN" sz="2000" b="0" i="1" kern="0" smtClean="0">
                              <a:latin typeface="Cambria Math" panose="02040503050406030204" pitchFamily="18" charset="0"/>
                              <a:ea typeface="Cambria Math" panose="02040503050406030204" pitchFamily="18" charset="0"/>
                            </a:rPr>
                            <m:t>300</m:t>
                          </m:r>
                          <m:r>
                            <a:rPr lang="zh-CN" altLang="en-US" sz="2000" i="1" kern="0">
                              <a:latin typeface="Cambria Math" panose="02040503050406030204" pitchFamily="18" charset="0"/>
                              <a:ea typeface="Cambria Math" panose="02040503050406030204" pitchFamily="18" charset="0"/>
                            </a:rPr>
                            <m:t>扇区</m:t>
                          </m:r>
                        </m:num>
                        <m:den>
                          <m:r>
                            <a:rPr lang="zh-CN" altLang="en-US" sz="2000" i="1" kern="0">
                              <a:latin typeface="Cambria Math" panose="02040503050406030204" pitchFamily="18" charset="0"/>
                              <a:ea typeface="Cambria Math" panose="02040503050406030204" pitchFamily="18" charset="0"/>
                            </a:rPr>
                            <m:t>磁道</m:t>
                          </m:r>
                        </m:den>
                      </m:f>
                      <m:r>
                        <a:rPr lang="en-US" altLang="zh-CN" sz="2000" i="1" kern="0">
                          <a:latin typeface="Cambria Math" panose="02040503050406030204" pitchFamily="18" charset="0"/>
                          <a:ea typeface="Cambria Math" panose="02040503050406030204" pitchFamily="18" charset="0"/>
                        </a:rPr>
                        <m:t>×</m:t>
                      </m:r>
                      <m:f>
                        <m:fPr>
                          <m:ctrlPr>
                            <a:rPr lang="en-US" altLang="zh-CN" sz="2000" i="1" kern="0">
                              <a:latin typeface="Cambria Math" panose="02040503050406030204" pitchFamily="18" charset="0"/>
                              <a:ea typeface="Cambria Math" panose="02040503050406030204" pitchFamily="18" charset="0"/>
                            </a:rPr>
                          </m:ctrlPr>
                        </m:fPr>
                        <m:num>
                          <m:r>
                            <a:rPr lang="en-US" altLang="zh-CN" sz="2000" b="0" i="1" kern="0" smtClean="0">
                              <a:latin typeface="Cambria Math" panose="02040503050406030204" pitchFamily="18" charset="0"/>
                              <a:ea typeface="Cambria Math" panose="02040503050406030204" pitchFamily="18" charset="0"/>
                            </a:rPr>
                            <m:t>20000</m:t>
                          </m:r>
                          <m:r>
                            <a:rPr lang="zh-CN" altLang="en-US" sz="2000" i="1" kern="0">
                              <a:latin typeface="Cambria Math" panose="02040503050406030204" pitchFamily="18" charset="0"/>
                              <a:ea typeface="Cambria Math" panose="02040503050406030204" pitchFamily="18" charset="0"/>
                            </a:rPr>
                            <m:t>磁道</m:t>
                          </m:r>
                        </m:num>
                        <m:den>
                          <m:r>
                            <a:rPr lang="zh-CN" altLang="en-US" sz="2000" i="1" kern="0">
                              <a:latin typeface="Cambria Math" panose="02040503050406030204" pitchFamily="18" charset="0"/>
                              <a:ea typeface="Cambria Math" panose="02040503050406030204" pitchFamily="18" charset="0"/>
                            </a:rPr>
                            <m:t>表面</m:t>
                          </m:r>
                        </m:den>
                      </m:f>
                      <m:r>
                        <a:rPr lang="en-US" altLang="zh-CN" sz="2000" i="1" kern="0">
                          <a:latin typeface="Cambria Math" panose="02040503050406030204" pitchFamily="18" charset="0"/>
                          <a:ea typeface="Cambria Math" panose="02040503050406030204" pitchFamily="18" charset="0"/>
                        </a:rPr>
                        <m:t>×</m:t>
                      </m:r>
                      <m:f>
                        <m:fPr>
                          <m:ctrlPr>
                            <a:rPr lang="en-US" altLang="zh-CN" sz="2000" i="1" kern="0">
                              <a:latin typeface="Cambria Math" panose="02040503050406030204" pitchFamily="18" charset="0"/>
                              <a:ea typeface="Cambria Math" panose="02040503050406030204" pitchFamily="18" charset="0"/>
                            </a:rPr>
                          </m:ctrlPr>
                        </m:fPr>
                        <m:num>
                          <m:r>
                            <a:rPr lang="en-US" altLang="zh-CN" sz="2000" b="0" i="1" kern="0" smtClean="0">
                              <a:latin typeface="Cambria Math" panose="02040503050406030204" pitchFamily="18" charset="0"/>
                              <a:ea typeface="Cambria Math" panose="02040503050406030204" pitchFamily="18" charset="0"/>
                            </a:rPr>
                            <m:t>2</m:t>
                          </m:r>
                          <m:r>
                            <a:rPr lang="zh-CN" altLang="en-US" sz="2000" i="1" kern="0">
                              <a:latin typeface="Cambria Math" panose="02040503050406030204" pitchFamily="18" charset="0"/>
                              <a:ea typeface="Cambria Math" panose="02040503050406030204" pitchFamily="18" charset="0"/>
                            </a:rPr>
                            <m:t>表面</m:t>
                          </m:r>
                        </m:num>
                        <m:den>
                          <m:r>
                            <a:rPr lang="zh-CN" altLang="en-US" sz="2000" i="1" kern="0">
                              <a:latin typeface="Cambria Math" panose="02040503050406030204" pitchFamily="18" charset="0"/>
                              <a:ea typeface="Cambria Math" panose="02040503050406030204" pitchFamily="18" charset="0"/>
                            </a:rPr>
                            <m:t>盘片</m:t>
                          </m:r>
                        </m:den>
                      </m:f>
                      <m:r>
                        <a:rPr lang="en-US" altLang="zh-CN" sz="2000" i="1" kern="0">
                          <a:latin typeface="Cambria Math" panose="02040503050406030204" pitchFamily="18" charset="0"/>
                          <a:ea typeface="Cambria Math" panose="02040503050406030204" pitchFamily="18" charset="0"/>
                        </a:rPr>
                        <m:t>×</m:t>
                      </m:r>
                      <m:f>
                        <m:fPr>
                          <m:ctrlPr>
                            <a:rPr lang="en-US" altLang="zh-CN" sz="2000" i="1" kern="0">
                              <a:latin typeface="Cambria Math" panose="02040503050406030204" pitchFamily="18" charset="0"/>
                              <a:ea typeface="Cambria Math" panose="02040503050406030204" pitchFamily="18" charset="0"/>
                            </a:rPr>
                          </m:ctrlPr>
                        </m:fPr>
                        <m:num>
                          <m:r>
                            <a:rPr lang="en-US" altLang="zh-CN" sz="2000" b="0" i="1" kern="0" smtClean="0">
                              <a:latin typeface="Cambria Math" panose="02040503050406030204" pitchFamily="18" charset="0"/>
                              <a:ea typeface="Cambria Math" panose="02040503050406030204" pitchFamily="18" charset="0"/>
                            </a:rPr>
                            <m:t>5</m:t>
                          </m:r>
                          <m:r>
                            <a:rPr lang="zh-CN" altLang="en-US" sz="2000" i="1" kern="0">
                              <a:latin typeface="Cambria Math" panose="02040503050406030204" pitchFamily="18" charset="0"/>
                              <a:ea typeface="Cambria Math" panose="02040503050406030204" pitchFamily="18" charset="0"/>
                            </a:rPr>
                            <m:t>盘片</m:t>
                          </m:r>
                        </m:num>
                        <m:den>
                          <m:r>
                            <a:rPr lang="zh-CN" altLang="en-US" sz="2000" i="1" kern="0">
                              <a:latin typeface="Cambria Math" panose="02040503050406030204" pitchFamily="18" charset="0"/>
                              <a:ea typeface="Cambria Math" panose="02040503050406030204" pitchFamily="18" charset="0"/>
                            </a:rPr>
                            <m:t>磁盘</m:t>
                          </m:r>
                        </m:den>
                      </m:f>
                    </m:oMath>
                  </m:oMathPara>
                </a14:m>
                <a:endParaRPr lang="en-US" sz="2000" kern="0" dirty="0"/>
              </a:p>
              <a:p>
                <a:pPr>
                  <a:buFont typeface="Wingdings 2" pitchFamily="18" charset="2"/>
                  <a:buNone/>
                </a:pPr>
                <a:r>
                  <a:rPr lang="en-US" sz="2000" kern="0" dirty="0"/>
                  <a:t>		         = 30,720,000,000</a:t>
                </a:r>
              </a:p>
              <a:p>
                <a:pPr>
                  <a:buFont typeface="Wingdings 2" pitchFamily="18" charset="2"/>
                  <a:buNone/>
                </a:pPr>
                <a:r>
                  <a:rPr lang="en-US" sz="2000" kern="0" dirty="0"/>
                  <a:t>                         = 30.72 GB </a:t>
                </a:r>
              </a:p>
              <a:p>
                <a:pPr lvl="1"/>
                <a:endParaRPr lang="en-US" sz="1800" b="0" kern="0" dirty="0"/>
              </a:p>
            </p:txBody>
          </p:sp>
        </mc:Choice>
        <mc:Fallback xmlns="">
          <p:sp>
            <p:nvSpPr>
              <p:cNvPr id="4" name="Rectangle 5">
                <a:extLst>
                  <a:ext uri="{FF2B5EF4-FFF2-40B4-BE49-F238E27FC236}">
                    <a16:creationId xmlns:a16="http://schemas.microsoft.com/office/drawing/2014/main" id="{25199D86-2D57-2CE2-50BA-0BAB37B9DDAC}"/>
                  </a:ext>
                </a:extLst>
              </p:cNvPr>
              <p:cNvSpPr txBox="1">
                <a:spLocks noRot="1" noChangeAspect="1" noMove="1" noResize="1" noEditPoints="1" noAdjustHandles="1" noChangeArrowheads="1" noChangeShapeType="1" noTextEdit="1"/>
              </p:cNvSpPr>
              <p:nvPr/>
            </p:nvSpPr>
            <p:spPr bwMode="auto">
              <a:xfrm>
                <a:off x="549275" y="1514475"/>
                <a:ext cx="7896225" cy="497205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215660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CE0EF-0C47-48BB-B9CF-27A145B9A223}"/>
              </a:ext>
            </a:extLst>
          </p:cNvPr>
          <p:cNvSpPr>
            <a:spLocks noGrp="1"/>
          </p:cNvSpPr>
          <p:nvPr>
            <p:ph type="title"/>
          </p:nvPr>
        </p:nvSpPr>
        <p:spPr>
          <a:xfrm>
            <a:off x="109190" y="222033"/>
            <a:ext cx="7592093" cy="762000"/>
          </a:xfrm>
        </p:spPr>
        <p:txBody>
          <a:bodyPr>
            <a:normAutofit/>
          </a:bodyPr>
          <a:lstStyle/>
          <a:p>
            <a:r>
              <a:rPr lang="zh-CN" altLang="en-US" dirty="0"/>
              <a:t>练习题</a:t>
            </a:r>
            <a:r>
              <a:rPr lang="en-US" altLang="zh-CN" dirty="0"/>
              <a:t>  </a:t>
            </a:r>
            <a:r>
              <a:rPr lang="zh-CN" altLang="en-US" dirty="0"/>
              <a:t>计算磁盘容量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7D8B7D5-1ADE-4E34-A6E4-A2944DEDE838}"/>
                  </a:ext>
                </a:extLst>
              </p:cNvPr>
              <p:cNvSpPr>
                <a:spLocks noGrp="1"/>
              </p:cNvSpPr>
              <p:nvPr>
                <p:ph idx="1"/>
              </p:nvPr>
            </p:nvSpPr>
            <p:spPr>
              <a:xfrm>
                <a:off x="397379" y="1401056"/>
                <a:ext cx="8229600" cy="2375942"/>
              </a:xfrm>
            </p:spPr>
            <p:txBody>
              <a:bodyPr/>
              <a:lstStyle/>
              <a:p>
                <a:r>
                  <a:rPr lang="zh-CN" altLang="en-US" dirty="0"/>
                  <a:t>磁盘有</a:t>
                </a:r>
                <a:r>
                  <a:rPr lang="en-US" altLang="zh-CN" dirty="0"/>
                  <a:t>4</a:t>
                </a:r>
                <a:r>
                  <a:rPr lang="zh-CN" altLang="en-US" dirty="0"/>
                  <a:t>个盘片，</a:t>
                </a:r>
                <a:r>
                  <a:rPr lang="en-US" altLang="zh-CN" dirty="0"/>
                  <a:t>2000</a:t>
                </a:r>
                <a:r>
                  <a:rPr lang="zh-CN" altLang="en-US" dirty="0"/>
                  <a:t>个柱面，每条磁道平均</a:t>
                </a:r>
                <a:r>
                  <a:rPr lang="en-US" altLang="zh-CN" dirty="0"/>
                  <a:t>3000</a:t>
                </a:r>
                <a:r>
                  <a:rPr lang="zh-CN" altLang="en-US" dirty="0"/>
                  <a:t>个扇区，每扇区</a:t>
                </a:r>
                <a:r>
                  <a:rPr lang="en-US" altLang="zh-CN" dirty="0"/>
                  <a:t>512</a:t>
                </a:r>
                <a:r>
                  <a:rPr lang="zh-CN" altLang="en-US" dirty="0"/>
                  <a:t>字节</a:t>
                </a:r>
                <a:endParaRPr lang="en-US" altLang="zh-CN" dirty="0"/>
              </a:p>
              <a:p>
                <a:pPr>
                  <a:buNone/>
                </a:pPr>
                <a14:m>
                  <m:oMathPara xmlns:m="http://schemas.openxmlformats.org/officeDocument/2006/math">
                    <m:oMathParaPr>
                      <m:jc m:val="left"/>
                    </m:oMathParaPr>
                    <m:oMath xmlns:m="http://schemas.openxmlformats.org/officeDocument/2006/math">
                      <m:r>
                        <a:rPr lang="zh-CN" altLang="en-US" sz="2000" i="1">
                          <a:latin typeface="Cambria Math" panose="02040503050406030204" pitchFamily="18" charset="0"/>
                        </a:rPr>
                        <m:t>磁盘容量</m:t>
                      </m:r>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512</m:t>
                          </m:r>
                          <m:r>
                            <a:rPr lang="zh-CN" altLang="en-US" sz="2000" i="1">
                              <a:latin typeface="Cambria Math" panose="02040503050406030204" pitchFamily="18" charset="0"/>
                              <a:ea typeface="Cambria Math" panose="02040503050406030204" pitchFamily="18" charset="0"/>
                            </a:rPr>
                            <m:t>字节</m:t>
                          </m:r>
                        </m:num>
                        <m:den>
                          <m:r>
                            <a:rPr lang="zh-CN" altLang="en-US" sz="2000" i="1">
                              <a:latin typeface="Cambria Math" panose="02040503050406030204" pitchFamily="18" charset="0"/>
                              <a:ea typeface="Cambria Math" panose="02040503050406030204" pitchFamily="18" charset="0"/>
                            </a:rPr>
                            <m:t>扇区</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3000</m:t>
                          </m:r>
                          <m:r>
                            <a:rPr lang="zh-CN" altLang="en-US" sz="2000" i="1">
                              <a:latin typeface="Cambria Math" panose="02040503050406030204" pitchFamily="18" charset="0"/>
                              <a:ea typeface="Cambria Math" panose="02040503050406030204" pitchFamily="18" charset="0"/>
                            </a:rPr>
                            <m:t>扇区</m:t>
                          </m:r>
                        </m:num>
                        <m:den>
                          <m:r>
                            <a:rPr lang="zh-CN" altLang="en-US" sz="2000" i="1">
                              <a:latin typeface="Cambria Math" panose="02040503050406030204" pitchFamily="18" charset="0"/>
                              <a:ea typeface="Cambria Math" panose="02040503050406030204" pitchFamily="18" charset="0"/>
                            </a:rPr>
                            <m:t>磁道</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2000</m:t>
                          </m:r>
                          <m:r>
                            <a:rPr lang="zh-CN" altLang="en-US" sz="2000" i="1">
                              <a:latin typeface="Cambria Math" panose="02040503050406030204" pitchFamily="18" charset="0"/>
                              <a:ea typeface="Cambria Math" panose="02040503050406030204" pitchFamily="18" charset="0"/>
                            </a:rPr>
                            <m:t>磁道</m:t>
                          </m:r>
                        </m:num>
                        <m:den>
                          <m:r>
                            <a:rPr lang="zh-CN" altLang="en-US" sz="2000" i="1">
                              <a:latin typeface="Cambria Math" panose="02040503050406030204" pitchFamily="18" charset="0"/>
                              <a:ea typeface="Cambria Math" panose="02040503050406030204" pitchFamily="18" charset="0"/>
                            </a:rPr>
                            <m:t>表面</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2</m:t>
                          </m:r>
                          <m:r>
                            <a:rPr lang="zh-CN" altLang="en-US" sz="2000" i="1">
                              <a:latin typeface="Cambria Math" panose="02040503050406030204" pitchFamily="18" charset="0"/>
                              <a:ea typeface="Cambria Math" panose="02040503050406030204" pitchFamily="18" charset="0"/>
                            </a:rPr>
                            <m:t>表面</m:t>
                          </m:r>
                        </m:num>
                        <m:den>
                          <m:r>
                            <a:rPr lang="zh-CN" altLang="en-US" sz="2000" i="1">
                              <a:latin typeface="Cambria Math" panose="02040503050406030204" pitchFamily="18" charset="0"/>
                              <a:ea typeface="Cambria Math" panose="02040503050406030204" pitchFamily="18" charset="0"/>
                            </a:rPr>
                            <m:t>盘片</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4</m:t>
                          </m:r>
                          <m:r>
                            <a:rPr lang="zh-CN" altLang="en-US" sz="2000" i="1">
                              <a:latin typeface="Cambria Math" panose="02040503050406030204" pitchFamily="18" charset="0"/>
                              <a:ea typeface="Cambria Math" panose="02040503050406030204" pitchFamily="18" charset="0"/>
                            </a:rPr>
                            <m:t>盘片</m:t>
                          </m:r>
                        </m:num>
                        <m:den>
                          <m:r>
                            <a:rPr lang="zh-CN" altLang="en-US" sz="2000" i="1">
                              <a:latin typeface="Cambria Math" panose="02040503050406030204" pitchFamily="18" charset="0"/>
                              <a:ea typeface="Cambria Math" panose="02040503050406030204" pitchFamily="18" charset="0"/>
                            </a:rPr>
                            <m:t>磁盘</m:t>
                          </m:r>
                        </m:den>
                      </m:f>
                    </m:oMath>
                  </m:oMathPara>
                </a14:m>
                <a:endParaRPr lang="en-US" altLang="zh-CN" sz="2000" dirty="0"/>
              </a:p>
              <a:p>
                <a:pPr>
                  <a:buNone/>
                </a:pPr>
                <a:r>
                  <a:rPr lang="en-US" altLang="zh-CN" sz="2000" dirty="0"/>
                  <a:t>		           = 24,000,000,000</a:t>
                </a:r>
              </a:p>
              <a:p>
                <a:pPr>
                  <a:buNone/>
                </a:pPr>
                <a:r>
                  <a:rPr lang="en-US" altLang="zh-CN" sz="2400" dirty="0"/>
                  <a:t>                      = 24 </a:t>
                </a:r>
                <a:r>
                  <a:rPr lang="en-US" altLang="zh-CN" sz="2000" dirty="0"/>
                  <a:t>GB </a:t>
                </a:r>
              </a:p>
              <a:p>
                <a:endParaRPr lang="en-US" altLang="zh-CN" dirty="0"/>
              </a:p>
              <a:p>
                <a:r>
                  <a:rPr lang="zh-CN" altLang="en-US" dirty="0"/>
                  <a:t>磁盘有</a:t>
                </a:r>
                <a:r>
                  <a:rPr lang="en-US" altLang="zh-CN" dirty="0"/>
                  <a:t>2</a:t>
                </a:r>
                <a:r>
                  <a:rPr lang="zh-CN" altLang="en-US" dirty="0"/>
                  <a:t>个盘片，</a:t>
                </a:r>
                <a:r>
                  <a:rPr lang="en-US" altLang="zh-CN" dirty="0"/>
                  <a:t>10000</a:t>
                </a:r>
                <a:r>
                  <a:rPr lang="zh-CN" altLang="en-US" dirty="0"/>
                  <a:t>个柱面，每条磁道平均</a:t>
                </a:r>
                <a:r>
                  <a:rPr lang="en-US" altLang="zh-CN" dirty="0"/>
                  <a:t>400</a:t>
                </a:r>
                <a:r>
                  <a:rPr lang="zh-CN" altLang="en-US" dirty="0"/>
                  <a:t>个扇区，每扇区</a:t>
                </a:r>
                <a:r>
                  <a:rPr lang="en-US" altLang="zh-CN" dirty="0"/>
                  <a:t>512</a:t>
                </a:r>
                <a:r>
                  <a:rPr lang="zh-CN" altLang="en-US" dirty="0"/>
                  <a:t>字节</a:t>
                </a:r>
                <a:endParaRPr lang="en-US" altLang="zh-CN" dirty="0"/>
              </a:p>
              <a:p>
                <a:pPr>
                  <a:buNone/>
                </a:pPr>
                <a14:m>
                  <m:oMathPara xmlns:m="http://schemas.openxmlformats.org/officeDocument/2006/math">
                    <m:oMathParaPr>
                      <m:jc m:val="left"/>
                    </m:oMathParaPr>
                    <m:oMath xmlns:m="http://schemas.openxmlformats.org/officeDocument/2006/math">
                      <m:r>
                        <a:rPr lang="zh-CN" altLang="en-US" sz="2000" i="1">
                          <a:latin typeface="Cambria Math" panose="02040503050406030204" pitchFamily="18" charset="0"/>
                        </a:rPr>
                        <m:t>磁盘容量</m:t>
                      </m:r>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512</m:t>
                          </m:r>
                          <m:r>
                            <a:rPr lang="zh-CN" altLang="en-US" sz="2000" i="1">
                              <a:latin typeface="Cambria Math" panose="02040503050406030204" pitchFamily="18" charset="0"/>
                              <a:ea typeface="Cambria Math" panose="02040503050406030204" pitchFamily="18" charset="0"/>
                            </a:rPr>
                            <m:t>字节</m:t>
                          </m:r>
                        </m:num>
                        <m:den>
                          <m:r>
                            <a:rPr lang="zh-CN" altLang="en-US" sz="2000" i="1">
                              <a:latin typeface="Cambria Math" panose="02040503050406030204" pitchFamily="18" charset="0"/>
                              <a:ea typeface="Cambria Math" panose="02040503050406030204" pitchFamily="18" charset="0"/>
                            </a:rPr>
                            <m:t>扇区</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4</m:t>
                          </m:r>
                          <m:r>
                            <a:rPr lang="en-US" altLang="zh-CN" sz="2000" i="1">
                              <a:latin typeface="Cambria Math" panose="02040503050406030204" pitchFamily="18" charset="0"/>
                              <a:ea typeface="Cambria Math" panose="02040503050406030204" pitchFamily="18" charset="0"/>
                            </a:rPr>
                            <m:t>00</m:t>
                          </m:r>
                          <m:r>
                            <a:rPr lang="zh-CN" altLang="en-US" sz="2000" i="1">
                              <a:latin typeface="Cambria Math" panose="02040503050406030204" pitchFamily="18" charset="0"/>
                              <a:ea typeface="Cambria Math" panose="02040503050406030204" pitchFamily="18" charset="0"/>
                            </a:rPr>
                            <m:t>扇区</m:t>
                          </m:r>
                        </m:num>
                        <m:den>
                          <m:r>
                            <a:rPr lang="zh-CN" altLang="en-US" sz="2000" i="1">
                              <a:latin typeface="Cambria Math" panose="02040503050406030204" pitchFamily="18" charset="0"/>
                              <a:ea typeface="Cambria Math" panose="02040503050406030204" pitchFamily="18" charset="0"/>
                            </a:rPr>
                            <m:t>磁道</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0000</m:t>
                          </m:r>
                          <m:r>
                            <a:rPr lang="zh-CN" altLang="en-US" sz="2000" i="1">
                              <a:latin typeface="Cambria Math" panose="02040503050406030204" pitchFamily="18" charset="0"/>
                              <a:ea typeface="Cambria Math" panose="02040503050406030204" pitchFamily="18" charset="0"/>
                            </a:rPr>
                            <m:t>磁道</m:t>
                          </m:r>
                        </m:num>
                        <m:den>
                          <m:r>
                            <a:rPr lang="zh-CN" altLang="en-US" sz="2000" i="1">
                              <a:latin typeface="Cambria Math" panose="02040503050406030204" pitchFamily="18" charset="0"/>
                              <a:ea typeface="Cambria Math" panose="02040503050406030204" pitchFamily="18" charset="0"/>
                            </a:rPr>
                            <m:t>表面</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2</m:t>
                          </m:r>
                          <m:r>
                            <a:rPr lang="zh-CN" altLang="en-US" sz="2000" i="1">
                              <a:latin typeface="Cambria Math" panose="02040503050406030204" pitchFamily="18" charset="0"/>
                              <a:ea typeface="Cambria Math" panose="02040503050406030204" pitchFamily="18" charset="0"/>
                            </a:rPr>
                            <m:t>表面</m:t>
                          </m:r>
                        </m:num>
                        <m:den>
                          <m:r>
                            <a:rPr lang="zh-CN" altLang="en-US" sz="2000" i="1">
                              <a:latin typeface="Cambria Math" panose="02040503050406030204" pitchFamily="18" charset="0"/>
                              <a:ea typeface="Cambria Math" panose="02040503050406030204" pitchFamily="18" charset="0"/>
                            </a:rPr>
                            <m:t>盘片</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2</m:t>
                          </m:r>
                          <m:r>
                            <a:rPr lang="zh-CN" altLang="en-US" sz="2000" i="1">
                              <a:latin typeface="Cambria Math" panose="02040503050406030204" pitchFamily="18" charset="0"/>
                              <a:ea typeface="Cambria Math" panose="02040503050406030204" pitchFamily="18" charset="0"/>
                            </a:rPr>
                            <m:t>盘片</m:t>
                          </m:r>
                        </m:num>
                        <m:den>
                          <m:r>
                            <a:rPr lang="zh-CN" altLang="en-US" sz="2000" i="1">
                              <a:latin typeface="Cambria Math" panose="02040503050406030204" pitchFamily="18" charset="0"/>
                              <a:ea typeface="Cambria Math" panose="02040503050406030204" pitchFamily="18" charset="0"/>
                            </a:rPr>
                            <m:t>磁盘</m:t>
                          </m:r>
                        </m:den>
                      </m:f>
                    </m:oMath>
                  </m:oMathPara>
                </a14:m>
                <a:endParaRPr lang="en-US" altLang="zh-CN" sz="2000" dirty="0"/>
              </a:p>
              <a:p>
                <a:pPr>
                  <a:buNone/>
                </a:pPr>
                <a:r>
                  <a:rPr lang="en-US" altLang="zh-CN" sz="2000" dirty="0"/>
                  <a:t>		           = 8,192,000,000</a:t>
                </a:r>
              </a:p>
              <a:p>
                <a:pPr>
                  <a:buNone/>
                </a:pPr>
                <a:r>
                  <a:rPr lang="en-US" altLang="zh-CN" sz="2400" dirty="0"/>
                  <a:t>                      = </a:t>
                </a:r>
                <a:r>
                  <a:rPr lang="en-US" altLang="zh-CN" sz="2000" dirty="0"/>
                  <a:t>8.192 GB </a:t>
                </a:r>
              </a:p>
              <a:p>
                <a:endParaRPr lang="zh-CN" altLang="en-US" dirty="0"/>
              </a:p>
            </p:txBody>
          </p:sp>
        </mc:Choice>
        <mc:Fallback xmlns="">
          <p:sp>
            <p:nvSpPr>
              <p:cNvPr id="3" name="内容占位符 2">
                <a:extLst>
                  <a:ext uri="{FF2B5EF4-FFF2-40B4-BE49-F238E27FC236}">
                    <a16:creationId xmlns:a16="http://schemas.microsoft.com/office/drawing/2014/main" id="{27D8B7D5-1ADE-4E34-A6E4-A2944DEDE838}"/>
                  </a:ext>
                </a:extLst>
              </p:cNvPr>
              <p:cNvSpPr>
                <a:spLocks noGrp="1" noRot="1" noChangeAspect="1" noMove="1" noResize="1" noEditPoints="1" noAdjustHandles="1" noChangeArrowheads="1" noChangeShapeType="1" noTextEdit="1"/>
              </p:cNvSpPr>
              <p:nvPr>
                <p:ph idx="1"/>
              </p:nvPr>
            </p:nvSpPr>
            <p:spPr>
              <a:xfrm>
                <a:off x="397379" y="1401056"/>
                <a:ext cx="8229600" cy="2375942"/>
              </a:xfrm>
              <a:blipFill>
                <a:blip r:embed="rId2"/>
                <a:stretch>
                  <a:fillRect l="-74" t="-2308" r="-2222" b="-11435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62E6DC6-3DC8-4433-AB45-691D30DAF640}"/>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52</a:t>
            </a:fld>
            <a:endParaRPr lang="zh-CN" altLang="en-US" dirty="0"/>
          </a:p>
        </p:txBody>
      </p:sp>
    </p:spTree>
    <p:extLst>
      <p:ext uri="{BB962C8B-B14F-4D97-AF65-F5344CB8AC3E}">
        <p14:creationId xmlns:p14="http://schemas.microsoft.com/office/powerpoint/2010/main" val="1636620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a:xfrm>
            <a:off x="357018" y="457200"/>
            <a:ext cx="7592093" cy="762000"/>
          </a:xfrm>
        </p:spPr>
        <p:txBody>
          <a:bodyPr/>
          <a:lstStyle/>
          <a:p>
            <a:r>
              <a:rPr lang="en-US" dirty="0"/>
              <a:t>Disk Capacity</a:t>
            </a:r>
          </a:p>
        </p:txBody>
      </p:sp>
      <p:sp>
        <p:nvSpPr>
          <p:cNvPr id="123909" name="Rectangle 5"/>
          <p:cNvSpPr>
            <a:spLocks noGrp="1" noChangeArrowheads="1"/>
          </p:cNvSpPr>
          <p:nvPr>
            <p:ph idx="1"/>
          </p:nvPr>
        </p:nvSpPr>
        <p:spPr>
          <a:xfrm>
            <a:off x="396875" y="1362075"/>
            <a:ext cx="8693337" cy="4972050"/>
          </a:xfrm>
        </p:spPr>
        <p:txBody>
          <a:bodyPr/>
          <a:lstStyle/>
          <a:p>
            <a:r>
              <a:rPr lang="en-US" dirty="0">
                <a:solidFill>
                  <a:srgbClr val="FF0000"/>
                </a:solidFill>
              </a:rPr>
              <a:t>Capacity(</a:t>
            </a:r>
            <a:r>
              <a:rPr lang="zh-CN" altLang="en-US" dirty="0">
                <a:solidFill>
                  <a:srgbClr val="FF0000"/>
                </a:solidFill>
              </a:rPr>
              <a:t>容量）</a:t>
            </a:r>
            <a:r>
              <a:rPr lang="en-US" dirty="0"/>
              <a:t>: maximum number of bits that can be stored.</a:t>
            </a:r>
          </a:p>
          <a:p>
            <a:pPr lvl="1"/>
            <a:r>
              <a:rPr lang="en-US" dirty="0"/>
              <a:t>Vendors express capacity in units of gigabytes (GB),  where</a:t>
            </a:r>
            <a:br>
              <a:rPr lang="en-US" dirty="0"/>
            </a:br>
            <a:r>
              <a:rPr lang="en-US" dirty="0"/>
              <a:t>1 GB = 10</a:t>
            </a:r>
            <a:r>
              <a:rPr lang="en-US" baseline="30000" dirty="0"/>
              <a:t>9</a:t>
            </a:r>
            <a:r>
              <a:rPr lang="en-US" dirty="0"/>
              <a:t> Bytes. </a:t>
            </a:r>
          </a:p>
          <a:p>
            <a:r>
              <a:rPr lang="en-US" dirty="0"/>
              <a:t>Capacity is determined by these technology factors:</a:t>
            </a:r>
          </a:p>
          <a:p>
            <a:pPr lvl="1"/>
            <a:r>
              <a:rPr lang="zh-CN" altLang="en-US" sz="2000" dirty="0"/>
              <a:t>记录密度</a:t>
            </a:r>
            <a:r>
              <a:rPr lang="en-US" altLang="zh-CN" sz="2000" dirty="0"/>
              <a:t>(Recording density (</a:t>
            </a:r>
            <a:r>
              <a:rPr lang="zh-CN" altLang="en-US" sz="2000" dirty="0"/>
              <a:t>位</a:t>
            </a:r>
            <a:r>
              <a:rPr lang="en-US" altLang="zh-CN" sz="2000" dirty="0"/>
              <a:t>/</a:t>
            </a:r>
            <a:r>
              <a:rPr lang="zh-CN" altLang="en-US" sz="2000" dirty="0"/>
              <a:t>英寸</a:t>
            </a:r>
            <a:r>
              <a:rPr lang="en-US" altLang="zh-CN" sz="2000" dirty="0"/>
              <a:t>))</a:t>
            </a:r>
            <a:r>
              <a:rPr lang="zh-CN" altLang="en-US" sz="2000" dirty="0"/>
              <a:t>：</a:t>
            </a:r>
            <a:r>
              <a:rPr lang="en-US" altLang="zh-CN" sz="2000" dirty="0"/>
              <a:t> </a:t>
            </a:r>
            <a:r>
              <a:rPr lang="zh-CN" altLang="en-US" sz="2000" dirty="0"/>
              <a:t>磁道一英寸的段中可以放入的位数</a:t>
            </a:r>
            <a:endParaRPr lang="en-US" altLang="zh-CN" sz="2000" dirty="0"/>
          </a:p>
          <a:p>
            <a:pPr lvl="1"/>
            <a:r>
              <a:rPr lang="zh-CN" altLang="en-US" sz="2000" dirty="0"/>
              <a:t>磁道密度</a:t>
            </a:r>
            <a:r>
              <a:rPr lang="en-US" altLang="zh-CN" sz="2000" dirty="0"/>
              <a:t>(Track density (</a:t>
            </a:r>
            <a:r>
              <a:rPr lang="zh-CN" altLang="en-US" sz="2000" dirty="0"/>
              <a:t>道</a:t>
            </a:r>
            <a:r>
              <a:rPr lang="en-US" altLang="zh-CN" sz="2000" dirty="0"/>
              <a:t>/</a:t>
            </a:r>
            <a:r>
              <a:rPr lang="zh-CN" altLang="en-US" sz="2000" dirty="0"/>
              <a:t>英寸</a:t>
            </a:r>
            <a:r>
              <a:rPr lang="en-US" altLang="zh-CN" sz="2000" dirty="0"/>
              <a:t>))</a:t>
            </a:r>
            <a:r>
              <a:rPr lang="zh-CN" altLang="en-US" sz="2000" dirty="0"/>
              <a:t>：</a:t>
            </a:r>
            <a:r>
              <a:rPr lang="en-US" altLang="zh-CN" sz="2000" dirty="0"/>
              <a:t> </a:t>
            </a:r>
            <a:r>
              <a:rPr lang="zh-CN" altLang="en-US" sz="2000" dirty="0"/>
              <a:t>从盘片中心出发半径上一英寸的段内可以有的有磁道数</a:t>
            </a:r>
            <a:endParaRPr lang="en-US" altLang="zh-CN" sz="2000" dirty="0"/>
          </a:p>
          <a:p>
            <a:pPr lvl="1"/>
            <a:r>
              <a:rPr lang="zh-CN" altLang="en-US" sz="2000" dirty="0"/>
              <a:t>面密度</a:t>
            </a:r>
            <a:r>
              <a:rPr lang="en-US" altLang="zh-CN" sz="2000" dirty="0"/>
              <a:t>(Areal density (</a:t>
            </a:r>
            <a:r>
              <a:rPr lang="zh-CN" altLang="en-US" sz="2000" dirty="0"/>
              <a:t>位</a:t>
            </a:r>
            <a:r>
              <a:rPr lang="en-US" altLang="zh-CN" sz="2000" dirty="0"/>
              <a:t>/</a:t>
            </a:r>
            <a:r>
              <a:rPr lang="zh-CN" altLang="en-US" sz="2000" dirty="0"/>
              <a:t>平方英寸</a:t>
            </a:r>
            <a:r>
              <a:rPr lang="en-US" altLang="zh-CN" sz="2000" dirty="0"/>
              <a:t>))</a:t>
            </a:r>
            <a:r>
              <a:rPr lang="zh-CN" altLang="en-US" sz="2000" dirty="0"/>
              <a:t>：</a:t>
            </a:r>
            <a:endParaRPr lang="en-US" altLang="zh-CN" sz="2000" dirty="0"/>
          </a:p>
          <a:p>
            <a:pPr marL="457200" lvl="1" indent="0">
              <a:buNone/>
            </a:pPr>
            <a:r>
              <a:rPr lang="en-US" altLang="zh-CN" dirty="0"/>
              <a:t>       </a:t>
            </a:r>
            <a:r>
              <a:rPr lang="zh-CN" altLang="en-US" sz="2000" dirty="0"/>
              <a:t>记录密度与磁道密度的乘积</a:t>
            </a:r>
            <a:endParaRPr lang="en-US" altLang="zh-CN" sz="2000" dirty="0"/>
          </a:p>
          <a:p>
            <a:pPr marL="457200" lvl="1" indent="0">
              <a:buNone/>
            </a:pPr>
            <a:endParaRPr lang="en-US" dirty="0"/>
          </a:p>
        </p:txBody>
      </p:sp>
      <p:grpSp>
        <p:nvGrpSpPr>
          <p:cNvPr id="4" name="Group 2">
            <a:extLst>
              <a:ext uri="{FF2B5EF4-FFF2-40B4-BE49-F238E27FC236}">
                <a16:creationId xmlns:a16="http://schemas.microsoft.com/office/drawing/2014/main" id="{5B984E93-7FFD-4D1F-85AA-75C0AE45E9B3}"/>
              </a:ext>
            </a:extLst>
          </p:cNvPr>
          <p:cNvGrpSpPr/>
          <p:nvPr/>
        </p:nvGrpSpPr>
        <p:grpSpPr>
          <a:xfrm>
            <a:off x="5727541" y="4169979"/>
            <a:ext cx="2990773" cy="2506717"/>
            <a:chOff x="5885794" y="3970283"/>
            <a:chExt cx="2990773" cy="2506717"/>
          </a:xfrm>
        </p:grpSpPr>
        <p:sp>
          <p:nvSpPr>
            <p:cNvPr id="5" name="Oval 4">
              <a:extLst>
                <a:ext uri="{FF2B5EF4-FFF2-40B4-BE49-F238E27FC236}">
                  <a16:creationId xmlns:a16="http://schemas.microsoft.com/office/drawing/2014/main" id="{80B7F17A-6158-45E6-82E1-D14BC84645D8}"/>
                </a:ext>
              </a:extLst>
            </p:cNvPr>
            <p:cNvSpPr>
              <a:spLocks noChangeArrowheads="1"/>
            </p:cNvSpPr>
            <p:nvPr/>
          </p:nvSpPr>
          <p:spPr bwMode="auto">
            <a:xfrm>
              <a:off x="6972149" y="4611162"/>
              <a:ext cx="1249607" cy="1223886"/>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6" name="Oval 5">
              <a:extLst>
                <a:ext uri="{FF2B5EF4-FFF2-40B4-BE49-F238E27FC236}">
                  <a16:creationId xmlns:a16="http://schemas.microsoft.com/office/drawing/2014/main" id="{74525072-67A8-4859-A277-4E710BFF8825}"/>
                </a:ext>
              </a:extLst>
            </p:cNvPr>
            <p:cNvSpPr>
              <a:spLocks noChangeArrowheads="1"/>
            </p:cNvSpPr>
            <p:nvPr/>
          </p:nvSpPr>
          <p:spPr bwMode="auto">
            <a:xfrm>
              <a:off x="6317337" y="3970283"/>
              <a:ext cx="2559230" cy="2506717"/>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7" name="Oval 6">
              <a:extLst>
                <a:ext uri="{FF2B5EF4-FFF2-40B4-BE49-F238E27FC236}">
                  <a16:creationId xmlns:a16="http://schemas.microsoft.com/office/drawing/2014/main" id="{A2D467BD-61E5-4F88-983E-9FD78AA207D6}"/>
                </a:ext>
              </a:extLst>
            </p:cNvPr>
            <p:cNvSpPr>
              <a:spLocks noChangeArrowheads="1"/>
            </p:cNvSpPr>
            <p:nvPr/>
          </p:nvSpPr>
          <p:spPr bwMode="auto">
            <a:xfrm>
              <a:off x="6445942" y="4095673"/>
              <a:ext cx="2302021" cy="2254866"/>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8" name="Oval 7">
              <a:extLst>
                <a:ext uri="{FF2B5EF4-FFF2-40B4-BE49-F238E27FC236}">
                  <a16:creationId xmlns:a16="http://schemas.microsoft.com/office/drawing/2014/main" id="{5C40D866-371E-4028-816A-6E2CBAC78058}"/>
                </a:ext>
              </a:extLst>
            </p:cNvPr>
            <p:cNvSpPr>
              <a:spLocks noChangeArrowheads="1"/>
            </p:cNvSpPr>
            <p:nvPr/>
          </p:nvSpPr>
          <p:spPr bwMode="auto">
            <a:xfrm>
              <a:off x="6574546" y="4221062"/>
              <a:ext cx="2045884" cy="2004087"/>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9" name="Oval 8">
              <a:extLst>
                <a:ext uri="{FF2B5EF4-FFF2-40B4-BE49-F238E27FC236}">
                  <a16:creationId xmlns:a16="http://schemas.microsoft.com/office/drawing/2014/main" id="{994C44C6-48A3-4E1B-8C43-27703361C1AB}"/>
                </a:ext>
              </a:extLst>
            </p:cNvPr>
            <p:cNvSpPr>
              <a:spLocks noChangeArrowheads="1"/>
            </p:cNvSpPr>
            <p:nvPr/>
          </p:nvSpPr>
          <p:spPr bwMode="auto">
            <a:xfrm>
              <a:off x="6703151" y="4347523"/>
              <a:ext cx="1788675" cy="1752237"/>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10" name="Oval 9">
              <a:extLst>
                <a:ext uri="{FF2B5EF4-FFF2-40B4-BE49-F238E27FC236}">
                  <a16:creationId xmlns:a16="http://schemas.microsoft.com/office/drawing/2014/main" id="{BB1F0D7A-C9EB-47E5-B8F8-77C42C14301E}"/>
                </a:ext>
              </a:extLst>
            </p:cNvPr>
            <p:cNvSpPr>
              <a:spLocks noChangeArrowheads="1"/>
            </p:cNvSpPr>
            <p:nvPr/>
          </p:nvSpPr>
          <p:spPr bwMode="auto">
            <a:xfrm>
              <a:off x="6830684" y="4472913"/>
              <a:ext cx="1532537" cy="1500386"/>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11" name="Oval 10">
              <a:extLst>
                <a:ext uri="{FF2B5EF4-FFF2-40B4-BE49-F238E27FC236}">
                  <a16:creationId xmlns:a16="http://schemas.microsoft.com/office/drawing/2014/main" id="{1D053909-B224-4FAA-9F4E-55F52260252D}"/>
                </a:ext>
              </a:extLst>
            </p:cNvPr>
            <p:cNvSpPr>
              <a:spLocks noChangeArrowheads="1"/>
            </p:cNvSpPr>
            <p:nvPr/>
          </p:nvSpPr>
          <p:spPr bwMode="auto">
            <a:xfrm>
              <a:off x="7087893" y="4724763"/>
              <a:ext cx="1018119" cy="997757"/>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12" name="Oval 11">
              <a:extLst>
                <a:ext uri="{FF2B5EF4-FFF2-40B4-BE49-F238E27FC236}">
                  <a16:creationId xmlns:a16="http://schemas.microsoft.com/office/drawing/2014/main" id="{BD8DCA1A-2F88-44C0-83C8-7182FA9E3BA5}"/>
                </a:ext>
              </a:extLst>
            </p:cNvPr>
            <p:cNvSpPr>
              <a:spLocks noChangeArrowheads="1"/>
            </p:cNvSpPr>
            <p:nvPr/>
          </p:nvSpPr>
          <p:spPr bwMode="auto">
            <a:xfrm>
              <a:off x="7222928" y="4836220"/>
              <a:ext cx="761981" cy="745906"/>
            </a:xfrm>
            <a:prstGeom prst="ellipse">
              <a:avLst/>
            </a:prstGeom>
            <a:solidFill>
              <a:srgbClr val="00FFFF"/>
            </a:solidFill>
            <a:ln w="38100">
              <a:solidFill>
                <a:schemeClr val="tx1"/>
              </a:solidFill>
              <a:round/>
              <a:headEnd/>
              <a:tailEnd/>
            </a:ln>
            <a:effectLst/>
          </p:spPr>
          <p:txBody>
            <a:bodyPr wrap="none" anchor="ctr">
              <a:prstTxWarp prst="textNoShape">
                <a:avLst/>
              </a:prstTxWarp>
            </a:bodyPr>
            <a:lstStyle/>
            <a:p>
              <a:pPr>
                <a:lnSpc>
                  <a:spcPct val="100000"/>
                </a:lnSpc>
              </a:pPr>
              <a:endParaRPr lang="en-US" sz="1600" dirty="0">
                <a:latin typeface="Calibri" panose="020F0502020204030204" pitchFamily="34" charset="0"/>
              </a:endParaRPr>
            </a:p>
          </p:txBody>
        </p:sp>
        <p:sp>
          <p:nvSpPr>
            <p:cNvPr id="13" name="Line 13">
              <a:extLst>
                <a:ext uri="{FF2B5EF4-FFF2-40B4-BE49-F238E27FC236}">
                  <a16:creationId xmlns:a16="http://schemas.microsoft.com/office/drawing/2014/main" id="{45E0458B-B699-4A6D-AAEC-C604AB238C72}"/>
                </a:ext>
              </a:extLst>
            </p:cNvPr>
            <p:cNvSpPr>
              <a:spLocks noChangeShapeType="1"/>
            </p:cNvSpPr>
            <p:nvPr/>
          </p:nvSpPr>
          <p:spPr bwMode="auto">
            <a:xfrm>
              <a:off x="6382711" y="4245711"/>
              <a:ext cx="668743" cy="456546"/>
            </a:xfrm>
            <a:prstGeom prst="line">
              <a:avLst/>
            </a:prstGeom>
            <a:noFill/>
            <a:ln w="12700">
              <a:solidFill>
                <a:schemeClr val="tx1"/>
              </a:solidFill>
              <a:round/>
              <a:headEnd/>
              <a:tailEnd type="triangle" w="med" len="med"/>
            </a:ln>
            <a:effectLst/>
          </p:spPr>
          <p:txBody>
            <a:bodyPr wrap="square" anchor="ctr">
              <a:prstTxWarp prst="textNoShape">
                <a:avLst/>
              </a:prstTxWarp>
              <a:spAutoFit/>
            </a:bodyPr>
            <a:lstStyle/>
            <a:p>
              <a:endParaRPr lang="en-US"/>
            </a:p>
          </p:txBody>
        </p:sp>
        <p:sp>
          <p:nvSpPr>
            <p:cNvPr id="14" name="Line 14">
              <a:extLst>
                <a:ext uri="{FF2B5EF4-FFF2-40B4-BE49-F238E27FC236}">
                  <a16:creationId xmlns:a16="http://schemas.microsoft.com/office/drawing/2014/main" id="{9A7C7E71-64AC-4C33-BBAA-982D6420761C}"/>
                </a:ext>
              </a:extLst>
            </p:cNvPr>
            <p:cNvSpPr>
              <a:spLocks noChangeShapeType="1"/>
            </p:cNvSpPr>
            <p:nvPr/>
          </p:nvSpPr>
          <p:spPr bwMode="auto">
            <a:xfrm>
              <a:off x="6567045" y="4245711"/>
              <a:ext cx="454403" cy="300077"/>
            </a:xfrm>
            <a:prstGeom prst="line">
              <a:avLst/>
            </a:prstGeom>
            <a:noFill/>
            <a:ln w="12700">
              <a:solidFill>
                <a:schemeClr val="tx1"/>
              </a:solidFill>
              <a:round/>
              <a:headEnd/>
              <a:tailEnd type="triangle" w="med" len="med"/>
            </a:ln>
            <a:effectLst/>
          </p:spPr>
          <p:txBody>
            <a:bodyPr wrap="square" anchor="ctr">
              <a:prstTxWarp prst="textNoShape">
                <a:avLst/>
              </a:prstTxWarp>
              <a:spAutoFit/>
            </a:bodyPr>
            <a:lstStyle/>
            <a:p>
              <a:endParaRPr lang="en-US"/>
            </a:p>
          </p:txBody>
        </p:sp>
        <p:sp>
          <p:nvSpPr>
            <p:cNvPr id="15" name="Text Box 15">
              <a:extLst>
                <a:ext uri="{FF2B5EF4-FFF2-40B4-BE49-F238E27FC236}">
                  <a16:creationId xmlns:a16="http://schemas.microsoft.com/office/drawing/2014/main" id="{86854CFE-7795-49D8-9318-546FFA192FD9}"/>
                </a:ext>
              </a:extLst>
            </p:cNvPr>
            <p:cNvSpPr txBox="1">
              <a:spLocks noChangeArrowheads="1"/>
            </p:cNvSpPr>
            <p:nvPr/>
          </p:nvSpPr>
          <p:spPr bwMode="auto">
            <a:xfrm>
              <a:off x="5885794" y="3994985"/>
              <a:ext cx="731902" cy="338554"/>
            </a:xfrm>
            <a:prstGeom prst="rect">
              <a:avLst/>
            </a:prstGeom>
            <a:noFill/>
            <a:ln w="12700">
              <a:noFill/>
              <a:miter lim="800000"/>
              <a:headEnd/>
              <a:tailEnd/>
            </a:ln>
            <a:effectLst/>
          </p:spPr>
          <p:txBody>
            <a:bodyPr wrap="square" anchor="ctr">
              <a:prstTxWarp prst="textNoShape">
                <a:avLst/>
              </a:prstTxWarp>
              <a:spAutoFit/>
            </a:bodyPr>
            <a:lstStyle/>
            <a:p>
              <a:pPr>
                <a:lnSpc>
                  <a:spcPct val="100000"/>
                </a:lnSpc>
              </a:pPr>
              <a:r>
                <a:rPr lang="en-US" sz="1600" dirty="0">
                  <a:latin typeface="Calibri" panose="020F0502020204030204" pitchFamily="34" charset="0"/>
                </a:rPr>
                <a:t>Tracks</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Recording zones	</a:t>
            </a:r>
          </a:p>
        </p:txBody>
      </p:sp>
      <p:sp>
        <p:nvSpPr>
          <p:cNvPr id="3" name="Content Placeholder 2"/>
          <p:cNvSpPr>
            <a:spLocks noGrp="1"/>
          </p:cNvSpPr>
          <p:nvPr>
            <p:ph idx="1"/>
          </p:nvPr>
        </p:nvSpPr>
        <p:spPr>
          <a:xfrm>
            <a:off x="396875" y="1362075"/>
            <a:ext cx="5178579" cy="5064125"/>
          </a:xfrm>
        </p:spPr>
        <p:txBody>
          <a:bodyPr>
            <a:normAutofit/>
          </a:bodyPr>
          <a:lstStyle/>
          <a:p>
            <a:pPr>
              <a:lnSpc>
                <a:spcPct val="160000"/>
              </a:lnSpc>
            </a:pPr>
            <a:r>
              <a:rPr lang="zh-CN" altLang="en-US" sz="1800" dirty="0"/>
              <a:t>初期：每个磁道分为数目相同的扇区，扇区数量由最靠内的磁道能记录的扇区数决定</a:t>
            </a:r>
            <a:endParaRPr lang="en-US" altLang="zh-CN" sz="1800" dirty="0"/>
          </a:p>
          <a:p>
            <a:pPr lvl="1">
              <a:lnSpc>
                <a:spcPct val="160000"/>
              </a:lnSpc>
            </a:pPr>
            <a:r>
              <a:rPr lang="zh-CN" altLang="en-US" sz="1800" dirty="0"/>
              <a:t>缺点：越靠外，扇区间隔越大</a:t>
            </a:r>
            <a:endParaRPr lang="en-US" altLang="zh-CN" sz="1800" dirty="0"/>
          </a:p>
          <a:p>
            <a:pPr>
              <a:lnSpc>
                <a:spcPct val="160000"/>
              </a:lnSpc>
            </a:pPr>
            <a:r>
              <a:rPr lang="zh-CN" altLang="en-US" sz="1800" dirty="0"/>
              <a:t>当前：柱面集合分割为不相交的子集合</a:t>
            </a:r>
            <a:r>
              <a:rPr lang="en-US" altLang="zh-CN" sz="1800" dirty="0"/>
              <a:t>—</a:t>
            </a:r>
            <a:r>
              <a:rPr lang="zh-CN" altLang="en-US" sz="1800" dirty="0"/>
              <a:t>记录区</a:t>
            </a:r>
            <a:r>
              <a:rPr lang="en-US" altLang="zh-CN" sz="1800" dirty="0"/>
              <a:t>(recording zone)</a:t>
            </a:r>
          </a:p>
          <a:p>
            <a:pPr>
              <a:lnSpc>
                <a:spcPct val="160000"/>
              </a:lnSpc>
            </a:pPr>
            <a:r>
              <a:rPr lang="zh-CN" altLang="en-US" sz="1800" dirty="0"/>
              <a:t>每个记录区包含一组连续的柱面</a:t>
            </a:r>
            <a:endParaRPr lang="en-US" altLang="zh-CN" sz="1800" dirty="0"/>
          </a:p>
          <a:p>
            <a:pPr>
              <a:lnSpc>
                <a:spcPct val="160000"/>
              </a:lnSpc>
            </a:pPr>
            <a:r>
              <a:rPr lang="zh-CN" altLang="en-US" sz="1800" dirty="0"/>
              <a:t>一个区中每个柱面中的每条磁道都有相同数量的扇区</a:t>
            </a:r>
            <a:endParaRPr lang="en-US" altLang="zh-CN" sz="1800" dirty="0"/>
          </a:p>
          <a:p>
            <a:pPr>
              <a:lnSpc>
                <a:spcPct val="160000"/>
              </a:lnSpc>
            </a:pPr>
            <a:r>
              <a:rPr lang="zh-CN" altLang="en-US" sz="1800" dirty="0"/>
              <a:t>扇区数量由该区中最里面的磁道所能包含的扇区数量决定</a:t>
            </a:r>
            <a:endParaRPr lang="en-US" altLang="zh-CN" sz="1800" dirty="0"/>
          </a:p>
          <a:p>
            <a:pPr marL="0" indent="0">
              <a:lnSpc>
                <a:spcPct val="160000"/>
              </a:lnSpc>
              <a:buNone/>
            </a:pPr>
            <a:endParaRPr lang="en-US" sz="2000" dirty="0"/>
          </a:p>
        </p:txBody>
      </p:sp>
      <p:grpSp>
        <p:nvGrpSpPr>
          <p:cNvPr id="100" name="Group 99"/>
          <p:cNvGrpSpPr/>
          <p:nvPr/>
        </p:nvGrpSpPr>
        <p:grpSpPr>
          <a:xfrm>
            <a:off x="5692611" y="2069190"/>
            <a:ext cx="3218108" cy="3152177"/>
            <a:chOff x="761519" y="3629623"/>
            <a:chExt cx="3218108" cy="3152177"/>
          </a:xfrm>
        </p:grpSpPr>
        <p:sp>
          <p:nvSpPr>
            <p:cNvPr id="12" name="Oval 8"/>
            <p:cNvSpPr>
              <a:spLocks noChangeArrowheads="1"/>
            </p:cNvSpPr>
            <p:nvPr/>
          </p:nvSpPr>
          <p:spPr bwMode="auto">
            <a:xfrm>
              <a:off x="1121084" y="3981695"/>
              <a:ext cx="2500477" cy="2449529"/>
            </a:xfrm>
            <a:prstGeom prst="ellipse">
              <a:avLst/>
            </a:prstGeom>
            <a:solidFill>
              <a:schemeClr val="bg1">
                <a:lumMod val="85000"/>
              </a:schemeClr>
            </a:solidFill>
            <a:ln w="12700">
              <a:solidFill>
                <a:schemeClr val="tx1"/>
              </a:solidFill>
              <a:round/>
              <a:headEnd/>
              <a:tailEnd/>
            </a:ln>
            <a:effectLst/>
          </p:spPr>
          <p:txBody>
            <a:bodyPr wrap="none" anchor="ctr">
              <a:prstTxWarp prst="textNoShape">
                <a:avLst/>
              </a:prstTxWarp>
            </a:bodyPr>
            <a:lstStyle/>
            <a:p>
              <a:endParaRPr lang="en-US"/>
            </a:p>
          </p:txBody>
        </p:sp>
        <p:sp>
          <p:nvSpPr>
            <p:cNvPr id="8" name="Oval 4"/>
            <p:cNvSpPr>
              <a:spLocks noChangeArrowheads="1"/>
            </p:cNvSpPr>
            <p:nvPr/>
          </p:nvSpPr>
          <p:spPr bwMode="auto">
            <a:xfrm>
              <a:off x="1497130" y="4350248"/>
              <a:ext cx="1746888" cy="1710925"/>
            </a:xfrm>
            <a:prstGeom prst="ellipse">
              <a:avLst/>
            </a:prstGeom>
            <a:solidFill>
              <a:schemeClr val="bg1"/>
            </a:solidFill>
            <a:ln w="12700">
              <a:solidFill>
                <a:schemeClr val="tx1"/>
              </a:solidFill>
              <a:round/>
              <a:headEnd/>
              <a:tailEnd/>
            </a:ln>
            <a:effectLst/>
          </p:spPr>
          <p:txBody>
            <a:bodyPr wrap="none" anchor="ctr">
              <a:prstTxWarp prst="textNoShape">
                <a:avLst/>
              </a:prstTxWarp>
            </a:bodyPr>
            <a:lstStyle/>
            <a:p>
              <a:endParaRPr lang="en-US" dirty="0"/>
            </a:p>
          </p:txBody>
        </p:sp>
        <p:sp>
          <p:nvSpPr>
            <p:cNvPr id="10" name="Oval 6"/>
            <p:cNvSpPr>
              <a:spLocks noChangeArrowheads="1"/>
            </p:cNvSpPr>
            <p:nvPr/>
          </p:nvSpPr>
          <p:spPr bwMode="auto">
            <a:xfrm>
              <a:off x="761519" y="3629623"/>
              <a:ext cx="3218108" cy="3152177"/>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15" name="Oval 11"/>
            <p:cNvSpPr>
              <a:spLocks noChangeArrowheads="1"/>
            </p:cNvSpPr>
            <p:nvPr/>
          </p:nvSpPr>
          <p:spPr bwMode="auto">
            <a:xfrm>
              <a:off x="1847706" y="4664867"/>
              <a:ext cx="1065211" cy="1042735"/>
            </a:xfrm>
            <a:prstGeom prst="ellipse">
              <a:avLst/>
            </a:prstGeom>
            <a:solidFill>
              <a:srgbClr val="00FFFF"/>
            </a:solidFill>
            <a:ln w="38100">
              <a:solidFill>
                <a:schemeClr val="tx1"/>
              </a:solidFill>
              <a:round/>
              <a:headEnd/>
              <a:tailEnd/>
            </a:ln>
            <a:effectLst/>
          </p:spPr>
          <p:txBody>
            <a:bodyPr wrap="none" anchor="ctr">
              <a:prstTxWarp prst="textNoShape">
                <a:avLst/>
              </a:prstTxWarp>
            </a:bodyPr>
            <a:lstStyle/>
            <a:p>
              <a:pPr>
                <a:lnSpc>
                  <a:spcPct val="100000"/>
                </a:lnSpc>
              </a:pPr>
              <a:r>
                <a:rPr lang="en-US" sz="1600" dirty="0"/>
                <a:t>Spindle</a:t>
              </a:r>
            </a:p>
          </p:txBody>
        </p:sp>
        <p:cxnSp>
          <p:nvCxnSpPr>
            <p:cNvPr id="22" name="Straight Connector 21"/>
            <p:cNvCxnSpPr>
              <a:stCxn id="8" idx="0"/>
              <a:endCxn id="15" idx="0"/>
            </p:cNvCxnSpPr>
            <p:nvPr/>
          </p:nvCxnSpPr>
          <p:spPr bwMode="auto">
            <a:xfrm>
              <a:off x="2370574" y="4350248"/>
              <a:ext cx="9738" cy="314619"/>
            </a:xfrm>
            <a:prstGeom prst="line">
              <a:avLst/>
            </a:prstGeom>
            <a:noFill/>
            <a:ln w="25400" cap="flat" cmpd="sng" algn="ctr">
              <a:solidFill>
                <a:schemeClr val="tx1"/>
              </a:solidFill>
              <a:prstDash val="solid"/>
              <a:round/>
              <a:headEnd type="none" w="med" len="med"/>
              <a:tailEnd type="none" w="med" len="med"/>
            </a:ln>
            <a:effectLst/>
          </p:spPr>
        </p:cxnSp>
        <p:cxnSp>
          <p:nvCxnSpPr>
            <p:cNvPr id="24" name="Straight Connector 23"/>
            <p:cNvCxnSpPr>
              <a:stCxn id="8" idx="7"/>
              <a:endCxn id="15" idx="7"/>
            </p:cNvCxnSpPr>
            <p:nvPr/>
          </p:nvCxnSpPr>
          <p:spPr bwMode="auto">
            <a:xfrm flipH="1">
              <a:off x="2756920" y="4600807"/>
              <a:ext cx="231272" cy="216765"/>
            </a:xfrm>
            <a:prstGeom prst="line">
              <a:avLst/>
            </a:prstGeom>
            <a:noFill/>
            <a:ln w="25400" cap="flat" cmpd="sng" algn="ctr">
              <a:solidFill>
                <a:schemeClr val="tx1"/>
              </a:solidFill>
              <a:prstDash val="solid"/>
              <a:round/>
              <a:headEnd type="none" w="med" len="med"/>
              <a:tailEnd type="none" w="med" len="med"/>
            </a:ln>
            <a:effectLst/>
          </p:spPr>
        </p:cxnSp>
        <p:cxnSp>
          <p:nvCxnSpPr>
            <p:cNvPr id="26" name="Straight Connector 25"/>
            <p:cNvCxnSpPr>
              <a:stCxn id="8" idx="6"/>
              <a:endCxn id="15" idx="6"/>
            </p:cNvCxnSpPr>
            <p:nvPr/>
          </p:nvCxnSpPr>
          <p:spPr bwMode="auto">
            <a:xfrm flipH="1" flipV="1">
              <a:off x="2912917" y="5186235"/>
              <a:ext cx="331101" cy="19476"/>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p:cNvCxnSpPr>
              <a:stCxn id="8" idx="5"/>
              <a:endCxn id="15" idx="5"/>
            </p:cNvCxnSpPr>
            <p:nvPr/>
          </p:nvCxnSpPr>
          <p:spPr bwMode="auto">
            <a:xfrm flipH="1" flipV="1">
              <a:off x="2756920" y="5554897"/>
              <a:ext cx="231272" cy="255717"/>
            </a:xfrm>
            <a:prstGeom prst="line">
              <a:avLst/>
            </a:prstGeom>
            <a:noFill/>
            <a:ln w="25400" cap="flat" cmpd="sng" algn="ctr">
              <a:solidFill>
                <a:schemeClr val="tx1"/>
              </a:solidFill>
              <a:prstDash val="solid"/>
              <a:round/>
              <a:headEnd type="none" w="med" len="med"/>
              <a:tailEnd type="none" w="med" len="med"/>
            </a:ln>
            <a:effectLst/>
          </p:spPr>
        </p:cxnSp>
        <p:cxnSp>
          <p:nvCxnSpPr>
            <p:cNvPr id="30" name="Straight Connector 29"/>
            <p:cNvCxnSpPr>
              <a:stCxn id="8" idx="4"/>
              <a:endCxn id="15" idx="4"/>
            </p:cNvCxnSpPr>
            <p:nvPr/>
          </p:nvCxnSpPr>
          <p:spPr bwMode="auto">
            <a:xfrm flipV="1">
              <a:off x="2370574" y="5707602"/>
              <a:ext cx="9738" cy="353571"/>
            </a:xfrm>
            <a:prstGeom prst="line">
              <a:avLst/>
            </a:prstGeom>
            <a:noFill/>
            <a:ln w="25400" cap="flat" cmpd="sng" algn="ctr">
              <a:solidFill>
                <a:schemeClr val="tx1"/>
              </a:solidFill>
              <a:prstDash val="solid"/>
              <a:round/>
              <a:headEnd type="none" w="med" len="med"/>
              <a:tailEnd type="none" w="med" len="med"/>
            </a:ln>
            <a:effectLst/>
          </p:spPr>
        </p:cxnSp>
        <p:cxnSp>
          <p:nvCxnSpPr>
            <p:cNvPr id="32" name="Straight Connector 31"/>
            <p:cNvCxnSpPr>
              <a:stCxn id="15" idx="3"/>
              <a:endCxn id="8" idx="3"/>
            </p:cNvCxnSpPr>
            <p:nvPr/>
          </p:nvCxnSpPr>
          <p:spPr bwMode="auto">
            <a:xfrm flipH="1">
              <a:off x="1752956" y="5554897"/>
              <a:ext cx="250747" cy="255717"/>
            </a:xfrm>
            <a:prstGeom prst="line">
              <a:avLst/>
            </a:prstGeom>
            <a:noFill/>
            <a:ln w="25400" cap="flat" cmpd="sng" algn="ctr">
              <a:solidFill>
                <a:schemeClr val="tx1"/>
              </a:solidFill>
              <a:prstDash val="solid"/>
              <a:round/>
              <a:headEnd type="none" w="med" len="med"/>
              <a:tailEnd type="none" w="med" len="med"/>
            </a:ln>
            <a:effectLst/>
          </p:spPr>
        </p:cxnSp>
        <p:cxnSp>
          <p:nvCxnSpPr>
            <p:cNvPr id="34" name="Straight Connector 33"/>
            <p:cNvCxnSpPr>
              <a:stCxn id="15" idx="2"/>
              <a:endCxn id="8" idx="2"/>
            </p:cNvCxnSpPr>
            <p:nvPr/>
          </p:nvCxnSpPr>
          <p:spPr bwMode="auto">
            <a:xfrm flipH="1">
              <a:off x="1497130" y="5186235"/>
              <a:ext cx="350576" cy="19476"/>
            </a:xfrm>
            <a:prstGeom prst="line">
              <a:avLst/>
            </a:prstGeom>
            <a:noFill/>
            <a:ln w="25400" cap="flat" cmpd="sng" algn="ctr">
              <a:solidFill>
                <a:schemeClr val="tx1"/>
              </a:solidFill>
              <a:prstDash val="solid"/>
              <a:round/>
              <a:headEnd type="none" w="med" len="med"/>
              <a:tailEnd type="none" w="med" len="med"/>
            </a:ln>
            <a:effectLst/>
          </p:spPr>
        </p:cxnSp>
        <p:cxnSp>
          <p:nvCxnSpPr>
            <p:cNvPr id="37" name="Straight Connector 36"/>
            <p:cNvCxnSpPr>
              <a:stCxn id="8" idx="1"/>
              <a:endCxn id="15" idx="1"/>
            </p:cNvCxnSpPr>
            <p:nvPr/>
          </p:nvCxnSpPr>
          <p:spPr bwMode="auto">
            <a:xfrm>
              <a:off x="1752956" y="4600807"/>
              <a:ext cx="250747" cy="216765"/>
            </a:xfrm>
            <a:prstGeom prst="line">
              <a:avLst/>
            </a:prstGeom>
            <a:noFill/>
            <a:ln w="25400" cap="flat" cmpd="sng" algn="ctr">
              <a:solidFill>
                <a:schemeClr val="tx1"/>
              </a:solidFill>
              <a:prstDash val="solid"/>
              <a:round/>
              <a:headEnd type="none" w="med" len="med"/>
              <a:tailEnd type="none" w="med" len="med"/>
            </a:ln>
            <a:effectLst/>
          </p:spPr>
        </p:cxnSp>
        <p:sp>
          <p:nvSpPr>
            <p:cNvPr id="38" name="TextBox 37"/>
            <p:cNvSpPr txBox="1"/>
            <p:nvPr/>
          </p:nvSpPr>
          <p:spPr>
            <a:xfrm>
              <a:off x="2057400" y="4028223"/>
              <a:ext cx="461665" cy="256553"/>
            </a:xfrm>
            <a:prstGeom prst="rect">
              <a:avLst/>
            </a:prstGeom>
            <a:noFill/>
          </p:spPr>
          <p:txBody>
            <a:bodyPr vert="vert270" wrap="none" rtlCol="0">
              <a:spAutoFit/>
            </a:bodyPr>
            <a:lstStyle/>
            <a:p>
              <a:r>
                <a:rPr lang="en-US" sz="1800" dirty="0">
                  <a:latin typeface="Calibri" pitchFamily="34" charset="0"/>
                </a:rPr>
                <a:t>…</a:t>
              </a:r>
            </a:p>
          </p:txBody>
        </p:sp>
        <p:cxnSp>
          <p:nvCxnSpPr>
            <p:cNvPr id="40" name="Straight Connector 39"/>
            <p:cNvCxnSpPr>
              <a:stCxn id="10" idx="0"/>
              <a:endCxn id="12" idx="0"/>
            </p:cNvCxnSpPr>
            <p:nvPr/>
          </p:nvCxnSpPr>
          <p:spPr bwMode="auto">
            <a:xfrm>
              <a:off x="2370573" y="3629623"/>
              <a:ext cx="750" cy="352072"/>
            </a:xfrm>
            <a:prstGeom prst="line">
              <a:avLst/>
            </a:prstGeom>
            <a:noFill/>
            <a:ln w="25400" cap="flat" cmpd="sng" algn="ctr">
              <a:solidFill>
                <a:schemeClr val="tx1"/>
              </a:solidFill>
              <a:prstDash val="solid"/>
              <a:round/>
              <a:headEnd type="none" w="med" len="med"/>
              <a:tailEnd type="none" w="med" len="med"/>
            </a:ln>
            <a:effectLst/>
          </p:spPr>
        </p:cxnSp>
        <p:cxnSp>
          <p:nvCxnSpPr>
            <p:cNvPr id="41" name="Straight Connector 40"/>
            <p:cNvCxnSpPr>
              <a:stCxn id="10" idx="6"/>
              <a:endCxn id="12" idx="6"/>
            </p:cNvCxnSpPr>
            <p:nvPr/>
          </p:nvCxnSpPr>
          <p:spPr bwMode="auto">
            <a:xfrm flipH="1">
              <a:off x="3621561" y="5205712"/>
              <a:ext cx="358066" cy="748"/>
            </a:xfrm>
            <a:prstGeom prst="line">
              <a:avLst/>
            </a:prstGeom>
            <a:noFill/>
            <a:ln w="25400" cap="flat" cmpd="sng" algn="ctr">
              <a:solidFill>
                <a:schemeClr val="tx1"/>
              </a:solidFill>
              <a:prstDash val="solid"/>
              <a:round/>
              <a:headEnd type="none" w="med" len="med"/>
              <a:tailEnd type="none" w="med" len="med"/>
            </a:ln>
            <a:effectLst/>
          </p:spPr>
        </p:cxnSp>
        <p:cxnSp>
          <p:nvCxnSpPr>
            <p:cNvPr id="45" name="Straight Connector 44"/>
            <p:cNvCxnSpPr>
              <a:stCxn id="10" idx="7"/>
              <a:endCxn id="12" idx="7"/>
            </p:cNvCxnSpPr>
            <p:nvPr/>
          </p:nvCxnSpPr>
          <p:spPr bwMode="auto">
            <a:xfrm flipH="1">
              <a:off x="3255375" y="4091249"/>
              <a:ext cx="252971" cy="249171"/>
            </a:xfrm>
            <a:prstGeom prst="line">
              <a:avLst/>
            </a:prstGeom>
            <a:noFill/>
            <a:ln w="25400" cap="flat" cmpd="sng" algn="ctr">
              <a:solidFill>
                <a:schemeClr val="tx1"/>
              </a:solidFill>
              <a:prstDash val="solid"/>
              <a:round/>
              <a:headEnd type="none" w="med" len="med"/>
              <a:tailEnd type="none" w="med" len="med"/>
            </a:ln>
            <a:effectLst/>
          </p:spPr>
        </p:cxnSp>
        <p:cxnSp>
          <p:nvCxnSpPr>
            <p:cNvPr id="48" name="Straight Connector 47"/>
            <p:cNvCxnSpPr>
              <a:stCxn id="10" idx="5"/>
              <a:endCxn id="12" idx="5"/>
            </p:cNvCxnSpPr>
            <p:nvPr/>
          </p:nvCxnSpPr>
          <p:spPr bwMode="auto">
            <a:xfrm flipH="1" flipV="1">
              <a:off x="3255375" y="6072499"/>
              <a:ext cx="252971" cy="247675"/>
            </a:xfrm>
            <a:prstGeom prst="line">
              <a:avLst/>
            </a:prstGeom>
            <a:noFill/>
            <a:ln w="25400" cap="flat" cmpd="sng" algn="ctr">
              <a:solidFill>
                <a:schemeClr val="tx1"/>
              </a:solidFill>
              <a:prstDash val="solid"/>
              <a:round/>
              <a:headEnd type="none" w="med" len="med"/>
              <a:tailEnd type="none" w="med" len="med"/>
            </a:ln>
            <a:effectLst/>
          </p:spPr>
        </p:cxnSp>
        <p:cxnSp>
          <p:nvCxnSpPr>
            <p:cNvPr id="52" name="Straight Connector 51"/>
            <p:cNvCxnSpPr>
              <a:stCxn id="10" idx="4"/>
              <a:endCxn id="12" idx="4"/>
            </p:cNvCxnSpPr>
            <p:nvPr/>
          </p:nvCxnSpPr>
          <p:spPr bwMode="auto">
            <a:xfrm flipV="1">
              <a:off x="2370573" y="6431224"/>
              <a:ext cx="750" cy="350576"/>
            </a:xfrm>
            <a:prstGeom prst="line">
              <a:avLst/>
            </a:prstGeom>
            <a:noFill/>
            <a:ln w="25400" cap="flat" cmpd="sng" algn="ctr">
              <a:solidFill>
                <a:schemeClr val="tx1"/>
              </a:solidFill>
              <a:prstDash val="solid"/>
              <a:round/>
              <a:headEnd type="none" w="med" len="med"/>
              <a:tailEnd type="none" w="med" len="med"/>
            </a:ln>
            <a:effectLst/>
          </p:spPr>
        </p:cxnSp>
        <p:cxnSp>
          <p:nvCxnSpPr>
            <p:cNvPr id="55" name="Straight Connector 54"/>
            <p:cNvCxnSpPr>
              <a:stCxn id="12" idx="3"/>
              <a:endCxn id="10" idx="3"/>
            </p:cNvCxnSpPr>
            <p:nvPr/>
          </p:nvCxnSpPr>
          <p:spPr bwMode="auto">
            <a:xfrm flipH="1">
              <a:off x="1232800" y="6072499"/>
              <a:ext cx="254470" cy="247675"/>
            </a:xfrm>
            <a:prstGeom prst="line">
              <a:avLst/>
            </a:prstGeom>
            <a:noFill/>
            <a:ln w="25400" cap="flat" cmpd="sng" algn="ctr">
              <a:solidFill>
                <a:schemeClr val="tx1"/>
              </a:solidFill>
              <a:prstDash val="solid"/>
              <a:round/>
              <a:headEnd type="none" w="med" len="med"/>
              <a:tailEnd type="none" w="med" len="med"/>
            </a:ln>
            <a:effectLst/>
          </p:spPr>
        </p:cxnSp>
        <p:cxnSp>
          <p:nvCxnSpPr>
            <p:cNvPr id="58" name="Straight Connector 57"/>
            <p:cNvCxnSpPr>
              <a:stCxn id="12" idx="2"/>
              <a:endCxn id="10" idx="2"/>
            </p:cNvCxnSpPr>
            <p:nvPr/>
          </p:nvCxnSpPr>
          <p:spPr bwMode="auto">
            <a:xfrm flipH="1" flipV="1">
              <a:off x="761519" y="5205712"/>
              <a:ext cx="359565" cy="748"/>
            </a:xfrm>
            <a:prstGeom prst="line">
              <a:avLst/>
            </a:prstGeom>
            <a:noFill/>
            <a:ln w="25400" cap="flat" cmpd="sng" algn="ctr">
              <a:solidFill>
                <a:schemeClr val="tx1"/>
              </a:solidFill>
              <a:prstDash val="solid"/>
              <a:round/>
              <a:headEnd type="none" w="med" len="med"/>
              <a:tailEnd type="none" w="med" len="med"/>
            </a:ln>
            <a:effectLst/>
          </p:spPr>
        </p:cxnSp>
        <p:cxnSp>
          <p:nvCxnSpPr>
            <p:cNvPr id="61" name="Straight Connector 60"/>
            <p:cNvCxnSpPr>
              <a:stCxn id="10" idx="1"/>
              <a:endCxn id="12" idx="1"/>
            </p:cNvCxnSpPr>
            <p:nvPr/>
          </p:nvCxnSpPr>
          <p:spPr bwMode="auto">
            <a:xfrm>
              <a:off x="1232800" y="4091249"/>
              <a:ext cx="254470" cy="249171"/>
            </a:xfrm>
            <a:prstGeom prst="line">
              <a:avLst/>
            </a:prstGeom>
            <a:noFill/>
            <a:ln w="25400"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flipH="1">
              <a:off x="2836334" y="3733800"/>
              <a:ext cx="151858" cy="357449"/>
            </a:xfrm>
            <a:prstGeom prst="line">
              <a:avLst/>
            </a:prstGeom>
            <a:noFill/>
            <a:ln w="25400" cap="flat" cmpd="sng" algn="ctr">
              <a:solidFill>
                <a:schemeClr val="tx1"/>
              </a:solidFill>
              <a:prstDash val="solid"/>
              <a:round/>
              <a:headEnd type="none" w="med" len="med"/>
              <a:tailEnd type="none" w="med" len="med"/>
            </a:ln>
            <a:effectLst/>
          </p:spPr>
        </p:cxnSp>
        <p:cxnSp>
          <p:nvCxnSpPr>
            <p:cNvPr id="80" name="Straight Connector 79"/>
            <p:cNvCxnSpPr/>
            <p:nvPr/>
          </p:nvCxnSpPr>
          <p:spPr bwMode="auto">
            <a:xfrm flipV="1">
              <a:off x="3508346" y="4600807"/>
              <a:ext cx="335521" cy="140526"/>
            </a:xfrm>
            <a:prstGeom prst="line">
              <a:avLst/>
            </a:prstGeom>
            <a:noFill/>
            <a:ln w="25400" cap="flat" cmpd="sng" algn="ctr">
              <a:solidFill>
                <a:schemeClr val="tx1"/>
              </a:solidFill>
              <a:prstDash val="solid"/>
              <a:round/>
              <a:headEnd type="none" w="med" len="med"/>
              <a:tailEnd type="none" w="med" len="med"/>
            </a:ln>
            <a:effectLst/>
          </p:spPr>
        </p:cxnSp>
        <p:cxnSp>
          <p:nvCxnSpPr>
            <p:cNvPr id="82" name="Straight Connector 81"/>
            <p:cNvCxnSpPr/>
            <p:nvPr/>
          </p:nvCxnSpPr>
          <p:spPr bwMode="auto">
            <a:xfrm>
              <a:off x="3508346" y="5647267"/>
              <a:ext cx="335521" cy="163347"/>
            </a:xfrm>
            <a:prstGeom prst="line">
              <a:avLst/>
            </a:prstGeom>
            <a:noFill/>
            <a:ln w="25400" cap="flat" cmpd="sng" algn="ctr">
              <a:solidFill>
                <a:schemeClr val="tx1"/>
              </a:solidFill>
              <a:prstDash val="solid"/>
              <a:round/>
              <a:headEnd type="none" w="med" len="med"/>
              <a:tailEnd type="none" w="med" len="med"/>
            </a:ln>
            <a:effectLst/>
          </p:spPr>
        </p:cxnSp>
        <p:cxnSp>
          <p:nvCxnSpPr>
            <p:cNvPr id="84" name="Straight Connector 83"/>
            <p:cNvCxnSpPr/>
            <p:nvPr/>
          </p:nvCxnSpPr>
          <p:spPr bwMode="auto">
            <a:xfrm>
              <a:off x="2912917" y="6320174"/>
              <a:ext cx="152016" cy="292293"/>
            </a:xfrm>
            <a:prstGeom prst="line">
              <a:avLst/>
            </a:prstGeom>
            <a:noFill/>
            <a:ln w="25400" cap="flat" cmpd="sng" algn="ctr">
              <a:solidFill>
                <a:schemeClr val="tx1"/>
              </a:solidFill>
              <a:prstDash val="solid"/>
              <a:round/>
              <a:headEnd type="none" w="med" len="med"/>
              <a:tailEnd type="none" w="med" len="med"/>
            </a:ln>
            <a:effectLst/>
          </p:spPr>
        </p:cxnSp>
        <p:cxnSp>
          <p:nvCxnSpPr>
            <p:cNvPr id="90" name="Straight Connector 89"/>
            <p:cNvCxnSpPr/>
            <p:nvPr/>
          </p:nvCxnSpPr>
          <p:spPr bwMode="auto">
            <a:xfrm flipH="1">
              <a:off x="1727555" y="6345575"/>
              <a:ext cx="177444" cy="292293"/>
            </a:xfrm>
            <a:prstGeom prst="line">
              <a:avLst/>
            </a:prstGeom>
            <a:noFill/>
            <a:ln w="25400" cap="flat" cmpd="sng" algn="ctr">
              <a:solidFill>
                <a:schemeClr val="tx1"/>
              </a:solidFill>
              <a:prstDash val="solid"/>
              <a:round/>
              <a:headEnd type="none" w="med" len="med"/>
              <a:tailEnd type="none" w="med" len="med"/>
            </a:ln>
            <a:effectLst/>
          </p:spPr>
        </p:cxnSp>
        <p:cxnSp>
          <p:nvCxnSpPr>
            <p:cNvPr id="95" name="Straight Connector 94"/>
            <p:cNvCxnSpPr/>
            <p:nvPr/>
          </p:nvCxnSpPr>
          <p:spPr bwMode="auto">
            <a:xfrm flipV="1">
              <a:off x="872067" y="5707602"/>
              <a:ext cx="360733" cy="103012"/>
            </a:xfrm>
            <a:prstGeom prst="line">
              <a:avLst/>
            </a:prstGeom>
            <a:noFill/>
            <a:ln w="25400" cap="flat" cmpd="sng" algn="ctr">
              <a:solidFill>
                <a:schemeClr val="tx1"/>
              </a:solidFill>
              <a:prstDash val="solid"/>
              <a:round/>
              <a:headEnd type="none" w="med" len="med"/>
              <a:tailEnd type="none" w="med" len="med"/>
            </a:ln>
            <a:effectLst/>
          </p:spPr>
        </p:cxnSp>
        <p:cxnSp>
          <p:nvCxnSpPr>
            <p:cNvPr id="97" name="Straight Connector 96"/>
            <p:cNvCxnSpPr/>
            <p:nvPr/>
          </p:nvCxnSpPr>
          <p:spPr bwMode="auto">
            <a:xfrm>
              <a:off x="872067" y="4600807"/>
              <a:ext cx="360733" cy="140526"/>
            </a:xfrm>
            <a:prstGeom prst="line">
              <a:avLst/>
            </a:prstGeom>
            <a:noFill/>
            <a:ln w="25400" cap="flat" cmpd="sng" algn="ctr">
              <a:solidFill>
                <a:schemeClr val="tx1"/>
              </a:solidFill>
              <a:prstDash val="solid"/>
              <a:round/>
              <a:headEnd type="none" w="med" len="med"/>
              <a:tailEnd type="none" w="med" len="med"/>
            </a:ln>
            <a:effectLst/>
          </p:spPr>
        </p:cxnSp>
        <p:cxnSp>
          <p:nvCxnSpPr>
            <p:cNvPr id="99" name="Straight Connector 98"/>
            <p:cNvCxnSpPr/>
            <p:nvPr/>
          </p:nvCxnSpPr>
          <p:spPr bwMode="auto">
            <a:xfrm>
              <a:off x="1727555" y="3733800"/>
              <a:ext cx="177444" cy="294423"/>
            </a:xfrm>
            <a:prstGeom prst="line">
              <a:avLst/>
            </a:prstGeom>
            <a:noFill/>
            <a:ln w="254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760756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59" name="Rectangle 27"/>
          <p:cNvSpPr>
            <a:spLocks noGrp="1" noChangeArrowheads="1"/>
          </p:cNvSpPr>
          <p:nvPr>
            <p:ph type="title"/>
          </p:nvPr>
        </p:nvSpPr>
        <p:spPr>
          <a:xfrm>
            <a:off x="357018" y="435678"/>
            <a:ext cx="8547496" cy="762000"/>
          </a:xfrm>
        </p:spPr>
        <p:txBody>
          <a:bodyPr/>
          <a:lstStyle/>
          <a:p>
            <a:r>
              <a:rPr lang="en-US" dirty="0"/>
              <a:t>Disk Operation (Single-Platter View)</a:t>
            </a:r>
          </a:p>
        </p:txBody>
      </p:sp>
      <p:sp>
        <p:nvSpPr>
          <p:cNvPr id="95236" name="Oval 4"/>
          <p:cNvSpPr>
            <a:spLocks noChangeArrowheads="1"/>
          </p:cNvSpPr>
          <p:nvPr/>
        </p:nvSpPr>
        <p:spPr bwMode="auto">
          <a:xfrm>
            <a:off x="2962275" y="2722563"/>
            <a:ext cx="1851025" cy="1812925"/>
          </a:xfrm>
          <a:prstGeom prst="ellipse">
            <a:avLst/>
          </a:prstGeom>
          <a:solidFill>
            <a:schemeClr val="bg1"/>
          </a:solidFill>
          <a:ln w="12700">
            <a:solidFill>
              <a:schemeClr val="tx1"/>
            </a:solidFill>
            <a:round/>
            <a:headEnd/>
            <a:tailEnd/>
          </a:ln>
          <a:effectLst/>
        </p:spPr>
        <p:txBody>
          <a:bodyPr wrap="none" anchor="ctr">
            <a:prstTxWarp prst="textNoShape">
              <a:avLst/>
            </a:prstTxWarp>
          </a:bodyPr>
          <a:lstStyle/>
          <a:p>
            <a:endParaRPr lang="en-US"/>
          </a:p>
        </p:txBody>
      </p:sp>
      <p:sp>
        <p:nvSpPr>
          <p:cNvPr id="95238" name="Oval 6"/>
          <p:cNvSpPr>
            <a:spLocks noChangeArrowheads="1"/>
          </p:cNvSpPr>
          <p:nvPr/>
        </p:nvSpPr>
        <p:spPr bwMode="auto">
          <a:xfrm>
            <a:off x="1992313" y="1773238"/>
            <a:ext cx="3790950" cy="3713162"/>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95239" name="Oval 7"/>
          <p:cNvSpPr>
            <a:spLocks noChangeArrowheads="1"/>
          </p:cNvSpPr>
          <p:nvPr/>
        </p:nvSpPr>
        <p:spPr bwMode="auto">
          <a:xfrm>
            <a:off x="2182813" y="1958975"/>
            <a:ext cx="3409950" cy="3340100"/>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95240" name="Oval 8"/>
          <p:cNvSpPr>
            <a:spLocks noChangeArrowheads="1"/>
          </p:cNvSpPr>
          <p:nvPr/>
        </p:nvSpPr>
        <p:spPr bwMode="auto">
          <a:xfrm>
            <a:off x="2373313" y="2144713"/>
            <a:ext cx="3030537" cy="2968625"/>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95241" name="Oval 9"/>
          <p:cNvSpPr>
            <a:spLocks noChangeArrowheads="1"/>
          </p:cNvSpPr>
          <p:nvPr/>
        </p:nvSpPr>
        <p:spPr bwMode="auto">
          <a:xfrm>
            <a:off x="2563813" y="2332038"/>
            <a:ext cx="2649537" cy="2595562"/>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95242" name="Oval 10"/>
          <p:cNvSpPr>
            <a:spLocks noChangeArrowheads="1"/>
          </p:cNvSpPr>
          <p:nvPr/>
        </p:nvSpPr>
        <p:spPr bwMode="auto">
          <a:xfrm>
            <a:off x="2752725" y="2517775"/>
            <a:ext cx="2270125" cy="2222500"/>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95243" name="Oval 11"/>
          <p:cNvSpPr>
            <a:spLocks noChangeArrowheads="1"/>
          </p:cNvSpPr>
          <p:nvPr/>
        </p:nvSpPr>
        <p:spPr bwMode="auto">
          <a:xfrm>
            <a:off x="3133725" y="2890838"/>
            <a:ext cx="1508125" cy="1477962"/>
          </a:xfrm>
          <a:prstGeom prst="ellips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95245" name="Arc 13"/>
          <p:cNvSpPr>
            <a:spLocks/>
          </p:cNvSpPr>
          <p:nvPr/>
        </p:nvSpPr>
        <p:spPr bwMode="auto">
          <a:xfrm rot="-1879939">
            <a:off x="1814513" y="2114550"/>
            <a:ext cx="1231900" cy="508000"/>
          </a:xfrm>
          <a:custGeom>
            <a:avLst/>
            <a:gdLst>
              <a:gd name="G0" fmla="+- 19775 0 0"/>
              <a:gd name="G1" fmla="+- 21600 0 0"/>
              <a:gd name="G2" fmla="+- 21600 0 0"/>
              <a:gd name="T0" fmla="*/ 0 w 19775"/>
              <a:gd name="T1" fmla="*/ 12910 h 21600"/>
              <a:gd name="T2" fmla="*/ 19750 w 19775"/>
              <a:gd name="T3" fmla="*/ 0 h 21600"/>
              <a:gd name="T4" fmla="*/ 19775 w 19775"/>
              <a:gd name="T5" fmla="*/ 21600 h 21600"/>
            </a:gdLst>
            <a:ahLst/>
            <a:cxnLst>
              <a:cxn ang="0">
                <a:pos x="T0" y="T1"/>
              </a:cxn>
              <a:cxn ang="0">
                <a:pos x="T2" y="T3"/>
              </a:cxn>
              <a:cxn ang="0">
                <a:pos x="T4" y="T5"/>
              </a:cxn>
            </a:cxnLst>
            <a:rect l="0" t="0" r="r" b="b"/>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rgbClr val="00FFFF"/>
            </a:solidFill>
            <a:prstDash val="dash"/>
            <a:round/>
            <a:headEnd/>
            <a:tailEnd type="triangle" w="med" len="med"/>
          </a:ln>
          <a:effectLst/>
        </p:spPr>
        <p:txBody>
          <a:bodyPr wrap="none" anchor="ctr">
            <a:prstTxWarp prst="textNoShape">
              <a:avLst/>
            </a:prstTxWarp>
          </a:bodyPr>
          <a:lstStyle/>
          <a:p>
            <a:endParaRPr lang="en-US"/>
          </a:p>
        </p:txBody>
      </p:sp>
      <p:sp>
        <p:nvSpPr>
          <p:cNvPr id="95246" name="Rectangle 14"/>
          <p:cNvSpPr>
            <a:spLocks noChangeArrowheads="1"/>
          </p:cNvSpPr>
          <p:nvPr/>
        </p:nvSpPr>
        <p:spPr bwMode="auto">
          <a:xfrm>
            <a:off x="457200" y="1647825"/>
            <a:ext cx="1735138" cy="1066800"/>
          </a:xfrm>
          <a:prstGeom prst="rect">
            <a:avLst/>
          </a:prstGeom>
          <a:noFill/>
          <a:ln w="12700">
            <a:noFill/>
            <a:miter lim="800000"/>
            <a:headEnd/>
            <a:tailEnd/>
          </a:ln>
          <a:effectLst/>
        </p:spPr>
        <p:txBody>
          <a:bodyPr lIns="90487" tIns="44450" rIns="90487" bIns="44450">
            <a:prstTxWarp prst="textNoShape">
              <a:avLst/>
            </a:prstTxWarp>
            <a:spAutoFit/>
          </a:bodyPr>
          <a:lstStyle/>
          <a:p>
            <a:pPr algn="l">
              <a:lnSpc>
                <a:spcPct val="100000"/>
              </a:lnSpc>
            </a:pPr>
            <a:r>
              <a:rPr lang="en-US" sz="1600" dirty="0"/>
              <a:t>The disk surface </a:t>
            </a:r>
          </a:p>
          <a:p>
            <a:pPr algn="l">
              <a:lnSpc>
                <a:spcPct val="100000"/>
              </a:lnSpc>
            </a:pPr>
            <a:r>
              <a:rPr lang="en-US" sz="1600" dirty="0"/>
              <a:t>spins at a fixed</a:t>
            </a:r>
          </a:p>
          <a:p>
            <a:pPr algn="l">
              <a:lnSpc>
                <a:spcPct val="100000"/>
              </a:lnSpc>
            </a:pPr>
            <a:r>
              <a:rPr lang="en-US" sz="1600" dirty="0"/>
              <a:t>rotational rate</a:t>
            </a:r>
          </a:p>
        </p:txBody>
      </p:sp>
      <p:sp>
        <p:nvSpPr>
          <p:cNvPr id="95264" name="Oval 32"/>
          <p:cNvSpPr>
            <a:spLocks noChangeArrowheads="1"/>
          </p:cNvSpPr>
          <p:nvPr/>
        </p:nvSpPr>
        <p:spPr bwMode="auto">
          <a:xfrm rot="21600000">
            <a:off x="3302793" y="3098800"/>
            <a:ext cx="1128713" cy="1104900"/>
          </a:xfrm>
          <a:prstGeom prst="ellipse">
            <a:avLst/>
          </a:prstGeom>
          <a:solidFill>
            <a:srgbClr val="00FFFF"/>
          </a:solidFill>
          <a:ln w="38100">
            <a:solidFill>
              <a:schemeClr val="tx1"/>
            </a:solidFill>
            <a:round/>
            <a:headEnd/>
            <a:tailEnd/>
          </a:ln>
          <a:effectLst/>
        </p:spPr>
        <p:txBody>
          <a:bodyPr wrap="none" anchor="ctr">
            <a:prstTxWarp prst="textNoShape">
              <a:avLst/>
            </a:prstTxWarp>
          </a:bodyPr>
          <a:lstStyle/>
          <a:p>
            <a:pPr>
              <a:lnSpc>
                <a:spcPct val="100000"/>
              </a:lnSpc>
            </a:pPr>
            <a:endParaRPr lang="en-US" sz="1600" dirty="0"/>
          </a:p>
        </p:txBody>
      </p:sp>
      <p:grpSp>
        <p:nvGrpSpPr>
          <p:cNvPr id="2" name="Group 98"/>
          <p:cNvGrpSpPr>
            <a:grpSpLocks/>
          </p:cNvGrpSpPr>
          <p:nvPr/>
        </p:nvGrpSpPr>
        <p:grpSpPr bwMode="auto">
          <a:xfrm>
            <a:off x="4394200" y="1787525"/>
            <a:ext cx="4140200" cy="3629025"/>
            <a:chOff x="2768" y="1126"/>
            <a:chExt cx="2608" cy="2286"/>
          </a:xfrm>
        </p:grpSpPr>
        <p:grpSp>
          <p:nvGrpSpPr>
            <p:cNvPr id="3" name="Group 67"/>
            <p:cNvGrpSpPr>
              <a:grpSpLocks/>
            </p:cNvGrpSpPr>
            <p:nvPr/>
          </p:nvGrpSpPr>
          <p:grpSpPr bwMode="auto">
            <a:xfrm>
              <a:off x="2768" y="2607"/>
              <a:ext cx="2608" cy="805"/>
              <a:chOff x="2768" y="2607"/>
              <a:chExt cx="2608" cy="805"/>
            </a:xfrm>
          </p:grpSpPr>
          <p:sp>
            <p:nvSpPr>
              <p:cNvPr id="95237" name="Rectangle 5"/>
              <p:cNvSpPr>
                <a:spLocks noChangeArrowheads="1"/>
              </p:cNvSpPr>
              <p:nvPr/>
            </p:nvSpPr>
            <p:spPr bwMode="auto">
              <a:xfrm>
                <a:off x="3520" y="2894"/>
                <a:ext cx="1856" cy="518"/>
              </a:xfrm>
              <a:prstGeom prst="rect">
                <a:avLst/>
              </a:prstGeom>
              <a:noFill/>
              <a:ln w="12700">
                <a:noFill/>
                <a:miter lim="800000"/>
                <a:headEnd/>
                <a:tailEnd/>
              </a:ln>
              <a:effectLst/>
            </p:spPr>
            <p:txBody>
              <a:bodyPr lIns="90487" tIns="44450" rIns="90487" bIns="44450">
                <a:prstTxWarp prst="textNoShape">
                  <a:avLst/>
                </a:prstTxWarp>
                <a:spAutoFit/>
              </a:bodyPr>
              <a:lstStyle/>
              <a:p>
                <a:pPr algn="l">
                  <a:lnSpc>
                    <a:spcPct val="100000"/>
                  </a:lnSpc>
                </a:pPr>
                <a:r>
                  <a:rPr lang="en-US" altLang="zh-CN" sz="1600" dirty="0"/>
                  <a:t>seek: b</a:t>
                </a:r>
                <a:r>
                  <a:rPr lang="en-US" sz="1600" dirty="0"/>
                  <a:t>y moving radially, the arm can position the read/write head over any track. </a:t>
                </a:r>
              </a:p>
            </p:txBody>
          </p:sp>
          <p:sp>
            <p:nvSpPr>
              <p:cNvPr id="95248" name="Arc 16"/>
              <p:cNvSpPr>
                <a:spLocks noChangeAspect="1"/>
              </p:cNvSpPr>
              <p:nvPr/>
            </p:nvSpPr>
            <p:spPr bwMode="auto">
              <a:xfrm rot="2822162" flipV="1">
                <a:off x="2493" y="2882"/>
                <a:ext cx="713" cy="163"/>
              </a:xfrm>
              <a:custGeom>
                <a:avLst/>
                <a:gdLst>
                  <a:gd name="G0" fmla="+- 18756 0 0"/>
                  <a:gd name="G1" fmla="+- 21600 0 0"/>
                  <a:gd name="G2" fmla="+- 21600 0 0"/>
                  <a:gd name="T0" fmla="*/ 0 w 37393"/>
                  <a:gd name="T1" fmla="*/ 10887 h 21600"/>
                  <a:gd name="T2" fmla="*/ 37393 w 37393"/>
                  <a:gd name="T3" fmla="*/ 10681 h 21600"/>
                  <a:gd name="T4" fmla="*/ 18756 w 37393"/>
                  <a:gd name="T5" fmla="*/ 21600 h 21600"/>
                </a:gdLst>
                <a:ahLst/>
                <a:cxnLst>
                  <a:cxn ang="0">
                    <a:pos x="T0" y="T1"/>
                  </a:cxn>
                  <a:cxn ang="0">
                    <a:pos x="T2" y="T3"/>
                  </a:cxn>
                  <a:cxn ang="0">
                    <a:pos x="T4" y="T5"/>
                  </a:cxn>
                </a:cxnLst>
                <a:rect l="0" t="0" r="r" b="b"/>
                <a:pathLst>
                  <a:path w="37393" h="21600" fill="none" extrusionOk="0">
                    <a:moveTo>
                      <a:pt x="-1" y="10886"/>
                    </a:moveTo>
                    <a:cubicBezTo>
                      <a:pt x="3845" y="4154"/>
                      <a:pt x="11003" y="-1"/>
                      <a:pt x="18756" y="-1"/>
                    </a:cubicBezTo>
                    <a:cubicBezTo>
                      <a:pt x="26423" y="-1"/>
                      <a:pt x="33516" y="4065"/>
                      <a:pt x="37392" y="10681"/>
                    </a:cubicBezTo>
                  </a:path>
                  <a:path w="37393" h="21600" stroke="0" extrusionOk="0">
                    <a:moveTo>
                      <a:pt x="-1" y="10886"/>
                    </a:moveTo>
                    <a:cubicBezTo>
                      <a:pt x="3845" y="4154"/>
                      <a:pt x="11003" y="-1"/>
                      <a:pt x="18756" y="-1"/>
                    </a:cubicBezTo>
                    <a:cubicBezTo>
                      <a:pt x="26423" y="-1"/>
                      <a:pt x="33516" y="4065"/>
                      <a:pt x="37392" y="10681"/>
                    </a:cubicBezTo>
                    <a:lnTo>
                      <a:pt x="18756" y="21600"/>
                    </a:lnTo>
                    <a:close/>
                  </a:path>
                </a:pathLst>
              </a:custGeom>
              <a:noFill/>
              <a:ln w="28575">
                <a:solidFill>
                  <a:srgbClr val="00FFFF"/>
                </a:solidFill>
                <a:prstDash val="dash"/>
                <a:round/>
                <a:headEnd type="triangle" w="med" len="med"/>
                <a:tailEnd type="triangle" w="med" len="med"/>
              </a:ln>
              <a:effectLst/>
            </p:spPr>
            <p:txBody>
              <a:bodyPr anchor="ctr">
                <a:prstTxWarp prst="textNoShape">
                  <a:avLst/>
                </a:prstTxWarp>
                <a:spAutoFit/>
              </a:bodyPr>
              <a:lstStyle/>
              <a:p>
                <a:endParaRPr lang="en-US"/>
              </a:p>
            </p:txBody>
          </p:sp>
        </p:grpSp>
        <p:sp>
          <p:nvSpPr>
            <p:cNvPr id="95247" name="Rectangle 15"/>
            <p:cNvSpPr>
              <a:spLocks noChangeArrowheads="1"/>
            </p:cNvSpPr>
            <p:nvPr/>
          </p:nvSpPr>
          <p:spPr bwMode="auto">
            <a:xfrm>
              <a:off x="3604" y="1126"/>
              <a:ext cx="1594" cy="826"/>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1600"/>
                <a:t>The read/write </a:t>
              </a:r>
              <a:r>
                <a:rPr lang="en-US" sz="1600" i="1"/>
                <a:t>head</a:t>
              </a:r>
            </a:p>
            <a:p>
              <a:pPr algn="l">
                <a:lnSpc>
                  <a:spcPct val="100000"/>
                </a:lnSpc>
              </a:pPr>
              <a:r>
                <a:rPr lang="en-US" sz="1600"/>
                <a:t>is attached to the end</a:t>
              </a:r>
            </a:p>
            <a:p>
              <a:pPr algn="l">
                <a:lnSpc>
                  <a:spcPct val="100000"/>
                </a:lnSpc>
              </a:pPr>
              <a:r>
                <a:rPr lang="en-US" sz="1600"/>
                <a:t>of the </a:t>
              </a:r>
              <a:r>
                <a:rPr lang="en-US" sz="1600" i="1"/>
                <a:t>arm</a:t>
              </a:r>
              <a:r>
                <a:rPr lang="en-US" sz="1600"/>
                <a:t> and flies over</a:t>
              </a:r>
            </a:p>
            <a:p>
              <a:pPr algn="l">
                <a:lnSpc>
                  <a:spcPct val="100000"/>
                </a:lnSpc>
              </a:pPr>
              <a:r>
                <a:rPr lang="en-US" sz="1600"/>
                <a:t> the disk surface on</a:t>
              </a:r>
            </a:p>
            <a:p>
              <a:pPr algn="l">
                <a:lnSpc>
                  <a:spcPct val="100000"/>
                </a:lnSpc>
              </a:pPr>
              <a:r>
                <a:rPr lang="en-US" sz="1600"/>
                <a:t>a thin cushion of air.</a:t>
              </a:r>
            </a:p>
          </p:txBody>
        </p:sp>
      </p:grpSp>
      <p:grpSp>
        <p:nvGrpSpPr>
          <p:cNvPr id="4" name="Group 46"/>
          <p:cNvGrpSpPr>
            <a:grpSpLocks/>
          </p:cNvGrpSpPr>
          <p:nvPr/>
        </p:nvGrpSpPr>
        <p:grpSpPr bwMode="auto">
          <a:xfrm>
            <a:off x="4287838" y="3209925"/>
            <a:ext cx="2205037" cy="850900"/>
            <a:chOff x="2701" y="2022"/>
            <a:chExt cx="1389" cy="536"/>
          </a:xfrm>
        </p:grpSpPr>
        <p:grpSp>
          <p:nvGrpSpPr>
            <p:cNvPr id="5" name="Group 23"/>
            <p:cNvGrpSpPr>
              <a:grpSpLocks/>
            </p:cNvGrpSpPr>
            <p:nvPr/>
          </p:nvGrpSpPr>
          <p:grpSpPr bwMode="auto">
            <a:xfrm rot="-2659851">
              <a:off x="2701" y="2430"/>
              <a:ext cx="1389" cy="128"/>
              <a:chOff x="2264" y="2992"/>
              <a:chExt cx="1389" cy="128"/>
            </a:xfrm>
          </p:grpSpPr>
          <p:sp>
            <p:nvSpPr>
              <p:cNvPr id="95256" name="Oval 24"/>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5257" name="Rectangle 25"/>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prstTxWarp prst="textNoShape">
                  <a:avLst/>
                </a:prstTxWarp>
              </a:bodyPr>
              <a:lstStyle/>
              <a:p>
                <a:endParaRPr lang="en-US"/>
              </a:p>
            </p:txBody>
          </p:sp>
        </p:grpSp>
        <p:sp>
          <p:nvSpPr>
            <p:cNvPr id="95258" name="Oval 26"/>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prstTxWarp prst="textNoShape">
                <a:avLst/>
              </a:prstTxWarp>
              <a:spAutoFit/>
            </a:bodyPr>
            <a:lstStyle/>
            <a:p>
              <a:endParaRPr lang="en-US"/>
            </a:p>
          </p:txBody>
        </p:sp>
      </p:grpSp>
      <p:grpSp>
        <p:nvGrpSpPr>
          <p:cNvPr id="6" name="Group 47"/>
          <p:cNvGrpSpPr>
            <a:grpSpLocks/>
          </p:cNvGrpSpPr>
          <p:nvPr/>
        </p:nvGrpSpPr>
        <p:grpSpPr bwMode="auto">
          <a:xfrm rot="-809166">
            <a:off x="4383088" y="3343275"/>
            <a:ext cx="2205037" cy="850900"/>
            <a:chOff x="2701" y="2022"/>
            <a:chExt cx="1389" cy="536"/>
          </a:xfrm>
        </p:grpSpPr>
        <p:grpSp>
          <p:nvGrpSpPr>
            <p:cNvPr id="7" name="Group 48"/>
            <p:cNvGrpSpPr>
              <a:grpSpLocks/>
            </p:cNvGrpSpPr>
            <p:nvPr/>
          </p:nvGrpSpPr>
          <p:grpSpPr bwMode="auto">
            <a:xfrm rot="-2659851">
              <a:off x="2701" y="2430"/>
              <a:ext cx="1389" cy="128"/>
              <a:chOff x="2264" y="2992"/>
              <a:chExt cx="1389" cy="128"/>
            </a:xfrm>
          </p:grpSpPr>
          <p:sp>
            <p:nvSpPr>
              <p:cNvPr id="95281" name="Oval 49"/>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5282" name="Rectangle 50"/>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prstTxWarp prst="textNoShape">
                  <a:avLst/>
                </a:prstTxWarp>
              </a:bodyPr>
              <a:lstStyle/>
              <a:p>
                <a:endParaRPr lang="en-US"/>
              </a:p>
            </p:txBody>
          </p:sp>
        </p:grpSp>
        <p:sp>
          <p:nvSpPr>
            <p:cNvPr id="95283" name="Oval 51"/>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prstTxWarp prst="textNoShape">
                <a:avLst/>
              </a:prstTxWarp>
              <a:spAutoFit/>
            </a:bodyPr>
            <a:lstStyle/>
            <a:p>
              <a:endParaRPr lang="en-US"/>
            </a:p>
          </p:txBody>
        </p:sp>
      </p:grpSp>
      <p:grpSp>
        <p:nvGrpSpPr>
          <p:cNvPr id="8" name="Group 62"/>
          <p:cNvGrpSpPr>
            <a:grpSpLocks/>
          </p:cNvGrpSpPr>
          <p:nvPr/>
        </p:nvGrpSpPr>
        <p:grpSpPr bwMode="auto">
          <a:xfrm rot="905387">
            <a:off x="4211638" y="2960688"/>
            <a:ext cx="2205037" cy="850900"/>
            <a:chOff x="2701" y="2022"/>
            <a:chExt cx="1389" cy="536"/>
          </a:xfrm>
        </p:grpSpPr>
        <p:grpSp>
          <p:nvGrpSpPr>
            <p:cNvPr id="9" name="Group 63"/>
            <p:cNvGrpSpPr>
              <a:grpSpLocks/>
            </p:cNvGrpSpPr>
            <p:nvPr/>
          </p:nvGrpSpPr>
          <p:grpSpPr bwMode="auto">
            <a:xfrm rot="-2659851">
              <a:off x="2701" y="2430"/>
              <a:ext cx="1389" cy="128"/>
              <a:chOff x="2264" y="2992"/>
              <a:chExt cx="1389" cy="128"/>
            </a:xfrm>
          </p:grpSpPr>
          <p:sp>
            <p:nvSpPr>
              <p:cNvPr id="95296" name="Oval 64"/>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5297" name="Rectangle 65"/>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prstTxWarp prst="textNoShape">
                  <a:avLst/>
                </a:prstTxWarp>
              </a:bodyPr>
              <a:lstStyle/>
              <a:p>
                <a:endParaRPr lang="en-US"/>
              </a:p>
            </p:txBody>
          </p:sp>
        </p:grpSp>
        <p:sp>
          <p:nvSpPr>
            <p:cNvPr id="95298" name="Oval 66"/>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prstTxWarp prst="textNoShape">
                <a:avLst/>
              </a:prstTxWarp>
              <a:spAutoFit/>
            </a:bodyPr>
            <a:lstStyle/>
            <a:p>
              <a:endParaRPr lang="en-US"/>
            </a:p>
          </p:txBody>
        </p:sp>
      </p:grpSp>
      <p:sp>
        <p:nvSpPr>
          <p:cNvPr id="95261" name="Oval 29"/>
          <p:cNvSpPr>
            <a:spLocks noChangeArrowheads="1"/>
          </p:cNvSpPr>
          <p:nvPr/>
        </p:nvSpPr>
        <p:spPr bwMode="auto">
          <a:xfrm rot="5400000">
            <a:off x="3302793" y="3098800"/>
            <a:ext cx="1128712" cy="1104900"/>
          </a:xfrm>
          <a:prstGeom prst="ellipse">
            <a:avLst/>
          </a:prstGeom>
          <a:solidFill>
            <a:srgbClr val="00FFFF"/>
          </a:solidFill>
          <a:ln w="38100">
            <a:solidFill>
              <a:schemeClr val="tx1"/>
            </a:solidFill>
            <a:round/>
            <a:headEnd/>
            <a:tailEnd/>
          </a:ln>
          <a:effectLst/>
        </p:spPr>
        <p:txBody>
          <a:bodyPr wrap="none" anchor="ctr">
            <a:prstTxWarp prst="textNoShape">
              <a:avLst/>
            </a:prstTxWarp>
          </a:bodyPr>
          <a:lstStyle/>
          <a:p>
            <a:pPr>
              <a:lnSpc>
                <a:spcPct val="100000"/>
              </a:lnSpc>
            </a:pPr>
            <a:r>
              <a:rPr lang="en-US" sz="1600" dirty="0"/>
              <a:t>spindle</a:t>
            </a:r>
          </a:p>
        </p:txBody>
      </p:sp>
      <p:sp>
        <p:nvSpPr>
          <p:cNvPr id="95262" name="Oval 30"/>
          <p:cNvSpPr>
            <a:spLocks noChangeArrowheads="1"/>
          </p:cNvSpPr>
          <p:nvPr/>
        </p:nvSpPr>
        <p:spPr bwMode="auto">
          <a:xfrm rot="10800000">
            <a:off x="3302793" y="3098800"/>
            <a:ext cx="1128713" cy="1104900"/>
          </a:xfrm>
          <a:prstGeom prst="ellipse">
            <a:avLst/>
          </a:prstGeom>
          <a:solidFill>
            <a:srgbClr val="00FFFF"/>
          </a:solidFill>
          <a:ln w="38100">
            <a:solidFill>
              <a:schemeClr val="tx1"/>
            </a:solidFill>
            <a:round/>
            <a:headEnd/>
            <a:tailEnd/>
          </a:ln>
          <a:effectLst/>
        </p:spPr>
        <p:txBody>
          <a:bodyPr wrap="none" anchor="ctr">
            <a:prstTxWarp prst="textNoShape">
              <a:avLst/>
            </a:prstTxWarp>
          </a:bodyPr>
          <a:lstStyle/>
          <a:p>
            <a:pPr>
              <a:lnSpc>
                <a:spcPct val="100000"/>
              </a:lnSpc>
            </a:pPr>
            <a:r>
              <a:rPr lang="en-US" sz="1600" dirty="0"/>
              <a:t>spindle</a:t>
            </a:r>
          </a:p>
        </p:txBody>
      </p:sp>
      <p:sp>
        <p:nvSpPr>
          <p:cNvPr id="95263" name="Oval 31"/>
          <p:cNvSpPr>
            <a:spLocks noChangeArrowheads="1"/>
          </p:cNvSpPr>
          <p:nvPr/>
        </p:nvSpPr>
        <p:spPr bwMode="auto">
          <a:xfrm rot="16200000">
            <a:off x="3302793" y="3098801"/>
            <a:ext cx="1128712" cy="1104900"/>
          </a:xfrm>
          <a:prstGeom prst="ellipse">
            <a:avLst/>
          </a:prstGeom>
          <a:solidFill>
            <a:srgbClr val="00FFFF"/>
          </a:solidFill>
          <a:ln w="38100">
            <a:solidFill>
              <a:schemeClr val="tx1"/>
            </a:solidFill>
            <a:round/>
            <a:headEnd/>
            <a:tailEnd/>
          </a:ln>
          <a:effectLst/>
        </p:spPr>
        <p:txBody>
          <a:bodyPr wrap="none" anchor="ctr">
            <a:prstTxWarp prst="textNoShape">
              <a:avLst/>
            </a:prstTxWarp>
          </a:bodyPr>
          <a:lstStyle/>
          <a:p>
            <a:pPr>
              <a:lnSpc>
                <a:spcPct val="100000"/>
              </a:lnSpc>
            </a:pPr>
            <a:r>
              <a:rPr lang="en-US" sz="1600" dirty="0"/>
              <a:t>spindle</a:t>
            </a:r>
          </a:p>
        </p:txBody>
      </p:sp>
      <p:sp>
        <p:nvSpPr>
          <p:cNvPr id="95244" name="Oval 12"/>
          <p:cNvSpPr>
            <a:spLocks noChangeArrowheads="1"/>
          </p:cNvSpPr>
          <p:nvPr/>
        </p:nvSpPr>
        <p:spPr bwMode="auto">
          <a:xfrm>
            <a:off x="3302793" y="3098800"/>
            <a:ext cx="1128713" cy="1104900"/>
          </a:xfrm>
          <a:prstGeom prst="ellipse">
            <a:avLst/>
          </a:prstGeom>
          <a:solidFill>
            <a:srgbClr val="00FFFF"/>
          </a:solidFill>
          <a:ln w="38100">
            <a:solidFill>
              <a:schemeClr val="tx1"/>
            </a:solidFill>
            <a:round/>
            <a:headEnd/>
            <a:tailEnd/>
          </a:ln>
          <a:effectLst/>
        </p:spPr>
        <p:txBody>
          <a:bodyPr wrap="none" anchor="ctr">
            <a:prstTxWarp prst="textNoShape">
              <a:avLst/>
            </a:prstTxWarp>
          </a:bodyPr>
          <a:lstStyle/>
          <a:p>
            <a:pPr>
              <a:lnSpc>
                <a:spcPct val="100000"/>
              </a:lnSpc>
            </a:pPr>
            <a:r>
              <a:rPr lang="en-US" sz="1600" dirty="0"/>
              <a:t>spindle</a:t>
            </a:r>
          </a:p>
        </p:txBody>
      </p:sp>
      <p:grpSp>
        <p:nvGrpSpPr>
          <p:cNvPr id="10" name="Group 68"/>
          <p:cNvGrpSpPr>
            <a:grpSpLocks/>
          </p:cNvGrpSpPr>
          <p:nvPr/>
        </p:nvGrpSpPr>
        <p:grpSpPr bwMode="auto">
          <a:xfrm rot="905387">
            <a:off x="4202113" y="2960688"/>
            <a:ext cx="2205037" cy="850900"/>
            <a:chOff x="2701" y="2022"/>
            <a:chExt cx="1389" cy="536"/>
          </a:xfrm>
        </p:grpSpPr>
        <p:grpSp>
          <p:nvGrpSpPr>
            <p:cNvPr id="11" name="Group 69"/>
            <p:cNvGrpSpPr>
              <a:grpSpLocks/>
            </p:cNvGrpSpPr>
            <p:nvPr/>
          </p:nvGrpSpPr>
          <p:grpSpPr bwMode="auto">
            <a:xfrm rot="-2659851">
              <a:off x="2701" y="2430"/>
              <a:ext cx="1389" cy="128"/>
              <a:chOff x="2264" y="2992"/>
              <a:chExt cx="1389" cy="128"/>
            </a:xfrm>
          </p:grpSpPr>
          <p:sp>
            <p:nvSpPr>
              <p:cNvPr id="95302" name="Oval 70"/>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5303" name="Rectangle 71"/>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prstTxWarp prst="textNoShape">
                  <a:avLst/>
                </a:prstTxWarp>
              </a:bodyPr>
              <a:lstStyle/>
              <a:p>
                <a:endParaRPr lang="en-US"/>
              </a:p>
            </p:txBody>
          </p:sp>
        </p:grpSp>
        <p:sp>
          <p:nvSpPr>
            <p:cNvPr id="95304" name="Oval 72"/>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prstTxWarp prst="textNoShape">
                <a:avLst/>
              </a:prstTxWarp>
              <a:spAutoFit/>
            </a:bodyPr>
            <a:lstStyle/>
            <a:p>
              <a:endParaRPr lang="en-US"/>
            </a:p>
          </p:txBody>
        </p:sp>
      </p:grpSp>
      <p:grpSp>
        <p:nvGrpSpPr>
          <p:cNvPr id="12" name="Group 73"/>
          <p:cNvGrpSpPr>
            <a:grpSpLocks/>
          </p:cNvGrpSpPr>
          <p:nvPr/>
        </p:nvGrpSpPr>
        <p:grpSpPr bwMode="auto">
          <a:xfrm rot="905387">
            <a:off x="4202113" y="2960688"/>
            <a:ext cx="2205037" cy="850900"/>
            <a:chOff x="2701" y="2022"/>
            <a:chExt cx="1389" cy="536"/>
          </a:xfrm>
        </p:grpSpPr>
        <p:grpSp>
          <p:nvGrpSpPr>
            <p:cNvPr id="13" name="Group 74"/>
            <p:cNvGrpSpPr>
              <a:grpSpLocks/>
            </p:cNvGrpSpPr>
            <p:nvPr/>
          </p:nvGrpSpPr>
          <p:grpSpPr bwMode="auto">
            <a:xfrm rot="-2659851">
              <a:off x="2701" y="2430"/>
              <a:ext cx="1389" cy="128"/>
              <a:chOff x="2264" y="2992"/>
              <a:chExt cx="1389" cy="128"/>
            </a:xfrm>
          </p:grpSpPr>
          <p:sp>
            <p:nvSpPr>
              <p:cNvPr id="95307" name="Oval 75"/>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5308" name="Rectangle 76"/>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prstTxWarp prst="textNoShape">
                  <a:avLst/>
                </a:prstTxWarp>
              </a:bodyPr>
              <a:lstStyle/>
              <a:p>
                <a:endParaRPr lang="en-US"/>
              </a:p>
            </p:txBody>
          </p:sp>
        </p:grpSp>
        <p:sp>
          <p:nvSpPr>
            <p:cNvPr id="95309" name="Oval 77"/>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prstTxWarp prst="textNoShape">
                <a:avLst/>
              </a:prstTxWarp>
              <a:spAutoFit/>
            </a:bodyPr>
            <a:lstStyle/>
            <a:p>
              <a:endParaRPr lang="en-US"/>
            </a:p>
          </p:txBody>
        </p:sp>
      </p:grpSp>
      <p:grpSp>
        <p:nvGrpSpPr>
          <p:cNvPr id="14" name="Group 83"/>
          <p:cNvGrpSpPr>
            <a:grpSpLocks/>
          </p:cNvGrpSpPr>
          <p:nvPr/>
        </p:nvGrpSpPr>
        <p:grpSpPr bwMode="auto">
          <a:xfrm rot="-809166">
            <a:off x="4384675" y="3341688"/>
            <a:ext cx="2205038" cy="850900"/>
            <a:chOff x="2701" y="2022"/>
            <a:chExt cx="1389" cy="536"/>
          </a:xfrm>
        </p:grpSpPr>
        <p:grpSp>
          <p:nvGrpSpPr>
            <p:cNvPr id="15" name="Group 84"/>
            <p:cNvGrpSpPr>
              <a:grpSpLocks/>
            </p:cNvGrpSpPr>
            <p:nvPr/>
          </p:nvGrpSpPr>
          <p:grpSpPr bwMode="auto">
            <a:xfrm rot="-2659851">
              <a:off x="2701" y="2430"/>
              <a:ext cx="1389" cy="128"/>
              <a:chOff x="2264" y="2992"/>
              <a:chExt cx="1389" cy="128"/>
            </a:xfrm>
          </p:grpSpPr>
          <p:sp>
            <p:nvSpPr>
              <p:cNvPr id="95317" name="Oval 85"/>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5318" name="Rectangle 86"/>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prstTxWarp prst="textNoShape">
                  <a:avLst/>
                </a:prstTxWarp>
              </a:bodyPr>
              <a:lstStyle/>
              <a:p>
                <a:endParaRPr lang="en-US"/>
              </a:p>
            </p:txBody>
          </p:sp>
        </p:grpSp>
        <p:sp>
          <p:nvSpPr>
            <p:cNvPr id="95319" name="Oval 87"/>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prstTxWarp prst="textNoShape">
                <a:avLst/>
              </a:prstTxWarp>
              <a:spAutoFit/>
            </a:bodyPr>
            <a:lstStyle/>
            <a:p>
              <a:endParaRPr lang="en-US"/>
            </a:p>
          </p:txBody>
        </p:sp>
      </p:grpSp>
      <p:grpSp>
        <p:nvGrpSpPr>
          <p:cNvPr id="16" name="Group 88"/>
          <p:cNvGrpSpPr>
            <a:grpSpLocks/>
          </p:cNvGrpSpPr>
          <p:nvPr/>
        </p:nvGrpSpPr>
        <p:grpSpPr bwMode="auto">
          <a:xfrm rot="-809166">
            <a:off x="4383088" y="3341688"/>
            <a:ext cx="2205037" cy="850900"/>
            <a:chOff x="2701" y="2022"/>
            <a:chExt cx="1389" cy="536"/>
          </a:xfrm>
        </p:grpSpPr>
        <p:grpSp>
          <p:nvGrpSpPr>
            <p:cNvPr id="17" name="Group 89"/>
            <p:cNvGrpSpPr>
              <a:grpSpLocks/>
            </p:cNvGrpSpPr>
            <p:nvPr/>
          </p:nvGrpSpPr>
          <p:grpSpPr bwMode="auto">
            <a:xfrm rot="-2659851">
              <a:off x="2701" y="2430"/>
              <a:ext cx="1389" cy="128"/>
              <a:chOff x="2264" y="2992"/>
              <a:chExt cx="1389" cy="128"/>
            </a:xfrm>
          </p:grpSpPr>
          <p:sp>
            <p:nvSpPr>
              <p:cNvPr id="95322" name="Oval 90"/>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5323" name="Rectangle 91"/>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prstTxWarp prst="textNoShape">
                  <a:avLst/>
                </a:prstTxWarp>
              </a:bodyPr>
              <a:lstStyle/>
              <a:p>
                <a:endParaRPr lang="en-US"/>
              </a:p>
            </p:txBody>
          </p:sp>
        </p:grpSp>
        <p:sp>
          <p:nvSpPr>
            <p:cNvPr id="95324" name="Oval 92"/>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prstTxWarp prst="textNoShape">
                <a:avLst/>
              </a:prstTxWarp>
              <a:spAutoFit/>
            </a:bodyPr>
            <a:lstStyle/>
            <a:p>
              <a:endParaRPr lang="en-US"/>
            </a:p>
          </p:txBody>
        </p:sp>
      </p:grpSp>
      <p:grpSp>
        <p:nvGrpSpPr>
          <p:cNvPr id="18" name="Group 93"/>
          <p:cNvGrpSpPr>
            <a:grpSpLocks/>
          </p:cNvGrpSpPr>
          <p:nvPr/>
        </p:nvGrpSpPr>
        <p:grpSpPr bwMode="auto">
          <a:xfrm rot="-809166">
            <a:off x="4383088" y="3341688"/>
            <a:ext cx="2205037" cy="850900"/>
            <a:chOff x="2701" y="2022"/>
            <a:chExt cx="1389" cy="536"/>
          </a:xfrm>
        </p:grpSpPr>
        <p:grpSp>
          <p:nvGrpSpPr>
            <p:cNvPr id="19" name="Group 94"/>
            <p:cNvGrpSpPr>
              <a:grpSpLocks/>
            </p:cNvGrpSpPr>
            <p:nvPr/>
          </p:nvGrpSpPr>
          <p:grpSpPr bwMode="auto">
            <a:xfrm rot="-2659851">
              <a:off x="2701" y="2430"/>
              <a:ext cx="1389" cy="128"/>
              <a:chOff x="2264" y="2992"/>
              <a:chExt cx="1389" cy="128"/>
            </a:xfrm>
          </p:grpSpPr>
          <p:sp>
            <p:nvSpPr>
              <p:cNvPr id="95327" name="Oval 95"/>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5328" name="Rectangle 96"/>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prstTxWarp prst="textNoShape">
                  <a:avLst/>
                </a:prstTxWarp>
              </a:bodyPr>
              <a:lstStyle/>
              <a:p>
                <a:endParaRPr lang="en-US"/>
              </a:p>
            </p:txBody>
          </p:sp>
        </p:grpSp>
        <p:sp>
          <p:nvSpPr>
            <p:cNvPr id="95329" name="Oval 97"/>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prstTxWarp prst="textNoShape">
                <a:avLst/>
              </a:prstTxWarp>
              <a:spAutoFit/>
            </a:bodyPr>
            <a:lstStyle/>
            <a:p>
              <a:endParaRPr lang="en-US"/>
            </a:p>
          </p:txBody>
        </p:sp>
      </p:grpSp>
      <p:sp>
        <p:nvSpPr>
          <p:cNvPr id="63" name="Oval 32"/>
          <p:cNvSpPr>
            <a:spLocks noChangeArrowheads="1"/>
          </p:cNvSpPr>
          <p:nvPr/>
        </p:nvSpPr>
        <p:spPr bwMode="auto">
          <a:xfrm>
            <a:off x="3302793" y="3098800"/>
            <a:ext cx="1128713" cy="1104900"/>
          </a:xfrm>
          <a:prstGeom prst="ellipse">
            <a:avLst/>
          </a:prstGeom>
          <a:solidFill>
            <a:srgbClr val="00FFFF"/>
          </a:solidFill>
          <a:ln w="38100">
            <a:solidFill>
              <a:schemeClr val="tx1"/>
            </a:solidFill>
            <a:round/>
            <a:headEnd/>
            <a:tailEnd/>
          </a:ln>
          <a:effectLst/>
        </p:spPr>
        <p:txBody>
          <a:bodyPr wrap="none" anchor="ctr">
            <a:prstTxWarp prst="textNoShape">
              <a:avLst/>
            </a:prstTxWarp>
          </a:bodyPr>
          <a:lstStyle/>
          <a:p>
            <a:pPr>
              <a:lnSpc>
                <a:spcPct val="100000"/>
              </a:lnSpc>
            </a:pPr>
            <a:r>
              <a:rPr lang="en-US" sz="1600" dirty="0"/>
              <a:t>spindle</a:t>
            </a:r>
          </a:p>
        </p:txBody>
      </p:sp>
      <p:sp>
        <p:nvSpPr>
          <p:cNvPr id="21" name="文本框 20">
            <a:extLst>
              <a:ext uri="{FF2B5EF4-FFF2-40B4-BE49-F238E27FC236}">
                <a16:creationId xmlns:a16="http://schemas.microsoft.com/office/drawing/2014/main" id="{2D25729F-3CB0-B870-18D1-ADF41B780899}"/>
              </a:ext>
            </a:extLst>
          </p:cNvPr>
          <p:cNvSpPr txBox="1"/>
          <p:nvPr/>
        </p:nvSpPr>
        <p:spPr>
          <a:xfrm>
            <a:off x="588605" y="5630557"/>
            <a:ext cx="4606182" cy="830997"/>
          </a:xfrm>
          <a:prstGeom prst="rect">
            <a:avLst/>
          </a:prstGeom>
          <a:noFill/>
        </p:spPr>
        <p:txBody>
          <a:bodyPr wrap="square">
            <a:spAutoFit/>
          </a:bodyPr>
          <a:lstStyle/>
          <a:p>
            <a:r>
              <a:rPr lang="zh-CN" altLang="en-US" dirty="0"/>
              <a:t>寻道：通过传动臂将磁头定位在指定磁道上</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61"/>
                                        </p:tgtEl>
                                        <p:attrNameLst>
                                          <p:attrName>style.visibility</p:attrName>
                                        </p:attrNameLst>
                                      </p:cBhvr>
                                      <p:to>
                                        <p:strVal val="visible"/>
                                      </p:to>
                                    </p:set>
                                  </p:childTnLst>
                                  <p:subTnLst>
                                    <p:set>
                                      <p:cBhvr override="childStyle">
                                        <p:cTn dur="1" fill="hold" display="0" masterRel="nextClick" afterEffect="1"/>
                                        <p:tgtEl>
                                          <p:spTgt spid="9526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62"/>
                                        </p:tgtEl>
                                        <p:attrNameLst>
                                          <p:attrName>style.visibility</p:attrName>
                                        </p:attrNameLst>
                                      </p:cBhvr>
                                      <p:to>
                                        <p:strVal val="visible"/>
                                      </p:to>
                                    </p:set>
                                  </p:childTnLst>
                                  <p:subTnLst>
                                    <p:set>
                                      <p:cBhvr override="childStyle">
                                        <p:cTn dur="1" fill="hold" display="0" masterRel="nextClick" afterEffect="1"/>
                                        <p:tgtEl>
                                          <p:spTgt spid="9526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63"/>
                                        </p:tgtEl>
                                        <p:attrNameLst>
                                          <p:attrName>style.visibility</p:attrName>
                                        </p:attrNameLst>
                                      </p:cBhvr>
                                      <p:to>
                                        <p:strVal val="visible"/>
                                      </p:to>
                                    </p:set>
                                  </p:childTnLst>
                                  <p:subTnLst>
                                    <p:set>
                                      <p:cBhvr override="childStyle">
                                        <p:cTn dur="1" fill="hold" display="0" masterRel="nextClick" afterEffect="1"/>
                                        <p:tgtEl>
                                          <p:spTgt spid="9526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64" grpId="0" animBg="1"/>
      <p:bldP spid="95261" grpId="0" animBg="1" autoUpdateAnimBg="0"/>
      <p:bldP spid="95262" grpId="0" animBg="1" autoUpdateAnimBg="0"/>
      <p:bldP spid="95263" grpId="0" animBg="1" autoUpdateAnimBg="0"/>
      <p:bldP spid="95244" grpId="0" animBg="1" autoUpdateAnimBg="0"/>
      <p:bldP spid="6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86" name="Rectangle 30"/>
          <p:cNvSpPr>
            <a:spLocks noGrp="1" noChangeArrowheads="1"/>
          </p:cNvSpPr>
          <p:nvPr>
            <p:ph type="title"/>
          </p:nvPr>
        </p:nvSpPr>
        <p:spPr>
          <a:xfrm>
            <a:off x="357018" y="435678"/>
            <a:ext cx="8562011" cy="762000"/>
          </a:xfrm>
        </p:spPr>
        <p:txBody>
          <a:bodyPr/>
          <a:lstStyle/>
          <a:p>
            <a:r>
              <a:rPr lang="en-US" dirty="0"/>
              <a:t>Disk Operation (Multi-Platter View)</a:t>
            </a:r>
          </a:p>
        </p:txBody>
      </p:sp>
      <p:sp>
        <p:nvSpPr>
          <p:cNvPr id="96260" name="Line 4"/>
          <p:cNvSpPr>
            <a:spLocks noChangeShapeType="1"/>
          </p:cNvSpPr>
          <p:nvPr/>
        </p:nvSpPr>
        <p:spPr bwMode="auto">
          <a:xfrm flipH="1">
            <a:off x="5218113" y="2720975"/>
            <a:ext cx="457200" cy="0"/>
          </a:xfrm>
          <a:prstGeom prst="line">
            <a:avLst/>
          </a:prstGeom>
          <a:noFill/>
          <a:ln w="38100">
            <a:solidFill>
              <a:schemeClr val="tx1"/>
            </a:solidFill>
            <a:round/>
            <a:headEnd/>
            <a:tailEnd/>
          </a:ln>
          <a:effectLst/>
        </p:spPr>
        <p:txBody>
          <a:bodyPr wrap="none" anchor="ctr">
            <a:prstTxWarp prst="textNoShape">
              <a:avLst/>
            </a:prstTxWarp>
            <a:spAutoFit/>
          </a:bodyPr>
          <a:lstStyle/>
          <a:p>
            <a:endParaRPr lang="en-US"/>
          </a:p>
        </p:txBody>
      </p:sp>
      <p:sp>
        <p:nvSpPr>
          <p:cNvPr id="96261" name="Oval 5"/>
          <p:cNvSpPr>
            <a:spLocks noChangeArrowheads="1"/>
          </p:cNvSpPr>
          <p:nvPr/>
        </p:nvSpPr>
        <p:spPr bwMode="auto">
          <a:xfrm>
            <a:off x="5078413" y="2682875"/>
            <a:ext cx="304800" cy="76200"/>
          </a:xfrm>
          <a:prstGeom prst="ellipse">
            <a:avLst/>
          </a:prstGeom>
          <a:solidFill>
            <a:srgbClr val="00FFFF"/>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6262" name="Line 6"/>
          <p:cNvSpPr>
            <a:spLocks noChangeShapeType="1"/>
          </p:cNvSpPr>
          <p:nvPr/>
        </p:nvSpPr>
        <p:spPr bwMode="auto">
          <a:xfrm flipH="1">
            <a:off x="5221288" y="3279775"/>
            <a:ext cx="457200" cy="0"/>
          </a:xfrm>
          <a:prstGeom prst="line">
            <a:avLst/>
          </a:prstGeom>
          <a:noFill/>
          <a:ln w="38100">
            <a:solidFill>
              <a:schemeClr val="tx1"/>
            </a:solidFill>
            <a:round/>
            <a:headEnd/>
            <a:tailEnd/>
          </a:ln>
          <a:effectLst/>
        </p:spPr>
        <p:txBody>
          <a:bodyPr wrap="none" anchor="ctr">
            <a:prstTxWarp prst="textNoShape">
              <a:avLst/>
            </a:prstTxWarp>
            <a:spAutoFit/>
          </a:bodyPr>
          <a:lstStyle/>
          <a:p>
            <a:endParaRPr lang="en-US"/>
          </a:p>
        </p:txBody>
      </p:sp>
      <p:sp>
        <p:nvSpPr>
          <p:cNvPr id="96263" name="Oval 7"/>
          <p:cNvSpPr>
            <a:spLocks noChangeArrowheads="1"/>
          </p:cNvSpPr>
          <p:nvPr/>
        </p:nvSpPr>
        <p:spPr bwMode="auto">
          <a:xfrm>
            <a:off x="5081588" y="3241675"/>
            <a:ext cx="304800" cy="76200"/>
          </a:xfrm>
          <a:prstGeom prst="ellipse">
            <a:avLst/>
          </a:prstGeom>
          <a:solidFill>
            <a:srgbClr val="00FFFF"/>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6264" name="Line 8"/>
          <p:cNvSpPr>
            <a:spLocks noChangeShapeType="1"/>
          </p:cNvSpPr>
          <p:nvPr/>
        </p:nvSpPr>
        <p:spPr bwMode="auto">
          <a:xfrm flipH="1">
            <a:off x="5218113" y="3889375"/>
            <a:ext cx="457200" cy="0"/>
          </a:xfrm>
          <a:prstGeom prst="line">
            <a:avLst/>
          </a:prstGeom>
          <a:noFill/>
          <a:ln w="38100">
            <a:solidFill>
              <a:schemeClr val="tx1"/>
            </a:solidFill>
            <a:round/>
            <a:headEnd/>
            <a:tailEnd/>
          </a:ln>
          <a:effectLst/>
        </p:spPr>
        <p:txBody>
          <a:bodyPr wrap="none" anchor="ctr">
            <a:prstTxWarp prst="textNoShape">
              <a:avLst/>
            </a:prstTxWarp>
            <a:spAutoFit/>
          </a:bodyPr>
          <a:lstStyle/>
          <a:p>
            <a:endParaRPr lang="en-US"/>
          </a:p>
        </p:txBody>
      </p:sp>
      <p:sp>
        <p:nvSpPr>
          <p:cNvPr id="96265" name="Oval 9"/>
          <p:cNvSpPr>
            <a:spLocks noChangeArrowheads="1"/>
          </p:cNvSpPr>
          <p:nvPr/>
        </p:nvSpPr>
        <p:spPr bwMode="auto">
          <a:xfrm>
            <a:off x="5078413" y="3851275"/>
            <a:ext cx="304800" cy="76200"/>
          </a:xfrm>
          <a:prstGeom prst="ellipse">
            <a:avLst/>
          </a:prstGeom>
          <a:solidFill>
            <a:srgbClr val="00FFFF"/>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6266" name="AutoShape 10"/>
          <p:cNvSpPr>
            <a:spLocks noChangeArrowheads="1"/>
          </p:cNvSpPr>
          <p:nvPr/>
        </p:nvSpPr>
        <p:spPr bwMode="auto">
          <a:xfrm>
            <a:off x="4103688" y="3736975"/>
            <a:ext cx="381000" cy="635000"/>
          </a:xfrm>
          <a:prstGeom prst="can">
            <a:avLst>
              <a:gd name="adj" fmla="val 14244"/>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6267" name="Oval 11"/>
          <p:cNvSpPr>
            <a:spLocks noChangeArrowheads="1"/>
          </p:cNvSpPr>
          <p:nvPr/>
        </p:nvSpPr>
        <p:spPr bwMode="auto">
          <a:xfrm>
            <a:off x="3074988" y="3546475"/>
            <a:ext cx="2387600" cy="431800"/>
          </a:xfrm>
          <a:prstGeom prst="ellipse">
            <a:avLst/>
          </a:prstGeom>
          <a:solidFill>
            <a:schemeClr val="bg1"/>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6268" name="Line 12"/>
          <p:cNvSpPr>
            <a:spLocks noChangeShapeType="1"/>
          </p:cNvSpPr>
          <p:nvPr/>
        </p:nvSpPr>
        <p:spPr bwMode="auto">
          <a:xfrm>
            <a:off x="5675313" y="2479675"/>
            <a:ext cx="3175" cy="1409700"/>
          </a:xfrm>
          <a:prstGeom prst="line">
            <a:avLst/>
          </a:prstGeom>
          <a:noFill/>
          <a:ln w="38100">
            <a:solidFill>
              <a:schemeClr val="tx1"/>
            </a:solidFill>
            <a:round/>
            <a:headEnd/>
            <a:tailEnd/>
          </a:ln>
          <a:effectLst/>
        </p:spPr>
        <p:txBody>
          <a:bodyPr anchor="ctr">
            <a:prstTxWarp prst="textNoShape">
              <a:avLst/>
            </a:prstTxWarp>
            <a:spAutoFit/>
          </a:bodyPr>
          <a:lstStyle/>
          <a:p>
            <a:endParaRPr lang="en-US"/>
          </a:p>
        </p:txBody>
      </p:sp>
      <p:sp>
        <p:nvSpPr>
          <p:cNvPr id="96269" name="Line 13"/>
          <p:cNvSpPr>
            <a:spLocks noChangeShapeType="1"/>
          </p:cNvSpPr>
          <p:nvPr/>
        </p:nvSpPr>
        <p:spPr bwMode="auto">
          <a:xfrm flipH="1">
            <a:off x="5218113" y="3660775"/>
            <a:ext cx="457200" cy="0"/>
          </a:xfrm>
          <a:prstGeom prst="line">
            <a:avLst/>
          </a:prstGeom>
          <a:noFill/>
          <a:ln w="38100">
            <a:solidFill>
              <a:schemeClr val="tx1"/>
            </a:solidFill>
            <a:round/>
            <a:headEnd/>
            <a:tailEnd/>
          </a:ln>
          <a:effectLst/>
        </p:spPr>
        <p:txBody>
          <a:bodyPr wrap="none" anchor="ctr">
            <a:prstTxWarp prst="textNoShape">
              <a:avLst/>
            </a:prstTxWarp>
            <a:spAutoFit/>
          </a:bodyPr>
          <a:lstStyle/>
          <a:p>
            <a:endParaRPr lang="en-US"/>
          </a:p>
        </p:txBody>
      </p:sp>
      <p:sp>
        <p:nvSpPr>
          <p:cNvPr id="96270" name="Oval 14"/>
          <p:cNvSpPr>
            <a:spLocks noChangeArrowheads="1"/>
          </p:cNvSpPr>
          <p:nvPr/>
        </p:nvSpPr>
        <p:spPr bwMode="auto">
          <a:xfrm>
            <a:off x="5078413" y="3622675"/>
            <a:ext cx="304800" cy="76200"/>
          </a:xfrm>
          <a:prstGeom prst="ellipse">
            <a:avLst/>
          </a:prstGeom>
          <a:solidFill>
            <a:srgbClr val="00FFFF"/>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6271" name="Line 15"/>
          <p:cNvSpPr>
            <a:spLocks noChangeShapeType="1"/>
          </p:cNvSpPr>
          <p:nvPr/>
        </p:nvSpPr>
        <p:spPr bwMode="auto">
          <a:xfrm>
            <a:off x="5678488" y="3165475"/>
            <a:ext cx="639762" cy="0"/>
          </a:xfrm>
          <a:prstGeom prst="line">
            <a:avLst/>
          </a:prstGeom>
          <a:noFill/>
          <a:ln w="38100">
            <a:solidFill>
              <a:schemeClr val="tx1"/>
            </a:solidFill>
            <a:round/>
            <a:headEnd/>
            <a:tailEnd/>
          </a:ln>
          <a:effectLst/>
        </p:spPr>
        <p:txBody>
          <a:bodyPr anchor="ctr">
            <a:prstTxWarp prst="textNoShape">
              <a:avLst/>
            </a:prstTxWarp>
            <a:spAutoFit/>
          </a:bodyPr>
          <a:lstStyle/>
          <a:p>
            <a:endParaRPr lang="en-US"/>
          </a:p>
        </p:txBody>
      </p:sp>
      <p:sp>
        <p:nvSpPr>
          <p:cNvPr id="96272" name="AutoShape 16"/>
          <p:cNvSpPr>
            <a:spLocks noChangeArrowheads="1"/>
          </p:cNvSpPr>
          <p:nvPr/>
        </p:nvSpPr>
        <p:spPr bwMode="auto">
          <a:xfrm>
            <a:off x="4103688" y="3165475"/>
            <a:ext cx="381000" cy="635000"/>
          </a:xfrm>
          <a:prstGeom prst="can">
            <a:avLst>
              <a:gd name="adj" fmla="val 14244"/>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6273" name="Oval 17"/>
          <p:cNvSpPr>
            <a:spLocks noChangeArrowheads="1"/>
          </p:cNvSpPr>
          <p:nvPr/>
        </p:nvSpPr>
        <p:spPr bwMode="auto">
          <a:xfrm>
            <a:off x="3100388" y="2936875"/>
            <a:ext cx="2387600" cy="431800"/>
          </a:xfrm>
          <a:prstGeom prst="ellipse">
            <a:avLst/>
          </a:prstGeom>
          <a:solidFill>
            <a:schemeClr val="bg1"/>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6274" name="AutoShape 18"/>
          <p:cNvSpPr>
            <a:spLocks noChangeArrowheads="1"/>
          </p:cNvSpPr>
          <p:nvPr/>
        </p:nvSpPr>
        <p:spPr bwMode="auto">
          <a:xfrm>
            <a:off x="4103688" y="2593975"/>
            <a:ext cx="381000" cy="635000"/>
          </a:xfrm>
          <a:prstGeom prst="can">
            <a:avLst>
              <a:gd name="adj" fmla="val 14244"/>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6275" name="Oval 19"/>
          <p:cNvSpPr>
            <a:spLocks noChangeArrowheads="1"/>
          </p:cNvSpPr>
          <p:nvPr/>
        </p:nvSpPr>
        <p:spPr bwMode="auto">
          <a:xfrm>
            <a:off x="3062288" y="2390775"/>
            <a:ext cx="2387600" cy="431800"/>
          </a:xfrm>
          <a:prstGeom prst="ellipse">
            <a:avLst/>
          </a:prstGeom>
          <a:solidFill>
            <a:schemeClr val="bg1"/>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6276" name="AutoShape 20"/>
          <p:cNvSpPr>
            <a:spLocks noChangeArrowheads="1"/>
          </p:cNvSpPr>
          <p:nvPr/>
        </p:nvSpPr>
        <p:spPr bwMode="auto">
          <a:xfrm>
            <a:off x="4103688" y="1997075"/>
            <a:ext cx="381000" cy="635000"/>
          </a:xfrm>
          <a:prstGeom prst="can">
            <a:avLst>
              <a:gd name="adj" fmla="val 14244"/>
            </a:avLst>
          </a:prstGeom>
          <a:solidFill>
            <a:srgbClr val="00FFFF"/>
          </a:solidFill>
          <a:ln w="12700">
            <a:solidFill>
              <a:schemeClr val="tx1"/>
            </a:solidFill>
            <a:round/>
            <a:headEnd/>
            <a:tailEnd/>
          </a:ln>
          <a:effectLst/>
        </p:spPr>
        <p:txBody>
          <a:bodyPr anchor="ctr">
            <a:prstTxWarp prst="textNoShape">
              <a:avLst/>
            </a:prstTxWarp>
            <a:spAutoFit/>
          </a:bodyPr>
          <a:lstStyle/>
          <a:p>
            <a:endParaRPr lang="en-US"/>
          </a:p>
        </p:txBody>
      </p:sp>
      <p:sp>
        <p:nvSpPr>
          <p:cNvPr id="96277" name="Line 21"/>
          <p:cNvSpPr>
            <a:spLocks noChangeShapeType="1"/>
          </p:cNvSpPr>
          <p:nvPr/>
        </p:nvSpPr>
        <p:spPr bwMode="auto">
          <a:xfrm flipH="1">
            <a:off x="5218113" y="2479675"/>
            <a:ext cx="457200" cy="0"/>
          </a:xfrm>
          <a:prstGeom prst="line">
            <a:avLst/>
          </a:prstGeom>
          <a:noFill/>
          <a:ln w="38100">
            <a:solidFill>
              <a:schemeClr val="tx1"/>
            </a:solidFill>
            <a:round/>
            <a:headEnd/>
            <a:tailEnd/>
          </a:ln>
          <a:effectLst/>
        </p:spPr>
        <p:txBody>
          <a:bodyPr wrap="none" anchor="ctr">
            <a:prstTxWarp prst="textNoShape">
              <a:avLst/>
            </a:prstTxWarp>
            <a:spAutoFit/>
          </a:bodyPr>
          <a:lstStyle/>
          <a:p>
            <a:endParaRPr lang="en-US"/>
          </a:p>
        </p:txBody>
      </p:sp>
      <p:sp>
        <p:nvSpPr>
          <p:cNvPr id="96278" name="Oval 22"/>
          <p:cNvSpPr>
            <a:spLocks noChangeArrowheads="1"/>
          </p:cNvSpPr>
          <p:nvPr/>
        </p:nvSpPr>
        <p:spPr bwMode="auto">
          <a:xfrm>
            <a:off x="5065713" y="2441575"/>
            <a:ext cx="304800" cy="76200"/>
          </a:xfrm>
          <a:prstGeom prst="ellipse">
            <a:avLst/>
          </a:prstGeom>
          <a:solidFill>
            <a:srgbClr val="00FFFF"/>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6279" name="Line 23"/>
          <p:cNvSpPr>
            <a:spLocks noChangeShapeType="1"/>
          </p:cNvSpPr>
          <p:nvPr/>
        </p:nvSpPr>
        <p:spPr bwMode="auto">
          <a:xfrm flipH="1">
            <a:off x="5218113" y="3038475"/>
            <a:ext cx="457200" cy="0"/>
          </a:xfrm>
          <a:prstGeom prst="line">
            <a:avLst/>
          </a:prstGeom>
          <a:noFill/>
          <a:ln w="38100">
            <a:solidFill>
              <a:schemeClr val="tx1"/>
            </a:solidFill>
            <a:round/>
            <a:headEnd/>
            <a:tailEnd/>
          </a:ln>
          <a:effectLst/>
        </p:spPr>
        <p:txBody>
          <a:bodyPr wrap="none" anchor="ctr">
            <a:prstTxWarp prst="textNoShape">
              <a:avLst/>
            </a:prstTxWarp>
            <a:spAutoFit/>
          </a:bodyPr>
          <a:lstStyle/>
          <a:p>
            <a:endParaRPr lang="en-US"/>
          </a:p>
        </p:txBody>
      </p:sp>
      <p:sp>
        <p:nvSpPr>
          <p:cNvPr id="96280" name="Oval 24"/>
          <p:cNvSpPr>
            <a:spLocks noChangeArrowheads="1"/>
          </p:cNvSpPr>
          <p:nvPr/>
        </p:nvSpPr>
        <p:spPr bwMode="auto">
          <a:xfrm>
            <a:off x="5078413" y="3000375"/>
            <a:ext cx="304800" cy="76200"/>
          </a:xfrm>
          <a:prstGeom prst="ellipse">
            <a:avLst/>
          </a:prstGeom>
          <a:solidFill>
            <a:srgbClr val="00FFFF"/>
          </a:solidFill>
          <a:ln w="12700">
            <a:solidFill>
              <a:schemeClr val="tx1"/>
            </a:solidFill>
            <a:round/>
            <a:headEnd/>
            <a:tailEnd/>
          </a:ln>
          <a:effectLst/>
        </p:spPr>
        <p:txBody>
          <a:bodyPr wrap="none" anchor="ctr">
            <a:prstTxWarp prst="textNoShape">
              <a:avLst/>
            </a:prstTxWarp>
            <a:spAutoFit/>
          </a:bodyPr>
          <a:lstStyle/>
          <a:p>
            <a:endParaRPr lang="en-US"/>
          </a:p>
        </p:txBody>
      </p:sp>
      <p:sp>
        <p:nvSpPr>
          <p:cNvPr id="96281" name="Text Box 25"/>
          <p:cNvSpPr txBox="1">
            <a:spLocks noChangeArrowheads="1"/>
          </p:cNvSpPr>
          <p:nvPr/>
        </p:nvSpPr>
        <p:spPr bwMode="auto">
          <a:xfrm>
            <a:off x="5772150" y="2827923"/>
            <a:ext cx="521096"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Arm</a:t>
            </a:r>
          </a:p>
        </p:txBody>
      </p:sp>
      <p:sp>
        <p:nvSpPr>
          <p:cNvPr id="96282" name="Text Box 26"/>
          <p:cNvSpPr txBox="1">
            <a:spLocks noChangeArrowheads="1"/>
          </p:cNvSpPr>
          <p:nvPr/>
        </p:nvSpPr>
        <p:spPr bwMode="auto">
          <a:xfrm>
            <a:off x="4581525" y="1322815"/>
            <a:ext cx="2200276" cy="830997"/>
          </a:xfrm>
          <a:prstGeom prst="rect">
            <a:avLst/>
          </a:prstGeom>
          <a:noFill/>
          <a:ln w="12700">
            <a:noFill/>
            <a:miter lim="800000"/>
            <a:headEnd/>
            <a:tailEnd/>
          </a:ln>
          <a:effectLst/>
        </p:spPr>
        <p:txBody>
          <a:bodyPr wrap="square" anchor="ctr">
            <a:prstTxWarp prst="textNoShape">
              <a:avLst/>
            </a:prstTxWarp>
            <a:spAutoFit/>
          </a:bodyPr>
          <a:lstStyle/>
          <a:p>
            <a:pPr algn="ctr">
              <a:lnSpc>
                <a:spcPct val="100000"/>
              </a:lnSpc>
            </a:pPr>
            <a:r>
              <a:rPr lang="en-US" sz="1600" dirty="0"/>
              <a:t>Read/write heads </a:t>
            </a:r>
          </a:p>
          <a:p>
            <a:pPr algn="ctr">
              <a:lnSpc>
                <a:spcPct val="100000"/>
              </a:lnSpc>
            </a:pPr>
            <a:r>
              <a:rPr lang="en-US" sz="1600" dirty="0"/>
              <a:t>move in unison</a:t>
            </a:r>
          </a:p>
          <a:p>
            <a:pPr algn="ctr">
              <a:lnSpc>
                <a:spcPct val="100000"/>
              </a:lnSpc>
            </a:pPr>
            <a:r>
              <a:rPr lang="en-US" sz="1600" dirty="0"/>
              <a:t>from cylinder to cylinder</a:t>
            </a:r>
          </a:p>
        </p:txBody>
      </p:sp>
      <p:sp>
        <p:nvSpPr>
          <p:cNvPr id="96283" name="Line 27"/>
          <p:cNvSpPr>
            <a:spLocks noChangeShapeType="1"/>
          </p:cNvSpPr>
          <p:nvPr/>
        </p:nvSpPr>
        <p:spPr bwMode="auto">
          <a:xfrm flipH="1">
            <a:off x="5360988" y="2165350"/>
            <a:ext cx="317500" cy="225425"/>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96284" name="Text Box 28"/>
          <p:cNvSpPr txBox="1">
            <a:spLocks noChangeArrowheads="1"/>
          </p:cNvSpPr>
          <p:nvPr/>
        </p:nvSpPr>
        <p:spPr bwMode="auto">
          <a:xfrm>
            <a:off x="4463136" y="4034423"/>
            <a:ext cx="792404"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en-US" sz="1600" dirty="0"/>
              <a:t>Spindle</a:t>
            </a:r>
          </a:p>
        </p:txBody>
      </p:sp>
      <p:sp>
        <p:nvSpPr>
          <p:cNvPr id="96285" name="Line 29"/>
          <p:cNvSpPr>
            <a:spLocks noChangeShapeType="1"/>
          </p:cNvSpPr>
          <p:nvPr/>
        </p:nvSpPr>
        <p:spPr bwMode="auto">
          <a:xfrm flipH="1">
            <a:off x="5284788" y="2165350"/>
            <a:ext cx="390525" cy="844550"/>
          </a:xfrm>
          <a:prstGeom prst="line">
            <a:avLst/>
          </a:prstGeom>
          <a:noFill/>
          <a:ln w="12700">
            <a:solidFill>
              <a:schemeClr val="tx1"/>
            </a:solidFill>
            <a:round/>
            <a:headEnd/>
            <a:tailEnd type="triangle" w="med" len="med"/>
          </a:ln>
          <a:effectLst/>
        </p:spPr>
        <p:txBody>
          <a:bodyPr anchor="ctr">
            <a:prstTxWarp prst="textNoShape">
              <a:avLst/>
            </a:prstTxWarp>
            <a:spAutoFit/>
          </a:bodyPr>
          <a:lstStyle/>
          <a:p>
            <a:endParaRPr lang="en-US"/>
          </a:p>
        </p:txBody>
      </p:sp>
      <p:sp>
        <p:nvSpPr>
          <p:cNvPr id="3" name="文本框 2">
            <a:extLst>
              <a:ext uri="{FF2B5EF4-FFF2-40B4-BE49-F238E27FC236}">
                <a16:creationId xmlns:a16="http://schemas.microsoft.com/office/drawing/2014/main" id="{17C8D7D6-FDDA-9591-A254-AD678090886E}"/>
              </a:ext>
            </a:extLst>
          </p:cNvPr>
          <p:cNvSpPr txBox="1"/>
          <p:nvPr/>
        </p:nvSpPr>
        <p:spPr>
          <a:xfrm>
            <a:off x="1559608" y="4894273"/>
            <a:ext cx="4606182" cy="830997"/>
          </a:xfrm>
          <a:prstGeom prst="rect">
            <a:avLst/>
          </a:prstGeom>
          <a:noFill/>
        </p:spPr>
        <p:txBody>
          <a:bodyPr wrap="square">
            <a:spAutoFit/>
          </a:bodyPr>
          <a:lstStyle/>
          <a:p>
            <a:r>
              <a:rPr lang="zh-CN" altLang="en-US" dirty="0"/>
              <a:t>读</a:t>
            </a:r>
            <a:r>
              <a:rPr lang="en-US" altLang="zh-CN" dirty="0"/>
              <a:t>/</a:t>
            </a:r>
            <a:r>
              <a:rPr lang="zh-CN" altLang="en-US" dirty="0"/>
              <a:t>写：读写头感知</a:t>
            </a:r>
            <a:r>
              <a:rPr lang="en-US" altLang="zh-CN" dirty="0"/>
              <a:t>(</a:t>
            </a:r>
            <a:r>
              <a:rPr lang="zh-CN" altLang="en-US" dirty="0"/>
              <a:t>读该位</a:t>
            </a:r>
            <a:r>
              <a:rPr lang="en-US" altLang="zh-CN" dirty="0"/>
              <a:t>)</a:t>
            </a:r>
            <a:r>
              <a:rPr lang="zh-CN" altLang="en-US" dirty="0"/>
              <a:t>或修改</a:t>
            </a:r>
            <a:r>
              <a:rPr lang="en-US" altLang="zh-CN" dirty="0"/>
              <a:t>(</a:t>
            </a:r>
            <a:r>
              <a:rPr lang="zh-CN" altLang="en-US" dirty="0"/>
              <a:t>写该位</a:t>
            </a:r>
            <a:r>
              <a:rPr lang="en-US" altLang="zh-CN" dirty="0"/>
              <a:t>)</a:t>
            </a:r>
            <a:r>
              <a:rPr lang="zh-CN" altLang="en-US" dirty="0"/>
              <a:t>磁道上的位值</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Oval 2"/>
          <p:cNvSpPr>
            <a:spLocks noChangeAspect="1" noChangeArrowheads="1"/>
          </p:cNvSpPr>
          <p:nvPr/>
        </p:nvSpPr>
        <p:spPr bwMode="auto">
          <a:xfrm>
            <a:off x="738188" y="2090738"/>
            <a:ext cx="1716087" cy="1714500"/>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grpSp>
        <p:nvGrpSpPr>
          <p:cNvPr id="2" name="Group 3"/>
          <p:cNvGrpSpPr>
            <a:grpSpLocks/>
          </p:cNvGrpSpPr>
          <p:nvPr/>
        </p:nvGrpSpPr>
        <p:grpSpPr bwMode="auto">
          <a:xfrm>
            <a:off x="735013" y="2090738"/>
            <a:ext cx="7799387" cy="1722437"/>
            <a:chOff x="463" y="1317"/>
            <a:chExt cx="4913" cy="1085"/>
          </a:xfrm>
        </p:grpSpPr>
        <p:grpSp>
          <p:nvGrpSpPr>
            <p:cNvPr id="3" name="Group 4"/>
            <p:cNvGrpSpPr>
              <a:grpSpLocks/>
            </p:cNvGrpSpPr>
            <p:nvPr/>
          </p:nvGrpSpPr>
          <p:grpSpPr bwMode="auto">
            <a:xfrm>
              <a:off x="463" y="1317"/>
              <a:ext cx="1088" cy="1085"/>
              <a:chOff x="463" y="1317"/>
              <a:chExt cx="1088" cy="1085"/>
            </a:xfrm>
          </p:grpSpPr>
          <p:sp>
            <p:nvSpPr>
              <p:cNvPr id="57358" name="Line 5"/>
              <p:cNvSpPr>
                <a:spLocks noChangeAspect="1" noChangeShapeType="1"/>
              </p:cNvSpPr>
              <p:nvPr/>
            </p:nvSpPr>
            <p:spPr bwMode="auto">
              <a:xfrm>
                <a:off x="1006" y="1317"/>
                <a:ext cx="0" cy="1080"/>
              </a:xfrm>
              <a:prstGeom prst="line">
                <a:avLst/>
              </a:prstGeom>
              <a:noFill/>
              <a:ln w="9525">
                <a:solidFill>
                  <a:schemeClr val="tx1"/>
                </a:solidFill>
                <a:round/>
                <a:headEnd/>
                <a:tailEnd/>
              </a:ln>
            </p:spPr>
            <p:txBody>
              <a:bodyPr>
                <a:prstTxWarp prst="textNoShape">
                  <a:avLst/>
                </a:prstTxWarp>
              </a:bodyPr>
              <a:lstStyle/>
              <a:p>
                <a:endParaRPr lang="en-US"/>
              </a:p>
            </p:txBody>
          </p:sp>
          <p:sp>
            <p:nvSpPr>
              <p:cNvPr id="57359" name="Line 6"/>
              <p:cNvSpPr>
                <a:spLocks noChangeAspect="1" noChangeShapeType="1"/>
              </p:cNvSpPr>
              <p:nvPr/>
            </p:nvSpPr>
            <p:spPr bwMode="auto">
              <a:xfrm rot="1800000">
                <a:off x="1008" y="1319"/>
                <a:ext cx="0" cy="1081"/>
              </a:xfrm>
              <a:prstGeom prst="line">
                <a:avLst/>
              </a:prstGeom>
              <a:noFill/>
              <a:ln w="9525">
                <a:solidFill>
                  <a:schemeClr val="tx1"/>
                </a:solidFill>
                <a:round/>
                <a:headEnd/>
                <a:tailEnd/>
              </a:ln>
            </p:spPr>
            <p:txBody>
              <a:bodyPr>
                <a:prstTxWarp prst="textNoShape">
                  <a:avLst/>
                </a:prstTxWarp>
              </a:bodyPr>
              <a:lstStyle/>
              <a:p>
                <a:endParaRPr lang="en-US"/>
              </a:p>
            </p:txBody>
          </p:sp>
          <p:sp>
            <p:nvSpPr>
              <p:cNvPr id="57360" name="Line 7"/>
              <p:cNvSpPr>
                <a:spLocks noChangeAspect="1" noChangeShapeType="1"/>
              </p:cNvSpPr>
              <p:nvPr/>
            </p:nvSpPr>
            <p:spPr bwMode="auto">
              <a:xfrm rot="3600000">
                <a:off x="1004" y="1321"/>
                <a:ext cx="0" cy="1081"/>
              </a:xfrm>
              <a:prstGeom prst="line">
                <a:avLst/>
              </a:prstGeom>
              <a:noFill/>
              <a:ln w="9525">
                <a:solidFill>
                  <a:schemeClr val="tx1"/>
                </a:solidFill>
                <a:round/>
                <a:headEnd/>
                <a:tailEnd/>
              </a:ln>
            </p:spPr>
            <p:txBody>
              <a:bodyPr>
                <a:prstTxWarp prst="textNoShape">
                  <a:avLst/>
                </a:prstTxWarp>
              </a:bodyPr>
              <a:lstStyle/>
              <a:p>
                <a:endParaRPr lang="en-US"/>
              </a:p>
            </p:txBody>
          </p:sp>
          <p:sp>
            <p:nvSpPr>
              <p:cNvPr id="57361" name="Line 8"/>
              <p:cNvSpPr>
                <a:spLocks noChangeAspect="1" noChangeShapeType="1"/>
              </p:cNvSpPr>
              <p:nvPr/>
            </p:nvSpPr>
            <p:spPr bwMode="auto">
              <a:xfrm rot="5400000">
                <a:off x="1004" y="1307"/>
                <a:ext cx="0" cy="1081"/>
              </a:xfrm>
              <a:prstGeom prst="line">
                <a:avLst/>
              </a:prstGeom>
              <a:noFill/>
              <a:ln w="9525">
                <a:solidFill>
                  <a:schemeClr val="tx1"/>
                </a:solidFill>
                <a:round/>
                <a:headEnd/>
                <a:tailEnd/>
              </a:ln>
            </p:spPr>
            <p:txBody>
              <a:bodyPr>
                <a:prstTxWarp prst="textNoShape">
                  <a:avLst/>
                </a:prstTxWarp>
              </a:bodyPr>
              <a:lstStyle/>
              <a:p>
                <a:endParaRPr lang="en-US"/>
              </a:p>
            </p:txBody>
          </p:sp>
          <p:sp>
            <p:nvSpPr>
              <p:cNvPr id="57362" name="Line 9"/>
              <p:cNvSpPr>
                <a:spLocks noChangeAspect="1" noChangeShapeType="1"/>
              </p:cNvSpPr>
              <p:nvPr/>
            </p:nvSpPr>
            <p:spPr bwMode="auto">
              <a:xfrm rot="7200000">
                <a:off x="1011" y="1300"/>
                <a:ext cx="0" cy="1081"/>
              </a:xfrm>
              <a:prstGeom prst="line">
                <a:avLst/>
              </a:prstGeom>
              <a:noFill/>
              <a:ln w="9525">
                <a:solidFill>
                  <a:schemeClr val="tx1"/>
                </a:solidFill>
                <a:round/>
                <a:headEnd/>
                <a:tailEnd/>
              </a:ln>
            </p:spPr>
            <p:txBody>
              <a:bodyPr>
                <a:prstTxWarp prst="textNoShape">
                  <a:avLst/>
                </a:prstTxWarp>
              </a:bodyPr>
              <a:lstStyle/>
              <a:p>
                <a:endParaRPr lang="en-US"/>
              </a:p>
            </p:txBody>
          </p:sp>
          <p:sp>
            <p:nvSpPr>
              <p:cNvPr id="57363" name="Line 10"/>
              <p:cNvSpPr>
                <a:spLocks noChangeAspect="1" noChangeShapeType="1"/>
              </p:cNvSpPr>
              <p:nvPr/>
            </p:nvSpPr>
            <p:spPr bwMode="auto">
              <a:xfrm rot="9000000">
                <a:off x="1017" y="1322"/>
                <a:ext cx="0" cy="1080"/>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7357" name="Rectangle 11"/>
            <p:cNvSpPr>
              <a:spLocks noChangeArrowheads="1"/>
            </p:cNvSpPr>
            <p:nvPr/>
          </p:nvSpPr>
          <p:spPr bwMode="auto">
            <a:xfrm>
              <a:off x="1776" y="1488"/>
              <a:ext cx="3600" cy="528"/>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Tracks divided into sectors</a:t>
              </a:r>
            </a:p>
          </p:txBody>
        </p:sp>
      </p:grpSp>
      <p:sp>
        <p:nvSpPr>
          <p:cNvPr id="57348" name="Rectangle 12"/>
          <p:cNvSpPr>
            <a:spLocks noGrp="1" noChangeArrowheads="1"/>
          </p:cNvSpPr>
          <p:nvPr>
            <p:ph type="title"/>
          </p:nvPr>
        </p:nvSpPr>
        <p:spPr>
          <a:xfrm>
            <a:off x="357018" y="381000"/>
            <a:ext cx="8482182" cy="762000"/>
          </a:xfrm>
        </p:spPr>
        <p:txBody>
          <a:bodyPr/>
          <a:lstStyle/>
          <a:p>
            <a:r>
              <a:rPr lang="en-US" dirty="0"/>
              <a:t>Disk Structure - top view of single platter</a:t>
            </a:r>
          </a:p>
        </p:txBody>
      </p:sp>
      <p:grpSp>
        <p:nvGrpSpPr>
          <p:cNvPr id="4" name="Group 13"/>
          <p:cNvGrpSpPr>
            <a:grpSpLocks/>
          </p:cNvGrpSpPr>
          <p:nvPr/>
        </p:nvGrpSpPr>
        <p:grpSpPr bwMode="auto">
          <a:xfrm>
            <a:off x="928688" y="1524000"/>
            <a:ext cx="7300912" cy="2117725"/>
            <a:chOff x="585" y="960"/>
            <a:chExt cx="4599" cy="1334"/>
          </a:xfrm>
        </p:grpSpPr>
        <p:grpSp>
          <p:nvGrpSpPr>
            <p:cNvPr id="5" name="Group 14"/>
            <p:cNvGrpSpPr>
              <a:grpSpLocks/>
            </p:cNvGrpSpPr>
            <p:nvPr/>
          </p:nvGrpSpPr>
          <p:grpSpPr bwMode="auto">
            <a:xfrm>
              <a:off x="585" y="1430"/>
              <a:ext cx="865" cy="864"/>
              <a:chOff x="585" y="1430"/>
              <a:chExt cx="865" cy="864"/>
            </a:xfrm>
          </p:grpSpPr>
          <p:sp>
            <p:nvSpPr>
              <p:cNvPr id="57352" name="Oval 15"/>
              <p:cNvSpPr>
                <a:spLocks noChangeAspect="1" noChangeArrowheads="1"/>
              </p:cNvSpPr>
              <p:nvPr/>
            </p:nvSpPr>
            <p:spPr bwMode="auto">
              <a:xfrm>
                <a:off x="900" y="1765"/>
                <a:ext cx="216" cy="21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7353" name="Oval 16"/>
              <p:cNvSpPr>
                <a:spLocks noChangeAspect="1" noChangeArrowheads="1"/>
              </p:cNvSpPr>
              <p:nvPr/>
            </p:nvSpPr>
            <p:spPr bwMode="auto">
              <a:xfrm>
                <a:off x="585" y="1430"/>
                <a:ext cx="865" cy="864"/>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7354" name="Oval 17"/>
              <p:cNvSpPr>
                <a:spLocks noChangeAspect="1" noChangeArrowheads="1"/>
              </p:cNvSpPr>
              <p:nvPr/>
            </p:nvSpPr>
            <p:spPr bwMode="auto">
              <a:xfrm>
                <a:off x="693" y="1538"/>
                <a:ext cx="649" cy="648"/>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7355" name="Oval 18"/>
              <p:cNvSpPr>
                <a:spLocks noChangeAspect="1" noChangeArrowheads="1"/>
              </p:cNvSpPr>
              <p:nvPr/>
            </p:nvSpPr>
            <p:spPr bwMode="auto">
              <a:xfrm>
                <a:off x="792" y="1657"/>
                <a:ext cx="432" cy="43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sp>
          <p:nvSpPr>
            <p:cNvPr id="57351" name="Rectangle 19"/>
            <p:cNvSpPr>
              <a:spLocks noChangeArrowheads="1"/>
            </p:cNvSpPr>
            <p:nvPr/>
          </p:nvSpPr>
          <p:spPr bwMode="auto">
            <a:xfrm>
              <a:off x="1776" y="960"/>
              <a:ext cx="3408" cy="528"/>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Surface organized into tracks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Disk Access</a:t>
            </a:r>
          </a:p>
        </p:txBody>
      </p:sp>
      <p:grpSp>
        <p:nvGrpSpPr>
          <p:cNvPr id="2" name="Group 3"/>
          <p:cNvGrpSpPr>
            <a:grpSpLocks noChangeAspect="1"/>
          </p:cNvGrpSpPr>
          <p:nvPr/>
        </p:nvGrpSpPr>
        <p:grpSpPr bwMode="auto">
          <a:xfrm>
            <a:off x="735013" y="2090738"/>
            <a:ext cx="1727200" cy="1722437"/>
            <a:chOff x="525" y="1152"/>
            <a:chExt cx="1449" cy="1446"/>
          </a:xfrm>
        </p:grpSpPr>
        <p:sp>
          <p:nvSpPr>
            <p:cNvPr id="116740" name="Oval 4"/>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59399" name="Oval 5"/>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9400" name="Oval 6"/>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9401" name="Oval 7"/>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9402" name="Line 8"/>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59403" name="Line 9"/>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59404" name="Line 10"/>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59405" name="Line 11"/>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59406" name="Line 12"/>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59407" name="Line 13"/>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59408" name="Oval 14"/>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59396" name="AutoShape 15"/>
          <p:cNvSpPr>
            <a:spLocks noChangeAspect="1" noChangeArrowheads="1"/>
          </p:cNvSpPr>
          <p:nvPr/>
        </p:nvSpPr>
        <p:spPr bwMode="auto">
          <a:xfrm>
            <a:off x="1460500" y="1962150"/>
            <a:ext cx="290513" cy="555625"/>
          </a:xfrm>
          <a:prstGeom prst="downArrow">
            <a:avLst>
              <a:gd name="adj1" fmla="val 50000"/>
              <a:gd name="adj2" fmla="val 47814"/>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sp>
        <p:nvSpPr>
          <p:cNvPr id="59397" name="Rectangle 16"/>
          <p:cNvSpPr>
            <a:spLocks noChangeArrowheads="1"/>
          </p:cNvSpPr>
          <p:nvPr/>
        </p:nvSpPr>
        <p:spPr bwMode="auto">
          <a:xfrm>
            <a:off x="1981200" y="4495800"/>
            <a:ext cx="5410200" cy="838200"/>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Head in position above a track</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Disk Access</a:t>
            </a:r>
          </a:p>
        </p:txBody>
      </p:sp>
      <p:grpSp>
        <p:nvGrpSpPr>
          <p:cNvPr id="2" name="Group 3"/>
          <p:cNvGrpSpPr>
            <a:grpSpLocks noChangeAspect="1"/>
          </p:cNvGrpSpPr>
          <p:nvPr/>
        </p:nvGrpSpPr>
        <p:grpSpPr bwMode="auto">
          <a:xfrm>
            <a:off x="735013" y="2090738"/>
            <a:ext cx="1727200" cy="1722437"/>
            <a:chOff x="525" y="1152"/>
            <a:chExt cx="1449" cy="1446"/>
          </a:xfrm>
        </p:grpSpPr>
        <p:sp>
          <p:nvSpPr>
            <p:cNvPr id="118788" name="Oval 4"/>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61448" name="Oval 5"/>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1449" name="Oval 6"/>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1450" name="Oval 7"/>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1451" name="Line 8"/>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1452" name="Line 9"/>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1453" name="Line 10"/>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1454" name="Line 11"/>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1455" name="Line 12"/>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1456" name="Line 13"/>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1457" name="Oval 14"/>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61444" name="AutoShape 15"/>
          <p:cNvSpPr>
            <a:spLocks noChangeAspect="1" noChangeArrowheads="1"/>
          </p:cNvSpPr>
          <p:nvPr/>
        </p:nvSpPr>
        <p:spPr bwMode="auto">
          <a:xfrm>
            <a:off x="1460500" y="1962150"/>
            <a:ext cx="290513" cy="555625"/>
          </a:xfrm>
          <a:prstGeom prst="downArrow">
            <a:avLst>
              <a:gd name="adj1" fmla="val 50000"/>
              <a:gd name="adj2" fmla="val 47814"/>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sp>
        <p:nvSpPr>
          <p:cNvPr id="61445" name="AutoShape 16"/>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headEnd/>
            <a:tailEnd/>
          </a:ln>
        </p:spPr>
        <p:txBody>
          <a:bodyPr wrap="none" anchor="ctr">
            <a:prstTxWarp prst="textNoShape">
              <a:avLst/>
            </a:prstTxWarp>
          </a:bodyPr>
          <a:lstStyle/>
          <a:p>
            <a:endParaRPr lang="en-US"/>
          </a:p>
        </p:txBody>
      </p:sp>
      <p:sp>
        <p:nvSpPr>
          <p:cNvPr id="61446" name="Rectangle 17"/>
          <p:cNvSpPr>
            <a:spLocks noChangeArrowheads="1"/>
          </p:cNvSpPr>
          <p:nvPr/>
        </p:nvSpPr>
        <p:spPr bwMode="auto">
          <a:xfrm>
            <a:off x="1981200" y="4495800"/>
            <a:ext cx="5410200" cy="838200"/>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Rotation is counter-clockwise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E94E0-9EBF-BC26-33FF-0C670F457CF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D68CADC-8BD2-E67F-0DA6-37D2ECED7C3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07AB40F-FC24-895F-6C23-3713E8E604DF}"/>
              </a:ext>
            </a:extLst>
          </p:cNvPr>
          <p:cNvPicPr>
            <a:picLocks noChangeAspect="1"/>
          </p:cNvPicPr>
          <p:nvPr/>
        </p:nvPicPr>
        <p:blipFill>
          <a:blip r:embed="rId2"/>
          <a:stretch>
            <a:fillRect/>
          </a:stretch>
        </p:blipFill>
        <p:spPr>
          <a:xfrm>
            <a:off x="0" y="691082"/>
            <a:ext cx="9144000" cy="2310013"/>
          </a:xfrm>
          <a:prstGeom prst="rect">
            <a:avLst/>
          </a:prstGeom>
        </p:spPr>
      </p:pic>
      <p:pic>
        <p:nvPicPr>
          <p:cNvPr id="7" name="图片 6">
            <a:extLst>
              <a:ext uri="{FF2B5EF4-FFF2-40B4-BE49-F238E27FC236}">
                <a16:creationId xmlns:a16="http://schemas.microsoft.com/office/drawing/2014/main" id="{A319CEC6-A190-C84E-4197-4DC3DD199D65}"/>
              </a:ext>
            </a:extLst>
          </p:cNvPr>
          <p:cNvPicPr>
            <a:picLocks noChangeAspect="1"/>
          </p:cNvPicPr>
          <p:nvPr/>
        </p:nvPicPr>
        <p:blipFill>
          <a:blip r:embed="rId3"/>
          <a:stretch>
            <a:fillRect/>
          </a:stretch>
        </p:blipFill>
        <p:spPr>
          <a:xfrm>
            <a:off x="700314" y="0"/>
            <a:ext cx="7592786" cy="6858000"/>
          </a:xfrm>
          <a:prstGeom prst="rect">
            <a:avLst/>
          </a:prstGeom>
        </p:spPr>
      </p:pic>
    </p:spTree>
    <p:extLst>
      <p:ext uri="{BB962C8B-B14F-4D97-AF65-F5344CB8AC3E}">
        <p14:creationId xmlns:p14="http://schemas.microsoft.com/office/powerpoint/2010/main" val="34230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Disk Access – Read</a:t>
            </a:r>
          </a:p>
        </p:txBody>
      </p:sp>
      <p:grpSp>
        <p:nvGrpSpPr>
          <p:cNvPr id="2" name="Group 3"/>
          <p:cNvGrpSpPr>
            <a:grpSpLocks/>
          </p:cNvGrpSpPr>
          <p:nvPr/>
        </p:nvGrpSpPr>
        <p:grpSpPr bwMode="auto">
          <a:xfrm>
            <a:off x="735013" y="1962150"/>
            <a:ext cx="1727200" cy="1851025"/>
            <a:chOff x="463" y="1236"/>
            <a:chExt cx="1088" cy="1166"/>
          </a:xfrm>
        </p:grpSpPr>
        <p:grpSp>
          <p:nvGrpSpPr>
            <p:cNvPr id="3" name="Group 4"/>
            <p:cNvGrpSpPr>
              <a:grpSpLocks/>
            </p:cNvGrpSpPr>
            <p:nvPr/>
          </p:nvGrpSpPr>
          <p:grpSpPr bwMode="auto">
            <a:xfrm>
              <a:off x="463" y="1317"/>
              <a:ext cx="1088" cy="1085"/>
              <a:chOff x="463" y="1317"/>
              <a:chExt cx="1088" cy="1085"/>
            </a:xfrm>
          </p:grpSpPr>
          <p:grpSp>
            <p:nvGrpSpPr>
              <p:cNvPr id="4" name="Group 5"/>
              <p:cNvGrpSpPr>
                <a:grpSpLocks noChangeAspect="1"/>
              </p:cNvGrpSpPr>
              <p:nvPr/>
            </p:nvGrpSpPr>
            <p:grpSpPr bwMode="auto">
              <a:xfrm>
                <a:off x="463" y="1317"/>
                <a:ext cx="1088" cy="1085"/>
                <a:chOff x="525" y="1152"/>
                <a:chExt cx="1449" cy="1446"/>
              </a:xfrm>
            </p:grpSpPr>
            <p:sp>
              <p:nvSpPr>
                <p:cNvPr id="120838" name="Oval 6"/>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63499" name="Oval 7"/>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3500" name="Oval 8"/>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3501" name="Oval 9"/>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3502" name="Line 10"/>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503" name="Line 11"/>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504" name="Line 12"/>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505" name="Line 13"/>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506" name="Line 14"/>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507" name="Line 15"/>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508" name="Oval 16"/>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63497" name="Freeform 17"/>
              <p:cNvSpPr>
                <a:spLocks noChangeAspect="1"/>
              </p:cNvSpPr>
              <p:nvPr/>
            </p:nvSpPr>
            <p:spPr bwMode="auto">
              <a:xfrm rot="1766421">
                <a:off x="982" y="1526"/>
                <a:ext cx="161" cy="153"/>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grpSp>
        <p:sp>
          <p:nvSpPr>
            <p:cNvPr id="63495" name="AutoShape 18"/>
            <p:cNvSpPr>
              <a:spLocks noChangeAspect="1" noChangeArrowheads="1"/>
            </p:cNvSpPr>
            <p:nvPr/>
          </p:nvSpPr>
          <p:spPr bwMode="auto">
            <a:xfrm>
              <a:off x="920" y="1236"/>
              <a:ext cx="183" cy="350"/>
            </a:xfrm>
            <a:prstGeom prst="downArrow">
              <a:avLst>
                <a:gd name="adj1" fmla="val 50000"/>
                <a:gd name="adj2" fmla="val 47814"/>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sp>
        <p:nvSpPr>
          <p:cNvPr id="63492" name="AutoShape 19"/>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headEnd/>
            <a:tailEnd/>
          </a:ln>
        </p:spPr>
        <p:txBody>
          <a:bodyPr wrap="none" anchor="ctr">
            <a:prstTxWarp prst="textNoShape">
              <a:avLst/>
            </a:prstTxWarp>
          </a:bodyPr>
          <a:lstStyle/>
          <a:p>
            <a:endParaRPr lang="en-US"/>
          </a:p>
        </p:txBody>
      </p:sp>
      <p:sp>
        <p:nvSpPr>
          <p:cNvPr id="63493" name="Rectangle 20"/>
          <p:cNvSpPr>
            <a:spLocks noChangeArrowheads="1"/>
          </p:cNvSpPr>
          <p:nvPr/>
        </p:nvSpPr>
        <p:spPr bwMode="auto">
          <a:xfrm>
            <a:off x="1981200" y="4495800"/>
            <a:ext cx="5410200" cy="838200"/>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About to read blue sector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Disk Access – Read</a:t>
            </a:r>
          </a:p>
        </p:txBody>
      </p:sp>
      <p:sp>
        <p:nvSpPr>
          <p:cNvPr id="65539" name="Text Box 3"/>
          <p:cNvSpPr txBox="1">
            <a:spLocks noChangeArrowheads="1"/>
          </p:cNvSpPr>
          <p:nvPr/>
        </p:nvSpPr>
        <p:spPr bwMode="auto">
          <a:xfrm>
            <a:off x="533400" y="3946525"/>
            <a:ext cx="21336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After </a:t>
            </a:r>
            <a:r>
              <a:rPr lang="en-US" sz="2000">
                <a:solidFill>
                  <a:srgbClr val="0000FF"/>
                </a:solidFill>
              </a:rPr>
              <a:t>BLUE</a:t>
            </a:r>
            <a:r>
              <a:rPr lang="en-US" sz="2000">
                <a:solidFill>
                  <a:schemeClr val="accent2"/>
                </a:solidFill>
              </a:rPr>
              <a:t> </a:t>
            </a:r>
            <a:r>
              <a:rPr lang="en-US" sz="2000">
                <a:solidFill>
                  <a:schemeClr val="tx1"/>
                </a:solidFill>
              </a:rPr>
              <a:t>read</a:t>
            </a:r>
          </a:p>
        </p:txBody>
      </p:sp>
      <p:grpSp>
        <p:nvGrpSpPr>
          <p:cNvPr id="2" name="Group 4"/>
          <p:cNvGrpSpPr>
            <a:grpSpLocks noChangeAspect="1"/>
          </p:cNvGrpSpPr>
          <p:nvPr/>
        </p:nvGrpSpPr>
        <p:grpSpPr bwMode="auto">
          <a:xfrm>
            <a:off x="735013" y="2090738"/>
            <a:ext cx="1727200" cy="1722437"/>
            <a:chOff x="525" y="1152"/>
            <a:chExt cx="1449" cy="1446"/>
          </a:xfrm>
        </p:grpSpPr>
        <p:sp>
          <p:nvSpPr>
            <p:cNvPr id="122885" name="Oval 5"/>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65546" name="Oval 6"/>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5547" name="Oval 7"/>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5548" name="Oval 8"/>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5549" name="Line 9"/>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550" name="Line 10"/>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551" name="Line 11"/>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552" name="Line 12"/>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553" name="Line 13"/>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554" name="Line 14"/>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555" name="Oval 15"/>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65541" name="Freeform 16"/>
          <p:cNvSpPr>
            <a:spLocks noChangeAspect="1"/>
          </p:cNvSpPr>
          <p:nvPr/>
        </p:nvSpPr>
        <p:spPr bwMode="auto">
          <a:xfrm>
            <a:off x="1358900" y="2438400"/>
            <a:ext cx="242888" cy="230188"/>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sp>
        <p:nvSpPr>
          <p:cNvPr id="65542" name="AutoShape 17"/>
          <p:cNvSpPr>
            <a:spLocks noChangeAspect="1" noChangeArrowheads="1"/>
          </p:cNvSpPr>
          <p:nvPr/>
        </p:nvSpPr>
        <p:spPr bwMode="auto">
          <a:xfrm>
            <a:off x="1460500" y="1962150"/>
            <a:ext cx="290513" cy="555625"/>
          </a:xfrm>
          <a:prstGeom prst="downArrow">
            <a:avLst>
              <a:gd name="adj1" fmla="val 50000"/>
              <a:gd name="adj2" fmla="val 47814"/>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sp>
        <p:nvSpPr>
          <p:cNvPr id="65543" name="AutoShape 18"/>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headEnd/>
            <a:tailEnd/>
          </a:ln>
        </p:spPr>
        <p:txBody>
          <a:bodyPr wrap="none" anchor="ctr">
            <a:prstTxWarp prst="textNoShape">
              <a:avLst/>
            </a:prstTxWarp>
          </a:bodyPr>
          <a:lstStyle/>
          <a:p>
            <a:endParaRPr lang="en-US"/>
          </a:p>
        </p:txBody>
      </p:sp>
      <p:sp>
        <p:nvSpPr>
          <p:cNvPr id="65544" name="Rectangle 19"/>
          <p:cNvSpPr>
            <a:spLocks noChangeArrowheads="1"/>
          </p:cNvSpPr>
          <p:nvPr/>
        </p:nvSpPr>
        <p:spPr bwMode="auto">
          <a:xfrm>
            <a:off x="1981200" y="4495800"/>
            <a:ext cx="5410200" cy="838200"/>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After reading blue sector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Disk Access – Read</a:t>
            </a:r>
          </a:p>
        </p:txBody>
      </p:sp>
      <p:sp>
        <p:nvSpPr>
          <p:cNvPr id="67587" name="Text Box 3"/>
          <p:cNvSpPr txBox="1">
            <a:spLocks noChangeArrowheads="1"/>
          </p:cNvSpPr>
          <p:nvPr/>
        </p:nvSpPr>
        <p:spPr bwMode="auto">
          <a:xfrm>
            <a:off x="533400" y="3946525"/>
            <a:ext cx="21336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After </a:t>
            </a:r>
            <a:r>
              <a:rPr lang="en-US" sz="2000">
                <a:solidFill>
                  <a:srgbClr val="0000FF"/>
                </a:solidFill>
              </a:rPr>
              <a:t>BLUE</a:t>
            </a:r>
            <a:r>
              <a:rPr lang="en-US" sz="2000">
                <a:solidFill>
                  <a:schemeClr val="accent2"/>
                </a:solidFill>
              </a:rPr>
              <a:t> </a:t>
            </a:r>
            <a:r>
              <a:rPr lang="en-US" sz="2000">
                <a:solidFill>
                  <a:schemeClr val="tx1"/>
                </a:solidFill>
              </a:rPr>
              <a:t>read</a:t>
            </a:r>
          </a:p>
        </p:txBody>
      </p:sp>
      <p:grpSp>
        <p:nvGrpSpPr>
          <p:cNvPr id="2" name="Group 4"/>
          <p:cNvGrpSpPr>
            <a:grpSpLocks noChangeAspect="1"/>
          </p:cNvGrpSpPr>
          <p:nvPr/>
        </p:nvGrpSpPr>
        <p:grpSpPr bwMode="auto">
          <a:xfrm>
            <a:off x="735013" y="1962150"/>
            <a:ext cx="1727200" cy="1855788"/>
            <a:chOff x="444" y="1113"/>
            <a:chExt cx="1163" cy="1251"/>
          </a:xfrm>
        </p:grpSpPr>
        <p:grpSp>
          <p:nvGrpSpPr>
            <p:cNvPr id="3" name="Group 5"/>
            <p:cNvGrpSpPr>
              <a:grpSpLocks noChangeAspect="1"/>
            </p:cNvGrpSpPr>
            <p:nvPr/>
          </p:nvGrpSpPr>
          <p:grpSpPr bwMode="auto">
            <a:xfrm>
              <a:off x="444" y="1200"/>
              <a:ext cx="1163" cy="1164"/>
              <a:chOff x="444" y="1200"/>
              <a:chExt cx="1163" cy="1164"/>
            </a:xfrm>
          </p:grpSpPr>
          <p:grpSp>
            <p:nvGrpSpPr>
              <p:cNvPr id="4" name="Group 6"/>
              <p:cNvGrpSpPr>
                <a:grpSpLocks noChangeAspect="1"/>
              </p:cNvGrpSpPr>
              <p:nvPr/>
            </p:nvGrpSpPr>
            <p:grpSpPr bwMode="auto">
              <a:xfrm>
                <a:off x="444" y="1200"/>
                <a:ext cx="1163" cy="1161"/>
                <a:chOff x="525" y="1152"/>
                <a:chExt cx="1449" cy="1446"/>
              </a:xfrm>
            </p:grpSpPr>
            <p:sp>
              <p:nvSpPr>
                <p:cNvPr id="124935" name="Oval 7"/>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67597" name="Oval 8"/>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7598" name="Oval 9"/>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7599" name="Oval 10"/>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7600" name="Line 11"/>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7601" name="Line 12"/>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7602" name="Line 13"/>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7603" name="Line 14"/>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7604" name="Line 15"/>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7605" name="Line 16"/>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7606" name="Oval 17"/>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67594" name="Freeform 18"/>
              <p:cNvSpPr>
                <a:spLocks noChangeAspect="1"/>
              </p:cNvSpPr>
              <p:nvPr/>
            </p:nvSpPr>
            <p:spPr bwMode="auto">
              <a:xfrm>
                <a:off x="864" y="1434"/>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sp>
            <p:nvSpPr>
              <p:cNvPr id="67595" name="Freeform 19"/>
              <p:cNvSpPr>
                <a:spLocks noChangeAspect="1"/>
              </p:cNvSpPr>
              <p:nvPr/>
            </p:nvSpPr>
            <p:spPr bwMode="auto">
              <a:xfrm rot="-1800000">
                <a:off x="1005" y="2187"/>
                <a:ext cx="287"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grpSp>
        <p:sp>
          <p:nvSpPr>
            <p:cNvPr id="67592" name="AutoShape 20"/>
            <p:cNvSpPr>
              <a:spLocks noChangeAspect="1" noChangeArrowheads="1"/>
            </p:cNvSpPr>
            <p:nvPr/>
          </p:nvSpPr>
          <p:spPr bwMode="auto">
            <a:xfrm>
              <a:off x="933" y="1113"/>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sp>
        <p:nvSpPr>
          <p:cNvPr id="67589" name="AutoShape 21"/>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headEnd/>
            <a:tailEnd/>
          </a:ln>
        </p:spPr>
        <p:txBody>
          <a:bodyPr wrap="none" anchor="ctr">
            <a:prstTxWarp prst="textNoShape">
              <a:avLst/>
            </a:prstTxWarp>
          </a:bodyPr>
          <a:lstStyle/>
          <a:p>
            <a:endParaRPr lang="en-US"/>
          </a:p>
        </p:txBody>
      </p:sp>
      <p:sp>
        <p:nvSpPr>
          <p:cNvPr id="67590" name="Rectangle 22"/>
          <p:cNvSpPr>
            <a:spLocks noChangeArrowheads="1"/>
          </p:cNvSpPr>
          <p:nvPr/>
        </p:nvSpPr>
        <p:spPr bwMode="auto">
          <a:xfrm>
            <a:off x="1981200" y="4495800"/>
            <a:ext cx="5410200" cy="838200"/>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Red request scheduled next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Disk Access – Seek</a:t>
            </a:r>
          </a:p>
        </p:txBody>
      </p:sp>
      <p:sp>
        <p:nvSpPr>
          <p:cNvPr id="69635" name="Text Box 3"/>
          <p:cNvSpPr txBox="1">
            <a:spLocks noChangeArrowheads="1"/>
          </p:cNvSpPr>
          <p:nvPr/>
        </p:nvSpPr>
        <p:spPr bwMode="auto">
          <a:xfrm>
            <a:off x="533400" y="3946525"/>
            <a:ext cx="21336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After </a:t>
            </a:r>
            <a:r>
              <a:rPr lang="en-US" sz="2000">
                <a:solidFill>
                  <a:srgbClr val="0000FF"/>
                </a:solidFill>
              </a:rPr>
              <a:t>BLUE</a:t>
            </a:r>
            <a:r>
              <a:rPr lang="en-US" sz="2000">
                <a:solidFill>
                  <a:schemeClr val="accent2"/>
                </a:solidFill>
              </a:rPr>
              <a:t> </a:t>
            </a:r>
            <a:r>
              <a:rPr lang="en-US" sz="2000">
                <a:solidFill>
                  <a:schemeClr val="tx1"/>
                </a:solidFill>
              </a:rPr>
              <a:t>read</a:t>
            </a:r>
          </a:p>
        </p:txBody>
      </p:sp>
      <p:sp>
        <p:nvSpPr>
          <p:cNvPr id="69636" name="Text Box 4"/>
          <p:cNvSpPr txBox="1">
            <a:spLocks noChangeArrowheads="1"/>
          </p:cNvSpPr>
          <p:nvPr/>
        </p:nvSpPr>
        <p:spPr bwMode="auto">
          <a:xfrm>
            <a:off x="2743200" y="3946525"/>
            <a:ext cx="18288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Seek for </a:t>
            </a:r>
            <a:r>
              <a:rPr lang="en-US" sz="2000">
                <a:solidFill>
                  <a:srgbClr val="FF0000"/>
                </a:solidFill>
              </a:rPr>
              <a:t>RED</a:t>
            </a:r>
            <a:endParaRPr lang="en-US" sz="2000">
              <a:solidFill>
                <a:schemeClr val="tx1"/>
              </a:solidFill>
            </a:endParaRPr>
          </a:p>
        </p:txBody>
      </p:sp>
      <p:grpSp>
        <p:nvGrpSpPr>
          <p:cNvPr id="2" name="Group 5"/>
          <p:cNvGrpSpPr>
            <a:grpSpLocks noChangeAspect="1"/>
          </p:cNvGrpSpPr>
          <p:nvPr/>
        </p:nvGrpSpPr>
        <p:grpSpPr bwMode="auto">
          <a:xfrm>
            <a:off x="735013" y="1962150"/>
            <a:ext cx="1727200" cy="1855788"/>
            <a:chOff x="444" y="1113"/>
            <a:chExt cx="1163" cy="1251"/>
          </a:xfrm>
        </p:grpSpPr>
        <p:grpSp>
          <p:nvGrpSpPr>
            <p:cNvPr id="3" name="Group 6"/>
            <p:cNvGrpSpPr>
              <a:grpSpLocks noChangeAspect="1"/>
            </p:cNvGrpSpPr>
            <p:nvPr/>
          </p:nvGrpSpPr>
          <p:grpSpPr bwMode="auto">
            <a:xfrm>
              <a:off x="444" y="1200"/>
              <a:ext cx="1163" cy="1164"/>
              <a:chOff x="444" y="1200"/>
              <a:chExt cx="1163" cy="1164"/>
            </a:xfrm>
          </p:grpSpPr>
          <p:grpSp>
            <p:nvGrpSpPr>
              <p:cNvPr id="4" name="Group 7"/>
              <p:cNvGrpSpPr>
                <a:grpSpLocks noChangeAspect="1"/>
              </p:cNvGrpSpPr>
              <p:nvPr/>
            </p:nvGrpSpPr>
            <p:grpSpPr bwMode="auto">
              <a:xfrm>
                <a:off x="444" y="1200"/>
                <a:ext cx="1163" cy="1161"/>
                <a:chOff x="525" y="1152"/>
                <a:chExt cx="1449" cy="1446"/>
              </a:xfrm>
            </p:grpSpPr>
            <p:sp>
              <p:nvSpPr>
                <p:cNvPr id="126984" name="Oval 8"/>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69663" name="Oval 9"/>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9664" name="Oval 10"/>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9665" name="Oval 11"/>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9666" name="Line 12"/>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67" name="Line 13"/>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68" name="Line 14"/>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69" name="Line 15"/>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70" name="Line 16"/>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71" name="Line 17"/>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72" name="Oval 18"/>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69660" name="Freeform 19"/>
              <p:cNvSpPr>
                <a:spLocks noChangeAspect="1"/>
              </p:cNvSpPr>
              <p:nvPr/>
            </p:nvSpPr>
            <p:spPr bwMode="auto">
              <a:xfrm>
                <a:off x="864" y="1434"/>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sp>
            <p:nvSpPr>
              <p:cNvPr id="69661" name="Freeform 20"/>
              <p:cNvSpPr>
                <a:spLocks noChangeAspect="1"/>
              </p:cNvSpPr>
              <p:nvPr/>
            </p:nvSpPr>
            <p:spPr bwMode="auto">
              <a:xfrm rot="-1800000">
                <a:off x="1005" y="2187"/>
                <a:ext cx="287"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grpSp>
        <p:sp>
          <p:nvSpPr>
            <p:cNvPr id="69658" name="AutoShape 21"/>
            <p:cNvSpPr>
              <a:spLocks noChangeAspect="1" noChangeArrowheads="1"/>
            </p:cNvSpPr>
            <p:nvPr/>
          </p:nvSpPr>
          <p:spPr bwMode="auto">
            <a:xfrm>
              <a:off x="933" y="1113"/>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5" name="Group 22"/>
          <p:cNvGrpSpPr>
            <a:grpSpLocks noChangeAspect="1"/>
          </p:cNvGrpSpPr>
          <p:nvPr/>
        </p:nvGrpSpPr>
        <p:grpSpPr bwMode="auto">
          <a:xfrm>
            <a:off x="2784475" y="1600200"/>
            <a:ext cx="1727200" cy="2217738"/>
            <a:chOff x="1716" y="864"/>
            <a:chExt cx="1163" cy="1494"/>
          </a:xfrm>
        </p:grpSpPr>
        <p:grpSp>
          <p:nvGrpSpPr>
            <p:cNvPr id="6" name="Group 23"/>
            <p:cNvGrpSpPr>
              <a:grpSpLocks noChangeAspect="1"/>
            </p:cNvGrpSpPr>
            <p:nvPr/>
          </p:nvGrpSpPr>
          <p:grpSpPr bwMode="auto">
            <a:xfrm>
              <a:off x="1716" y="1197"/>
              <a:ext cx="1163" cy="1161"/>
              <a:chOff x="1716" y="1197"/>
              <a:chExt cx="1163" cy="1161"/>
            </a:xfrm>
          </p:grpSpPr>
          <p:grpSp>
            <p:nvGrpSpPr>
              <p:cNvPr id="7" name="Group 24"/>
              <p:cNvGrpSpPr>
                <a:grpSpLocks noChangeAspect="1"/>
              </p:cNvGrpSpPr>
              <p:nvPr/>
            </p:nvGrpSpPr>
            <p:grpSpPr bwMode="auto">
              <a:xfrm>
                <a:off x="1716" y="1197"/>
                <a:ext cx="1163" cy="1161"/>
                <a:chOff x="525" y="1152"/>
                <a:chExt cx="1449" cy="1446"/>
              </a:xfrm>
            </p:grpSpPr>
            <p:sp>
              <p:nvSpPr>
                <p:cNvPr id="127001" name="Oval 25"/>
                <p:cNvSpPr>
                  <a:spLocks noChangeAspect="1" noChangeArrowheads="1"/>
                </p:cNvSpPr>
                <p:nvPr/>
              </p:nvSpPr>
              <p:spPr bwMode="auto">
                <a:xfrm>
                  <a:off x="528" y="1151"/>
                  <a:ext cx="1440" cy="1440"/>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69647" name="Oval 26"/>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9648" name="Oval 27"/>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9649" name="Oval 28"/>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9650" name="Line 29"/>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51" name="Line 30"/>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52" name="Line 31"/>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53" name="Line 32"/>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54" name="Line 33"/>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55" name="Line 34"/>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69656" name="Oval 35"/>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69644" name="Freeform 36"/>
              <p:cNvSpPr>
                <a:spLocks noChangeAspect="1"/>
              </p:cNvSpPr>
              <p:nvPr/>
            </p:nvSpPr>
            <p:spPr bwMode="auto">
              <a:xfrm rot="-3600000">
                <a:off x="2512" y="2050"/>
                <a:ext cx="296"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sp>
            <p:nvSpPr>
              <p:cNvPr id="69645" name="Freeform 37"/>
              <p:cNvSpPr>
                <a:spLocks noChangeAspect="1"/>
              </p:cNvSpPr>
              <p:nvPr/>
            </p:nvSpPr>
            <p:spPr bwMode="auto">
              <a:xfrm rot="-1800000">
                <a:off x="2016" y="1506"/>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grpSp>
        <p:sp>
          <p:nvSpPr>
            <p:cNvPr id="69642" name="AutoShape 38"/>
            <p:cNvSpPr>
              <a:spLocks noChangeAspect="1" noChangeArrowheads="1"/>
            </p:cNvSpPr>
            <p:nvPr/>
          </p:nvSpPr>
          <p:spPr bwMode="auto">
            <a:xfrm>
              <a:off x="2202" y="864"/>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sp>
        <p:nvSpPr>
          <p:cNvPr id="69639" name="AutoShape 39"/>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headEnd/>
            <a:tailEnd/>
          </a:ln>
        </p:spPr>
        <p:txBody>
          <a:bodyPr wrap="none" anchor="ctr">
            <a:prstTxWarp prst="textNoShape">
              <a:avLst/>
            </a:prstTxWarp>
          </a:bodyPr>
          <a:lstStyle/>
          <a:p>
            <a:endParaRPr lang="en-US"/>
          </a:p>
        </p:txBody>
      </p:sp>
      <p:sp>
        <p:nvSpPr>
          <p:cNvPr id="69640" name="Rectangle 40"/>
          <p:cNvSpPr>
            <a:spLocks noChangeArrowheads="1"/>
          </p:cNvSpPr>
          <p:nvPr/>
        </p:nvSpPr>
        <p:spPr bwMode="auto">
          <a:xfrm>
            <a:off x="1981200" y="4495800"/>
            <a:ext cx="5410200" cy="838200"/>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Seek to red’s track</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t>Disk Access – Rotational Latency</a:t>
            </a:r>
          </a:p>
        </p:txBody>
      </p:sp>
      <p:sp>
        <p:nvSpPr>
          <p:cNvPr id="71683" name="Text Box 3"/>
          <p:cNvSpPr txBox="1">
            <a:spLocks noChangeArrowheads="1"/>
          </p:cNvSpPr>
          <p:nvPr/>
        </p:nvSpPr>
        <p:spPr bwMode="auto">
          <a:xfrm>
            <a:off x="533400" y="3946525"/>
            <a:ext cx="21336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After </a:t>
            </a:r>
            <a:r>
              <a:rPr lang="en-US" sz="2000">
                <a:solidFill>
                  <a:srgbClr val="0000FF"/>
                </a:solidFill>
              </a:rPr>
              <a:t>BLUE</a:t>
            </a:r>
            <a:r>
              <a:rPr lang="en-US" sz="2000">
                <a:solidFill>
                  <a:schemeClr val="accent2"/>
                </a:solidFill>
              </a:rPr>
              <a:t> </a:t>
            </a:r>
            <a:r>
              <a:rPr lang="en-US" sz="2000">
                <a:solidFill>
                  <a:schemeClr val="tx1"/>
                </a:solidFill>
              </a:rPr>
              <a:t>read</a:t>
            </a:r>
          </a:p>
        </p:txBody>
      </p:sp>
      <p:sp>
        <p:nvSpPr>
          <p:cNvPr id="71684" name="Text Box 4"/>
          <p:cNvSpPr txBox="1">
            <a:spLocks noChangeArrowheads="1"/>
          </p:cNvSpPr>
          <p:nvPr/>
        </p:nvSpPr>
        <p:spPr bwMode="auto">
          <a:xfrm>
            <a:off x="2743200" y="3946525"/>
            <a:ext cx="18288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Seek for </a:t>
            </a:r>
            <a:r>
              <a:rPr lang="en-US" sz="2000">
                <a:solidFill>
                  <a:srgbClr val="FF0000"/>
                </a:solidFill>
              </a:rPr>
              <a:t>RED</a:t>
            </a:r>
            <a:endParaRPr lang="en-US" sz="2000">
              <a:solidFill>
                <a:schemeClr val="tx1"/>
              </a:solidFill>
            </a:endParaRPr>
          </a:p>
        </p:txBody>
      </p:sp>
      <p:sp>
        <p:nvSpPr>
          <p:cNvPr id="71685" name="Text Box 5"/>
          <p:cNvSpPr txBox="1">
            <a:spLocks noChangeArrowheads="1"/>
          </p:cNvSpPr>
          <p:nvPr/>
        </p:nvSpPr>
        <p:spPr bwMode="auto">
          <a:xfrm>
            <a:off x="4495800" y="3946525"/>
            <a:ext cx="24384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Rotational latency</a:t>
            </a:r>
          </a:p>
        </p:txBody>
      </p:sp>
      <p:grpSp>
        <p:nvGrpSpPr>
          <p:cNvPr id="2" name="Group 6"/>
          <p:cNvGrpSpPr>
            <a:grpSpLocks noChangeAspect="1"/>
          </p:cNvGrpSpPr>
          <p:nvPr/>
        </p:nvGrpSpPr>
        <p:grpSpPr bwMode="auto">
          <a:xfrm>
            <a:off x="735013" y="1962150"/>
            <a:ext cx="1727200" cy="1855788"/>
            <a:chOff x="444" y="1113"/>
            <a:chExt cx="1163" cy="1251"/>
          </a:xfrm>
        </p:grpSpPr>
        <p:grpSp>
          <p:nvGrpSpPr>
            <p:cNvPr id="3" name="Group 7"/>
            <p:cNvGrpSpPr>
              <a:grpSpLocks noChangeAspect="1"/>
            </p:cNvGrpSpPr>
            <p:nvPr/>
          </p:nvGrpSpPr>
          <p:grpSpPr bwMode="auto">
            <a:xfrm>
              <a:off x="444" y="1200"/>
              <a:ext cx="1163" cy="1164"/>
              <a:chOff x="444" y="1200"/>
              <a:chExt cx="1163" cy="1164"/>
            </a:xfrm>
          </p:grpSpPr>
          <p:grpSp>
            <p:nvGrpSpPr>
              <p:cNvPr id="4" name="Group 8"/>
              <p:cNvGrpSpPr>
                <a:grpSpLocks noChangeAspect="1"/>
              </p:cNvGrpSpPr>
              <p:nvPr/>
            </p:nvGrpSpPr>
            <p:grpSpPr bwMode="auto">
              <a:xfrm>
                <a:off x="444" y="1200"/>
                <a:ext cx="1163" cy="1161"/>
                <a:chOff x="525" y="1152"/>
                <a:chExt cx="1449" cy="1446"/>
              </a:xfrm>
            </p:grpSpPr>
            <p:sp>
              <p:nvSpPr>
                <p:cNvPr id="129033" name="Oval 9"/>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1730" name="Oval 10"/>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1731" name="Oval 11"/>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1732" name="Oval 12"/>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1733" name="Line 13"/>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34" name="Line 14"/>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35" name="Line 15"/>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36" name="Line 16"/>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37" name="Line 17"/>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38" name="Line 18"/>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39" name="Oval 19"/>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1727" name="Freeform 20"/>
              <p:cNvSpPr>
                <a:spLocks noChangeAspect="1"/>
              </p:cNvSpPr>
              <p:nvPr/>
            </p:nvSpPr>
            <p:spPr bwMode="auto">
              <a:xfrm>
                <a:off x="864" y="1434"/>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sp>
            <p:nvSpPr>
              <p:cNvPr id="71728" name="Freeform 21"/>
              <p:cNvSpPr>
                <a:spLocks noChangeAspect="1"/>
              </p:cNvSpPr>
              <p:nvPr/>
            </p:nvSpPr>
            <p:spPr bwMode="auto">
              <a:xfrm rot="-1800000">
                <a:off x="1005" y="2187"/>
                <a:ext cx="287"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grpSp>
        <p:sp>
          <p:nvSpPr>
            <p:cNvPr id="71725" name="AutoShape 22"/>
            <p:cNvSpPr>
              <a:spLocks noChangeAspect="1" noChangeArrowheads="1"/>
            </p:cNvSpPr>
            <p:nvPr/>
          </p:nvSpPr>
          <p:spPr bwMode="auto">
            <a:xfrm>
              <a:off x="933" y="1113"/>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5" name="Group 23"/>
          <p:cNvGrpSpPr>
            <a:grpSpLocks noChangeAspect="1"/>
          </p:cNvGrpSpPr>
          <p:nvPr/>
        </p:nvGrpSpPr>
        <p:grpSpPr bwMode="auto">
          <a:xfrm>
            <a:off x="2784475" y="1600200"/>
            <a:ext cx="1727200" cy="2217738"/>
            <a:chOff x="1716" y="864"/>
            <a:chExt cx="1163" cy="1494"/>
          </a:xfrm>
        </p:grpSpPr>
        <p:grpSp>
          <p:nvGrpSpPr>
            <p:cNvPr id="6" name="Group 24"/>
            <p:cNvGrpSpPr>
              <a:grpSpLocks noChangeAspect="1"/>
            </p:cNvGrpSpPr>
            <p:nvPr/>
          </p:nvGrpSpPr>
          <p:grpSpPr bwMode="auto">
            <a:xfrm>
              <a:off x="1716" y="1197"/>
              <a:ext cx="1163" cy="1161"/>
              <a:chOff x="1716" y="1197"/>
              <a:chExt cx="1163" cy="1161"/>
            </a:xfrm>
          </p:grpSpPr>
          <p:grpSp>
            <p:nvGrpSpPr>
              <p:cNvPr id="7" name="Group 25"/>
              <p:cNvGrpSpPr>
                <a:grpSpLocks noChangeAspect="1"/>
              </p:cNvGrpSpPr>
              <p:nvPr/>
            </p:nvGrpSpPr>
            <p:grpSpPr bwMode="auto">
              <a:xfrm>
                <a:off x="1716" y="1197"/>
                <a:ext cx="1163" cy="1161"/>
                <a:chOff x="525" y="1152"/>
                <a:chExt cx="1449" cy="1446"/>
              </a:xfrm>
            </p:grpSpPr>
            <p:sp>
              <p:nvSpPr>
                <p:cNvPr id="129050" name="Oval 26"/>
                <p:cNvSpPr>
                  <a:spLocks noChangeAspect="1" noChangeArrowheads="1"/>
                </p:cNvSpPr>
                <p:nvPr/>
              </p:nvSpPr>
              <p:spPr bwMode="auto">
                <a:xfrm>
                  <a:off x="528" y="1151"/>
                  <a:ext cx="1440" cy="1440"/>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1714" name="Oval 27"/>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1715" name="Oval 28"/>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1716" name="Oval 29"/>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1717" name="Line 30"/>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18" name="Line 31"/>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19" name="Line 32"/>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20" name="Line 33"/>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21" name="Line 34"/>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22" name="Line 35"/>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23" name="Oval 36"/>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1711" name="Freeform 37"/>
              <p:cNvSpPr>
                <a:spLocks noChangeAspect="1"/>
              </p:cNvSpPr>
              <p:nvPr/>
            </p:nvSpPr>
            <p:spPr bwMode="auto">
              <a:xfrm rot="-3600000">
                <a:off x="2512" y="2050"/>
                <a:ext cx="296"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sp>
            <p:nvSpPr>
              <p:cNvPr id="71712" name="Freeform 38"/>
              <p:cNvSpPr>
                <a:spLocks noChangeAspect="1"/>
              </p:cNvSpPr>
              <p:nvPr/>
            </p:nvSpPr>
            <p:spPr bwMode="auto">
              <a:xfrm rot="-1800000">
                <a:off x="2016" y="1506"/>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grpSp>
        <p:sp>
          <p:nvSpPr>
            <p:cNvPr id="71709" name="AutoShape 39"/>
            <p:cNvSpPr>
              <a:spLocks noChangeAspect="1" noChangeArrowheads="1"/>
            </p:cNvSpPr>
            <p:nvPr/>
          </p:nvSpPr>
          <p:spPr bwMode="auto">
            <a:xfrm>
              <a:off x="2202" y="864"/>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8" name="Group 40"/>
          <p:cNvGrpSpPr>
            <a:grpSpLocks noChangeAspect="1"/>
          </p:cNvGrpSpPr>
          <p:nvPr/>
        </p:nvGrpSpPr>
        <p:grpSpPr bwMode="auto">
          <a:xfrm>
            <a:off x="4833938" y="1625600"/>
            <a:ext cx="1727200" cy="2192338"/>
            <a:chOff x="3003" y="864"/>
            <a:chExt cx="1163" cy="1476"/>
          </a:xfrm>
        </p:grpSpPr>
        <p:grpSp>
          <p:nvGrpSpPr>
            <p:cNvPr id="9" name="Group 41"/>
            <p:cNvGrpSpPr>
              <a:grpSpLocks noChangeAspect="1"/>
            </p:cNvGrpSpPr>
            <p:nvPr/>
          </p:nvGrpSpPr>
          <p:grpSpPr bwMode="auto">
            <a:xfrm>
              <a:off x="3003" y="1176"/>
              <a:ext cx="1163" cy="1164"/>
              <a:chOff x="3003" y="1176"/>
              <a:chExt cx="1163" cy="1164"/>
            </a:xfrm>
          </p:grpSpPr>
          <p:grpSp>
            <p:nvGrpSpPr>
              <p:cNvPr id="10" name="Group 42"/>
              <p:cNvGrpSpPr>
                <a:grpSpLocks noChangeAspect="1"/>
              </p:cNvGrpSpPr>
              <p:nvPr/>
            </p:nvGrpSpPr>
            <p:grpSpPr bwMode="auto">
              <a:xfrm>
                <a:off x="3003" y="1179"/>
                <a:ext cx="1163" cy="1161"/>
                <a:chOff x="525" y="1152"/>
                <a:chExt cx="1449" cy="1446"/>
              </a:xfrm>
            </p:grpSpPr>
            <p:sp>
              <p:nvSpPr>
                <p:cNvPr id="129067" name="Oval 43"/>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1698" name="Oval 44"/>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1699" name="Oval 45"/>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1700" name="Oval 46"/>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1701" name="Line 47"/>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02" name="Line 48"/>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03" name="Line 49"/>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04" name="Line 50"/>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05" name="Line 51"/>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06" name="Line 52"/>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707" name="Oval 53"/>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1694" name="Freeform 54"/>
              <p:cNvSpPr>
                <a:spLocks noChangeAspect="1"/>
              </p:cNvSpPr>
              <p:nvPr/>
            </p:nvSpPr>
            <p:spPr bwMode="auto">
              <a:xfrm rot="10800000">
                <a:off x="3582" y="1182"/>
                <a:ext cx="293" cy="189"/>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sp>
            <p:nvSpPr>
              <p:cNvPr id="71695" name="Freeform 55"/>
              <p:cNvSpPr>
                <a:spLocks noChangeAspect="1"/>
              </p:cNvSpPr>
              <p:nvPr/>
            </p:nvSpPr>
            <p:spPr bwMode="auto">
              <a:xfrm>
                <a:off x="3414" y="1970"/>
                <a:ext cx="170" cy="139"/>
              </a:xfrm>
              <a:custGeom>
                <a:avLst/>
                <a:gdLst>
                  <a:gd name="T0" fmla="*/ 0 w 170"/>
                  <a:gd name="T1" fmla="*/ 85 h 139"/>
                  <a:gd name="T2" fmla="*/ 50 w 170"/>
                  <a:gd name="T3" fmla="*/ 0 h 139"/>
                  <a:gd name="T4" fmla="*/ 75 w 170"/>
                  <a:gd name="T5" fmla="*/ 15 h 139"/>
                  <a:gd name="T6" fmla="*/ 102 w 170"/>
                  <a:gd name="T7" fmla="*/ 24 h 139"/>
                  <a:gd name="T8" fmla="*/ 128 w 170"/>
                  <a:gd name="T9" fmla="*/ 31 h 139"/>
                  <a:gd name="T10" fmla="*/ 170 w 170"/>
                  <a:gd name="T11" fmla="*/ 36 h 139"/>
                  <a:gd name="T12" fmla="*/ 170 w 170"/>
                  <a:gd name="T13" fmla="*/ 139 h 139"/>
                  <a:gd name="T14" fmla="*/ 141 w 170"/>
                  <a:gd name="T15" fmla="*/ 136 h 139"/>
                  <a:gd name="T16" fmla="*/ 105 w 170"/>
                  <a:gd name="T17" fmla="*/ 130 h 139"/>
                  <a:gd name="T18" fmla="*/ 74 w 170"/>
                  <a:gd name="T19" fmla="*/ 121 h 139"/>
                  <a:gd name="T20" fmla="*/ 38 w 170"/>
                  <a:gd name="T21" fmla="*/ 108 h 139"/>
                  <a:gd name="T22" fmla="*/ 23 w 170"/>
                  <a:gd name="T23" fmla="*/ 102 h 139"/>
                  <a:gd name="T24" fmla="*/ 0 w 170"/>
                  <a:gd name="T25" fmla="*/ 85 h 1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39"/>
                  <a:gd name="T41" fmla="*/ 170 w 170"/>
                  <a:gd name="T42" fmla="*/ 139 h 1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39">
                    <a:moveTo>
                      <a:pt x="0" y="85"/>
                    </a:moveTo>
                    <a:lnTo>
                      <a:pt x="50" y="0"/>
                    </a:lnTo>
                    <a:lnTo>
                      <a:pt x="75" y="15"/>
                    </a:lnTo>
                    <a:lnTo>
                      <a:pt x="102" y="24"/>
                    </a:lnTo>
                    <a:lnTo>
                      <a:pt x="128" y="31"/>
                    </a:lnTo>
                    <a:lnTo>
                      <a:pt x="170" y="36"/>
                    </a:lnTo>
                    <a:lnTo>
                      <a:pt x="170" y="139"/>
                    </a:lnTo>
                    <a:lnTo>
                      <a:pt x="141" y="136"/>
                    </a:lnTo>
                    <a:lnTo>
                      <a:pt x="105" y="130"/>
                    </a:lnTo>
                    <a:lnTo>
                      <a:pt x="74" y="121"/>
                    </a:lnTo>
                    <a:lnTo>
                      <a:pt x="38" y="108"/>
                    </a:lnTo>
                    <a:lnTo>
                      <a:pt x="23" y="102"/>
                    </a:lnTo>
                    <a:lnTo>
                      <a:pt x="0" y="8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sp>
            <p:nvSpPr>
              <p:cNvPr id="71696" name="Freeform 56"/>
              <p:cNvSpPr>
                <a:spLocks noChangeAspect="1"/>
              </p:cNvSpPr>
              <p:nvPr/>
            </p:nvSpPr>
            <p:spPr bwMode="auto">
              <a:xfrm>
                <a:off x="3003" y="1176"/>
                <a:ext cx="579" cy="873"/>
              </a:xfrm>
              <a:custGeom>
                <a:avLst/>
                <a:gdLst>
                  <a:gd name="T0" fmla="*/ 80 w 579"/>
                  <a:gd name="T1" fmla="*/ 873 h 873"/>
                  <a:gd name="T2" fmla="*/ 188 w 579"/>
                  <a:gd name="T3" fmla="*/ 810 h 873"/>
                  <a:gd name="T4" fmla="*/ 182 w 579"/>
                  <a:gd name="T5" fmla="*/ 800 h 873"/>
                  <a:gd name="T6" fmla="*/ 167 w 579"/>
                  <a:gd name="T7" fmla="*/ 770 h 873"/>
                  <a:gd name="T8" fmla="*/ 156 w 579"/>
                  <a:gd name="T9" fmla="*/ 741 h 873"/>
                  <a:gd name="T10" fmla="*/ 147 w 579"/>
                  <a:gd name="T11" fmla="*/ 711 h 873"/>
                  <a:gd name="T12" fmla="*/ 140 w 579"/>
                  <a:gd name="T13" fmla="*/ 687 h 873"/>
                  <a:gd name="T14" fmla="*/ 135 w 579"/>
                  <a:gd name="T15" fmla="*/ 654 h 873"/>
                  <a:gd name="T16" fmla="*/ 131 w 579"/>
                  <a:gd name="T17" fmla="*/ 614 h 873"/>
                  <a:gd name="T18" fmla="*/ 129 w 579"/>
                  <a:gd name="T19" fmla="*/ 564 h 873"/>
                  <a:gd name="T20" fmla="*/ 134 w 579"/>
                  <a:gd name="T21" fmla="*/ 525 h 873"/>
                  <a:gd name="T22" fmla="*/ 140 w 579"/>
                  <a:gd name="T23" fmla="*/ 489 h 873"/>
                  <a:gd name="T24" fmla="*/ 155 w 579"/>
                  <a:gd name="T25" fmla="*/ 434 h 873"/>
                  <a:gd name="T26" fmla="*/ 179 w 579"/>
                  <a:gd name="T27" fmla="*/ 377 h 873"/>
                  <a:gd name="T28" fmla="*/ 201 w 579"/>
                  <a:gd name="T29" fmla="*/ 338 h 873"/>
                  <a:gd name="T30" fmla="*/ 233 w 579"/>
                  <a:gd name="T31" fmla="*/ 294 h 873"/>
                  <a:gd name="T32" fmla="*/ 264 w 579"/>
                  <a:gd name="T33" fmla="*/ 258 h 873"/>
                  <a:gd name="T34" fmla="*/ 305 w 579"/>
                  <a:gd name="T35" fmla="*/ 222 h 873"/>
                  <a:gd name="T36" fmla="*/ 338 w 579"/>
                  <a:gd name="T37" fmla="*/ 198 h 873"/>
                  <a:gd name="T38" fmla="*/ 381 w 579"/>
                  <a:gd name="T39" fmla="*/ 173 h 873"/>
                  <a:gd name="T40" fmla="*/ 434 w 579"/>
                  <a:gd name="T41" fmla="*/ 149 h 873"/>
                  <a:gd name="T42" fmla="*/ 485 w 579"/>
                  <a:gd name="T43" fmla="*/ 135 h 873"/>
                  <a:gd name="T44" fmla="*/ 545 w 579"/>
                  <a:gd name="T45" fmla="*/ 125 h 873"/>
                  <a:gd name="T46" fmla="*/ 579 w 579"/>
                  <a:gd name="T47" fmla="*/ 123 h 873"/>
                  <a:gd name="T48" fmla="*/ 579 w 579"/>
                  <a:gd name="T49" fmla="*/ 0 h 873"/>
                  <a:gd name="T50" fmla="*/ 536 w 579"/>
                  <a:gd name="T51" fmla="*/ 0 h 873"/>
                  <a:gd name="T52" fmla="*/ 507 w 579"/>
                  <a:gd name="T53" fmla="*/ 6 h 873"/>
                  <a:gd name="T54" fmla="*/ 480 w 579"/>
                  <a:gd name="T55" fmla="*/ 11 h 873"/>
                  <a:gd name="T56" fmla="*/ 443 w 579"/>
                  <a:gd name="T57" fmla="*/ 17 h 873"/>
                  <a:gd name="T58" fmla="*/ 386 w 579"/>
                  <a:gd name="T59" fmla="*/ 33 h 873"/>
                  <a:gd name="T60" fmla="*/ 354 w 579"/>
                  <a:gd name="T61" fmla="*/ 48 h 873"/>
                  <a:gd name="T62" fmla="*/ 320 w 579"/>
                  <a:gd name="T63" fmla="*/ 62 h 873"/>
                  <a:gd name="T64" fmla="*/ 282 w 579"/>
                  <a:gd name="T65" fmla="*/ 86 h 873"/>
                  <a:gd name="T66" fmla="*/ 249 w 579"/>
                  <a:gd name="T67" fmla="*/ 105 h 873"/>
                  <a:gd name="T68" fmla="*/ 219 w 579"/>
                  <a:gd name="T69" fmla="*/ 128 h 873"/>
                  <a:gd name="T70" fmla="*/ 189 w 579"/>
                  <a:gd name="T71" fmla="*/ 153 h 873"/>
                  <a:gd name="T72" fmla="*/ 167 w 579"/>
                  <a:gd name="T73" fmla="*/ 174 h 873"/>
                  <a:gd name="T74" fmla="*/ 146 w 579"/>
                  <a:gd name="T75" fmla="*/ 197 h 873"/>
                  <a:gd name="T76" fmla="*/ 126 w 579"/>
                  <a:gd name="T77" fmla="*/ 222 h 873"/>
                  <a:gd name="T78" fmla="*/ 104 w 579"/>
                  <a:gd name="T79" fmla="*/ 251 h 873"/>
                  <a:gd name="T80" fmla="*/ 83 w 579"/>
                  <a:gd name="T81" fmla="*/ 282 h 873"/>
                  <a:gd name="T82" fmla="*/ 63 w 579"/>
                  <a:gd name="T83" fmla="*/ 318 h 873"/>
                  <a:gd name="T84" fmla="*/ 45 w 579"/>
                  <a:gd name="T85" fmla="*/ 357 h 873"/>
                  <a:gd name="T86" fmla="*/ 35 w 579"/>
                  <a:gd name="T87" fmla="*/ 387 h 873"/>
                  <a:gd name="T88" fmla="*/ 21 w 579"/>
                  <a:gd name="T89" fmla="*/ 429 h 873"/>
                  <a:gd name="T90" fmla="*/ 9 w 579"/>
                  <a:gd name="T91" fmla="*/ 482 h 873"/>
                  <a:gd name="T92" fmla="*/ 5 w 579"/>
                  <a:gd name="T93" fmla="*/ 518 h 873"/>
                  <a:gd name="T94" fmla="*/ 0 w 579"/>
                  <a:gd name="T95" fmla="*/ 567 h 873"/>
                  <a:gd name="T96" fmla="*/ 0 w 579"/>
                  <a:gd name="T97" fmla="*/ 611 h 873"/>
                  <a:gd name="T98" fmla="*/ 6 w 579"/>
                  <a:gd name="T99" fmla="*/ 665 h 873"/>
                  <a:gd name="T100" fmla="*/ 17 w 579"/>
                  <a:gd name="T101" fmla="*/ 717 h 873"/>
                  <a:gd name="T102" fmla="*/ 24 w 579"/>
                  <a:gd name="T103" fmla="*/ 746 h 873"/>
                  <a:gd name="T104" fmla="*/ 42 w 579"/>
                  <a:gd name="T105" fmla="*/ 795 h 873"/>
                  <a:gd name="T106" fmla="*/ 57 w 579"/>
                  <a:gd name="T107" fmla="*/ 831 h 873"/>
                  <a:gd name="T108" fmla="*/ 72 w 579"/>
                  <a:gd name="T109" fmla="*/ 858 h 873"/>
                  <a:gd name="T110" fmla="*/ 80 w 579"/>
                  <a:gd name="T111" fmla="*/ 873 h 8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9"/>
                  <a:gd name="T169" fmla="*/ 0 h 873"/>
                  <a:gd name="T170" fmla="*/ 579 w 579"/>
                  <a:gd name="T171" fmla="*/ 873 h 87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9" h="873">
                    <a:moveTo>
                      <a:pt x="80" y="873"/>
                    </a:moveTo>
                    <a:lnTo>
                      <a:pt x="188" y="810"/>
                    </a:lnTo>
                    <a:lnTo>
                      <a:pt x="182" y="800"/>
                    </a:lnTo>
                    <a:lnTo>
                      <a:pt x="167" y="770"/>
                    </a:lnTo>
                    <a:lnTo>
                      <a:pt x="156" y="741"/>
                    </a:lnTo>
                    <a:lnTo>
                      <a:pt x="147" y="711"/>
                    </a:lnTo>
                    <a:lnTo>
                      <a:pt x="140" y="687"/>
                    </a:lnTo>
                    <a:lnTo>
                      <a:pt x="135" y="654"/>
                    </a:lnTo>
                    <a:lnTo>
                      <a:pt x="131" y="614"/>
                    </a:lnTo>
                    <a:lnTo>
                      <a:pt x="129" y="564"/>
                    </a:lnTo>
                    <a:lnTo>
                      <a:pt x="134" y="525"/>
                    </a:lnTo>
                    <a:lnTo>
                      <a:pt x="140" y="489"/>
                    </a:lnTo>
                    <a:lnTo>
                      <a:pt x="155" y="434"/>
                    </a:lnTo>
                    <a:lnTo>
                      <a:pt x="179" y="377"/>
                    </a:lnTo>
                    <a:lnTo>
                      <a:pt x="201" y="338"/>
                    </a:lnTo>
                    <a:lnTo>
                      <a:pt x="233" y="294"/>
                    </a:lnTo>
                    <a:lnTo>
                      <a:pt x="264" y="258"/>
                    </a:lnTo>
                    <a:lnTo>
                      <a:pt x="305" y="222"/>
                    </a:lnTo>
                    <a:lnTo>
                      <a:pt x="338" y="198"/>
                    </a:lnTo>
                    <a:lnTo>
                      <a:pt x="381" y="173"/>
                    </a:lnTo>
                    <a:lnTo>
                      <a:pt x="434" y="149"/>
                    </a:lnTo>
                    <a:lnTo>
                      <a:pt x="485" y="135"/>
                    </a:lnTo>
                    <a:lnTo>
                      <a:pt x="545" y="125"/>
                    </a:lnTo>
                    <a:lnTo>
                      <a:pt x="579" y="123"/>
                    </a:lnTo>
                    <a:lnTo>
                      <a:pt x="579" y="0"/>
                    </a:lnTo>
                    <a:lnTo>
                      <a:pt x="536" y="0"/>
                    </a:lnTo>
                    <a:lnTo>
                      <a:pt x="507" y="6"/>
                    </a:lnTo>
                    <a:lnTo>
                      <a:pt x="480" y="11"/>
                    </a:lnTo>
                    <a:lnTo>
                      <a:pt x="443" y="17"/>
                    </a:lnTo>
                    <a:lnTo>
                      <a:pt x="386" y="33"/>
                    </a:lnTo>
                    <a:lnTo>
                      <a:pt x="354" y="48"/>
                    </a:lnTo>
                    <a:lnTo>
                      <a:pt x="320" y="62"/>
                    </a:lnTo>
                    <a:lnTo>
                      <a:pt x="282" y="86"/>
                    </a:lnTo>
                    <a:lnTo>
                      <a:pt x="249" y="105"/>
                    </a:lnTo>
                    <a:lnTo>
                      <a:pt x="219" y="128"/>
                    </a:lnTo>
                    <a:lnTo>
                      <a:pt x="189" y="153"/>
                    </a:lnTo>
                    <a:lnTo>
                      <a:pt x="167" y="174"/>
                    </a:lnTo>
                    <a:lnTo>
                      <a:pt x="146" y="197"/>
                    </a:lnTo>
                    <a:lnTo>
                      <a:pt x="126" y="222"/>
                    </a:lnTo>
                    <a:lnTo>
                      <a:pt x="104" y="251"/>
                    </a:lnTo>
                    <a:lnTo>
                      <a:pt x="83" y="282"/>
                    </a:lnTo>
                    <a:lnTo>
                      <a:pt x="63" y="318"/>
                    </a:lnTo>
                    <a:lnTo>
                      <a:pt x="45" y="357"/>
                    </a:lnTo>
                    <a:lnTo>
                      <a:pt x="35" y="387"/>
                    </a:lnTo>
                    <a:lnTo>
                      <a:pt x="21" y="429"/>
                    </a:lnTo>
                    <a:lnTo>
                      <a:pt x="9" y="482"/>
                    </a:lnTo>
                    <a:lnTo>
                      <a:pt x="5" y="518"/>
                    </a:lnTo>
                    <a:lnTo>
                      <a:pt x="0" y="567"/>
                    </a:lnTo>
                    <a:lnTo>
                      <a:pt x="0" y="611"/>
                    </a:lnTo>
                    <a:lnTo>
                      <a:pt x="6" y="665"/>
                    </a:lnTo>
                    <a:lnTo>
                      <a:pt x="17" y="717"/>
                    </a:lnTo>
                    <a:lnTo>
                      <a:pt x="24" y="746"/>
                    </a:lnTo>
                    <a:lnTo>
                      <a:pt x="42" y="795"/>
                    </a:lnTo>
                    <a:lnTo>
                      <a:pt x="57" y="831"/>
                    </a:lnTo>
                    <a:lnTo>
                      <a:pt x="72" y="858"/>
                    </a:lnTo>
                    <a:lnTo>
                      <a:pt x="80" y="873"/>
                    </a:lnTo>
                    <a:close/>
                  </a:path>
                </a:pathLst>
              </a:custGeom>
              <a:solidFill>
                <a:schemeClr val="bg2"/>
              </a:solidFill>
              <a:ln w="9525">
                <a:solidFill>
                  <a:schemeClr val="tx1"/>
                </a:solidFill>
                <a:miter lim="800000"/>
                <a:headEnd/>
                <a:tailEnd/>
              </a:ln>
            </p:spPr>
            <p:txBody>
              <a:bodyPr wrap="none">
                <a:prstTxWarp prst="textNoShape">
                  <a:avLst/>
                </a:prstTxWarp>
              </a:bodyPr>
              <a:lstStyle/>
              <a:p>
                <a:endParaRPr lang="en-US"/>
              </a:p>
            </p:txBody>
          </p:sp>
        </p:grpSp>
        <p:sp>
          <p:nvSpPr>
            <p:cNvPr id="71692" name="AutoShape 57"/>
            <p:cNvSpPr>
              <a:spLocks noChangeAspect="1" noChangeArrowheads="1"/>
            </p:cNvSpPr>
            <p:nvPr/>
          </p:nvSpPr>
          <p:spPr bwMode="auto">
            <a:xfrm>
              <a:off x="3492" y="864"/>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sp>
        <p:nvSpPr>
          <p:cNvPr id="71689" name="AutoShape 58"/>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headEnd/>
            <a:tailEnd/>
          </a:ln>
        </p:spPr>
        <p:txBody>
          <a:bodyPr wrap="none" anchor="ctr">
            <a:prstTxWarp prst="textNoShape">
              <a:avLst/>
            </a:prstTxWarp>
          </a:bodyPr>
          <a:lstStyle/>
          <a:p>
            <a:endParaRPr lang="en-US"/>
          </a:p>
        </p:txBody>
      </p:sp>
      <p:sp>
        <p:nvSpPr>
          <p:cNvPr id="71690" name="Rectangle 59"/>
          <p:cNvSpPr>
            <a:spLocks noChangeArrowheads="1"/>
          </p:cNvSpPr>
          <p:nvPr/>
        </p:nvSpPr>
        <p:spPr bwMode="auto">
          <a:xfrm>
            <a:off x="1981200" y="4495800"/>
            <a:ext cx="6400800" cy="838200"/>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Wait for red sector to rotate around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Disk Access – Read</a:t>
            </a:r>
          </a:p>
        </p:txBody>
      </p:sp>
      <p:sp>
        <p:nvSpPr>
          <p:cNvPr id="73731" name="Text Box 3"/>
          <p:cNvSpPr txBox="1">
            <a:spLocks noChangeArrowheads="1"/>
          </p:cNvSpPr>
          <p:nvPr/>
        </p:nvSpPr>
        <p:spPr bwMode="auto">
          <a:xfrm>
            <a:off x="533400" y="3946525"/>
            <a:ext cx="21336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After </a:t>
            </a:r>
            <a:r>
              <a:rPr lang="en-US" sz="2000">
                <a:solidFill>
                  <a:srgbClr val="0000FF"/>
                </a:solidFill>
              </a:rPr>
              <a:t>BLUE</a:t>
            </a:r>
            <a:r>
              <a:rPr lang="en-US" sz="2000">
                <a:solidFill>
                  <a:schemeClr val="accent2"/>
                </a:solidFill>
              </a:rPr>
              <a:t> </a:t>
            </a:r>
            <a:r>
              <a:rPr lang="en-US" sz="2000">
                <a:solidFill>
                  <a:schemeClr val="tx1"/>
                </a:solidFill>
              </a:rPr>
              <a:t>read</a:t>
            </a:r>
          </a:p>
        </p:txBody>
      </p:sp>
      <p:sp>
        <p:nvSpPr>
          <p:cNvPr id="73732" name="Text Box 4"/>
          <p:cNvSpPr txBox="1">
            <a:spLocks noChangeArrowheads="1"/>
          </p:cNvSpPr>
          <p:nvPr/>
        </p:nvSpPr>
        <p:spPr bwMode="auto">
          <a:xfrm>
            <a:off x="2743200" y="3946525"/>
            <a:ext cx="18288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Seek for </a:t>
            </a:r>
            <a:r>
              <a:rPr lang="en-US" sz="2000">
                <a:solidFill>
                  <a:srgbClr val="FF0000"/>
                </a:solidFill>
              </a:rPr>
              <a:t>RED</a:t>
            </a:r>
            <a:endParaRPr lang="en-US" sz="2000">
              <a:solidFill>
                <a:schemeClr val="tx1"/>
              </a:solidFill>
            </a:endParaRPr>
          </a:p>
        </p:txBody>
      </p:sp>
      <p:sp>
        <p:nvSpPr>
          <p:cNvPr id="73733" name="Text Box 5"/>
          <p:cNvSpPr txBox="1">
            <a:spLocks noChangeArrowheads="1"/>
          </p:cNvSpPr>
          <p:nvPr/>
        </p:nvSpPr>
        <p:spPr bwMode="auto">
          <a:xfrm>
            <a:off x="4495800" y="3946525"/>
            <a:ext cx="24384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Rotational latency</a:t>
            </a:r>
          </a:p>
        </p:txBody>
      </p:sp>
      <p:sp>
        <p:nvSpPr>
          <p:cNvPr id="73734" name="Text Box 6"/>
          <p:cNvSpPr txBox="1">
            <a:spLocks noChangeArrowheads="1"/>
          </p:cNvSpPr>
          <p:nvPr/>
        </p:nvSpPr>
        <p:spPr bwMode="auto">
          <a:xfrm>
            <a:off x="6705600" y="3946525"/>
            <a:ext cx="21336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After </a:t>
            </a:r>
            <a:r>
              <a:rPr lang="en-US" sz="2000">
                <a:solidFill>
                  <a:srgbClr val="FF0000"/>
                </a:solidFill>
              </a:rPr>
              <a:t>RED</a:t>
            </a:r>
            <a:r>
              <a:rPr lang="en-US" sz="2000">
                <a:solidFill>
                  <a:schemeClr val="tx1"/>
                </a:solidFill>
              </a:rPr>
              <a:t> read</a:t>
            </a:r>
          </a:p>
        </p:txBody>
      </p:sp>
      <p:grpSp>
        <p:nvGrpSpPr>
          <p:cNvPr id="2" name="Group 7"/>
          <p:cNvGrpSpPr>
            <a:grpSpLocks noChangeAspect="1"/>
          </p:cNvGrpSpPr>
          <p:nvPr/>
        </p:nvGrpSpPr>
        <p:grpSpPr bwMode="auto">
          <a:xfrm>
            <a:off x="735013" y="1962150"/>
            <a:ext cx="1727200" cy="1855788"/>
            <a:chOff x="444" y="1113"/>
            <a:chExt cx="1163" cy="1251"/>
          </a:xfrm>
        </p:grpSpPr>
        <p:grpSp>
          <p:nvGrpSpPr>
            <p:cNvPr id="3" name="Group 8"/>
            <p:cNvGrpSpPr>
              <a:grpSpLocks noChangeAspect="1"/>
            </p:cNvGrpSpPr>
            <p:nvPr/>
          </p:nvGrpSpPr>
          <p:grpSpPr bwMode="auto">
            <a:xfrm>
              <a:off x="444" y="1200"/>
              <a:ext cx="1163" cy="1164"/>
              <a:chOff x="444" y="1200"/>
              <a:chExt cx="1163" cy="1164"/>
            </a:xfrm>
          </p:grpSpPr>
          <p:grpSp>
            <p:nvGrpSpPr>
              <p:cNvPr id="4" name="Group 9"/>
              <p:cNvGrpSpPr>
                <a:grpSpLocks noChangeAspect="1"/>
              </p:cNvGrpSpPr>
              <p:nvPr/>
            </p:nvGrpSpPr>
            <p:grpSpPr bwMode="auto">
              <a:xfrm>
                <a:off x="444" y="1200"/>
                <a:ext cx="1163" cy="1161"/>
                <a:chOff x="525" y="1152"/>
                <a:chExt cx="1449" cy="1446"/>
              </a:xfrm>
            </p:grpSpPr>
            <p:sp>
              <p:nvSpPr>
                <p:cNvPr id="131082" name="Oval 10"/>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3796" name="Oval 11"/>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97" name="Oval 12"/>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98" name="Oval 13"/>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99" name="Line 14"/>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800" name="Line 15"/>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801" name="Line 16"/>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802" name="Line 17"/>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803" name="Line 18"/>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804" name="Line 19"/>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805" name="Oval 20"/>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3793" name="Freeform 21"/>
              <p:cNvSpPr>
                <a:spLocks noChangeAspect="1"/>
              </p:cNvSpPr>
              <p:nvPr/>
            </p:nvSpPr>
            <p:spPr bwMode="auto">
              <a:xfrm>
                <a:off x="864" y="1434"/>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sp>
            <p:nvSpPr>
              <p:cNvPr id="73794" name="Freeform 22"/>
              <p:cNvSpPr>
                <a:spLocks noChangeAspect="1"/>
              </p:cNvSpPr>
              <p:nvPr/>
            </p:nvSpPr>
            <p:spPr bwMode="auto">
              <a:xfrm rot="-1800000">
                <a:off x="1005" y="2187"/>
                <a:ext cx="287"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grpSp>
        <p:sp>
          <p:nvSpPr>
            <p:cNvPr id="73791" name="AutoShape 23"/>
            <p:cNvSpPr>
              <a:spLocks noChangeAspect="1" noChangeArrowheads="1"/>
            </p:cNvSpPr>
            <p:nvPr/>
          </p:nvSpPr>
          <p:spPr bwMode="auto">
            <a:xfrm>
              <a:off x="933" y="1113"/>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5" name="Group 24"/>
          <p:cNvGrpSpPr>
            <a:grpSpLocks noChangeAspect="1"/>
          </p:cNvGrpSpPr>
          <p:nvPr/>
        </p:nvGrpSpPr>
        <p:grpSpPr bwMode="auto">
          <a:xfrm>
            <a:off x="2784475" y="1600200"/>
            <a:ext cx="1727200" cy="2217738"/>
            <a:chOff x="1716" y="864"/>
            <a:chExt cx="1163" cy="1494"/>
          </a:xfrm>
        </p:grpSpPr>
        <p:grpSp>
          <p:nvGrpSpPr>
            <p:cNvPr id="6" name="Group 25"/>
            <p:cNvGrpSpPr>
              <a:grpSpLocks noChangeAspect="1"/>
            </p:cNvGrpSpPr>
            <p:nvPr/>
          </p:nvGrpSpPr>
          <p:grpSpPr bwMode="auto">
            <a:xfrm>
              <a:off x="1716" y="1197"/>
              <a:ext cx="1163" cy="1161"/>
              <a:chOff x="1716" y="1197"/>
              <a:chExt cx="1163" cy="1161"/>
            </a:xfrm>
          </p:grpSpPr>
          <p:grpSp>
            <p:nvGrpSpPr>
              <p:cNvPr id="7" name="Group 26"/>
              <p:cNvGrpSpPr>
                <a:grpSpLocks noChangeAspect="1"/>
              </p:cNvGrpSpPr>
              <p:nvPr/>
            </p:nvGrpSpPr>
            <p:grpSpPr bwMode="auto">
              <a:xfrm>
                <a:off x="1716" y="1197"/>
                <a:ext cx="1163" cy="1161"/>
                <a:chOff x="525" y="1152"/>
                <a:chExt cx="1449" cy="1446"/>
              </a:xfrm>
            </p:grpSpPr>
            <p:sp>
              <p:nvSpPr>
                <p:cNvPr id="131099" name="Oval 27"/>
                <p:cNvSpPr>
                  <a:spLocks noChangeAspect="1" noChangeArrowheads="1"/>
                </p:cNvSpPr>
                <p:nvPr/>
              </p:nvSpPr>
              <p:spPr bwMode="auto">
                <a:xfrm>
                  <a:off x="528" y="1151"/>
                  <a:ext cx="1440" cy="1440"/>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3780" name="Oval 28"/>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81" name="Oval 29"/>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82" name="Oval 30"/>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83" name="Line 31"/>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84" name="Line 32"/>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85" name="Line 33"/>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86" name="Line 34"/>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87" name="Line 35"/>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88" name="Line 36"/>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89" name="Oval 37"/>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3777" name="Freeform 38"/>
              <p:cNvSpPr>
                <a:spLocks noChangeAspect="1"/>
              </p:cNvSpPr>
              <p:nvPr/>
            </p:nvSpPr>
            <p:spPr bwMode="auto">
              <a:xfrm rot="-3600000">
                <a:off x="2512" y="2050"/>
                <a:ext cx="296"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sp>
            <p:nvSpPr>
              <p:cNvPr id="73778" name="Freeform 39"/>
              <p:cNvSpPr>
                <a:spLocks noChangeAspect="1"/>
              </p:cNvSpPr>
              <p:nvPr/>
            </p:nvSpPr>
            <p:spPr bwMode="auto">
              <a:xfrm rot="-1800000">
                <a:off x="2016" y="1506"/>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grpSp>
        <p:sp>
          <p:nvSpPr>
            <p:cNvPr id="73775" name="AutoShape 40"/>
            <p:cNvSpPr>
              <a:spLocks noChangeAspect="1" noChangeArrowheads="1"/>
            </p:cNvSpPr>
            <p:nvPr/>
          </p:nvSpPr>
          <p:spPr bwMode="auto">
            <a:xfrm>
              <a:off x="2202" y="864"/>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8" name="Group 41"/>
          <p:cNvGrpSpPr>
            <a:grpSpLocks noChangeAspect="1"/>
          </p:cNvGrpSpPr>
          <p:nvPr/>
        </p:nvGrpSpPr>
        <p:grpSpPr bwMode="auto">
          <a:xfrm>
            <a:off x="4833938" y="1625600"/>
            <a:ext cx="1727200" cy="2192338"/>
            <a:chOff x="3003" y="864"/>
            <a:chExt cx="1163" cy="1476"/>
          </a:xfrm>
        </p:grpSpPr>
        <p:grpSp>
          <p:nvGrpSpPr>
            <p:cNvPr id="9" name="Group 42"/>
            <p:cNvGrpSpPr>
              <a:grpSpLocks noChangeAspect="1"/>
            </p:cNvGrpSpPr>
            <p:nvPr/>
          </p:nvGrpSpPr>
          <p:grpSpPr bwMode="auto">
            <a:xfrm>
              <a:off x="3003" y="1176"/>
              <a:ext cx="1163" cy="1164"/>
              <a:chOff x="3003" y="1176"/>
              <a:chExt cx="1163" cy="1164"/>
            </a:xfrm>
          </p:grpSpPr>
          <p:grpSp>
            <p:nvGrpSpPr>
              <p:cNvPr id="10" name="Group 43"/>
              <p:cNvGrpSpPr>
                <a:grpSpLocks noChangeAspect="1"/>
              </p:cNvGrpSpPr>
              <p:nvPr/>
            </p:nvGrpSpPr>
            <p:grpSpPr bwMode="auto">
              <a:xfrm>
                <a:off x="3003" y="1179"/>
                <a:ext cx="1163" cy="1161"/>
                <a:chOff x="525" y="1152"/>
                <a:chExt cx="1449" cy="1446"/>
              </a:xfrm>
            </p:grpSpPr>
            <p:sp>
              <p:nvSpPr>
                <p:cNvPr id="131116" name="Oval 44"/>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3764" name="Oval 45"/>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65" name="Oval 46"/>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66" name="Oval 47"/>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67" name="Line 48"/>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68" name="Line 49"/>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69" name="Line 50"/>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70" name="Line 51"/>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71" name="Line 52"/>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72" name="Line 53"/>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73" name="Oval 54"/>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3760" name="Freeform 55"/>
              <p:cNvSpPr>
                <a:spLocks noChangeAspect="1"/>
              </p:cNvSpPr>
              <p:nvPr/>
            </p:nvSpPr>
            <p:spPr bwMode="auto">
              <a:xfrm rot="10800000">
                <a:off x="3582" y="1182"/>
                <a:ext cx="293" cy="189"/>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sp>
            <p:nvSpPr>
              <p:cNvPr id="73761" name="Freeform 56"/>
              <p:cNvSpPr>
                <a:spLocks noChangeAspect="1"/>
              </p:cNvSpPr>
              <p:nvPr/>
            </p:nvSpPr>
            <p:spPr bwMode="auto">
              <a:xfrm>
                <a:off x="3414" y="1970"/>
                <a:ext cx="170" cy="139"/>
              </a:xfrm>
              <a:custGeom>
                <a:avLst/>
                <a:gdLst>
                  <a:gd name="T0" fmla="*/ 0 w 170"/>
                  <a:gd name="T1" fmla="*/ 85 h 139"/>
                  <a:gd name="T2" fmla="*/ 50 w 170"/>
                  <a:gd name="T3" fmla="*/ 0 h 139"/>
                  <a:gd name="T4" fmla="*/ 75 w 170"/>
                  <a:gd name="T5" fmla="*/ 15 h 139"/>
                  <a:gd name="T6" fmla="*/ 102 w 170"/>
                  <a:gd name="T7" fmla="*/ 24 h 139"/>
                  <a:gd name="T8" fmla="*/ 128 w 170"/>
                  <a:gd name="T9" fmla="*/ 31 h 139"/>
                  <a:gd name="T10" fmla="*/ 170 w 170"/>
                  <a:gd name="T11" fmla="*/ 36 h 139"/>
                  <a:gd name="T12" fmla="*/ 170 w 170"/>
                  <a:gd name="T13" fmla="*/ 139 h 139"/>
                  <a:gd name="T14" fmla="*/ 141 w 170"/>
                  <a:gd name="T15" fmla="*/ 136 h 139"/>
                  <a:gd name="T16" fmla="*/ 105 w 170"/>
                  <a:gd name="T17" fmla="*/ 130 h 139"/>
                  <a:gd name="T18" fmla="*/ 74 w 170"/>
                  <a:gd name="T19" fmla="*/ 121 h 139"/>
                  <a:gd name="T20" fmla="*/ 38 w 170"/>
                  <a:gd name="T21" fmla="*/ 108 h 139"/>
                  <a:gd name="T22" fmla="*/ 23 w 170"/>
                  <a:gd name="T23" fmla="*/ 102 h 139"/>
                  <a:gd name="T24" fmla="*/ 0 w 170"/>
                  <a:gd name="T25" fmla="*/ 85 h 1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39"/>
                  <a:gd name="T41" fmla="*/ 170 w 170"/>
                  <a:gd name="T42" fmla="*/ 139 h 1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39">
                    <a:moveTo>
                      <a:pt x="0" y="85"/>
                    </a:moveTo>
                    <a:lnTo>
                      <a:pt x="50" y="0"/>
                    </a:lnTo>
                    <a:lnTo>
                      <a:pt x="75" y="15"/>
                    </a:lnTo>
                    <a:lnTo>
                      <a:pt x="102" y="24"/>
                    </a:lnTo>
                    <a:lnTo>
                      <a:pt x="128" y="31"/>
                    </a:lnTo>
                    <a:lnTo>
                      <a:pt x="170" y="36"/>
                    </a:lnTo>
                    <a:lnTo>
                      <a:pt x="170" y="139"/>
                    </a:lnTo>
                    <a:lnTo>
                      <a:pt x="141" y="136"/>
                    </a:lnTo>
                    <a:lnTo>
                      <a:pt x="105" y="130"/>
                    </a:lnTo>
                    <a:lnTo>
                      <a:pt x="74" y="121"/>
                    </a:lnTo>
                    <a:lnTo>
                      <a:pt x="38" y="108"/>
                    </a:lnTo>
                    <a:lnTo>
                      <a:pt x="23" y="102"/>
                    </a:lnTo>
                    <a:lnTo>
                      <a:pt x="0" y="8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sp>
            <p:nvSpPr>
              <p:cNvPr id="73762" name="Freeform 57"/>
              <p:cNvSpPr>
                <a:spLocks noChangeAspect="1"/>
              </p:cNvSpPr>
              <p:nvPr/>
            </p:nvSpPr>
            <p:spPr bwMode="auto">
              <a:xfrm>
                <a:off x="3003" y="1176"/>
                <a:ext cx="579" cy="873"/>
              </a:xfrm>
              <a:custGeom>
                <a:avLst/>
                <a:gdLst>
                  <a:gd name="T0" fmla="*/ 80 w 579"/>
                  <a:gd name="T1" fmla="*/ 873 h 873"/>
                  <a:gd name="T2" fmla="*/ 188 w 579"/>
                  <a:gd name="T3" fmla="*/ 810 h 873"/>
                  <a:gd name="T4" fmla="*/ 182 w 579"/>
                  <a:gd name="T5" fmla="*/ 800 h 873"/>
                  <a:gd name="T6" fmla="*/ 167 w 579"/>
                  <a:gd name="T7" fmla="*/ 770 h 873"/>
                  <a:gd name="T8" fmla="*/ 156 w 579"/>
                  <a:gd name="T9" fmla="*/ 741 h 873"/>
                  <a:gd name="T10" fmla="*/ 147 w 579"/>
                  <a:gd name="T11" fmla="*/ 711 h 873"/>
                  <a:gd name="T12" fmla="*/ 140 w 579"/>
                  <a:gd name="T13" fmla="*/ 687 h 873"/>
                  <a:gd name="T14" fmla="*/ 135 w 579"/>
                  <a:gd name="T15" fmla="*/ 654 h 873"/>
                  <a:gd name="T16" fmla="*/ 131 w 579"/>
                  <a:gd name="T17" fmla="*/ 614 h 873"/>
                  <a:gd name="T18" fmla="*/ 129 w 579"/>
                  <a:gd name="T19" fmla="*/ 564 h 873"/>
                  <a:gd name="T20" fmla="*/ 134 w 579"/>
                  <a:gd name="T21" fmla="*/ 525 h 873"/>
                  <a:gd name="T22" fmla="*/ 140 w 579"/>
                  <a:gd name="T23" fmla="*/ 489 h 873"/>
                  <a:gd name="T24" fmla="*/ 155 w 579"/>
                  <a:gd name="T25" fmla="*/ 434 h 873"/>
                  <a:gd name="T26" fmla="*/ 179 w 579"/>
                  <a:gd name="T27" fmla="*/ 377 h 873"/>
                  <a:gd name="T28" fmla="*/ 201 w 579"/>
                  <a:gd name="T29" fmla="*/ 338 h 873"/>
                  <a:gd name="T30" fmla="*/ 233 w 579"/>
                  <a:gd name="T31" fmla="*/ 294 h 873"/>
                  <a:gd name="T32" fmla="*/ 264 w 579"/>
                  <a:gd name="T33" fmla="*/ 258 h 873"/>
                  <a:gd name="T34" fmla="*/ 305 w 579"/>
                  <a:gd name="T35" fmla="*/ 222 h 873"/>
                  <a:gd name="T36" fmla="*/ 338 w 579"/>
                  <a:gd name="T37" fmla="*/ 198 h 873"/>
                  <a:gd name="T38" fmla="*/ 381 w 579"/>
                  <a:gd name="T39" fmla="*/ 173 h 873"/>
                  <a:gd name="T40" fmla="*/ 434 w 579"/>
                  <a:gd name="T41" fmla="*/ 149 h 873"/>
                  <a:gd name="T42" fmla="*/ 485 w 579"/>
                  <a:gd name="T43" fmla="*/ 135 h 873"/>
                  <a:gd name="T44" fmla="*/ 545 w 579"/>
                  <a:gd name="T45" fmla="*/ 125 h 873"/>
                  <a:gd name="T46" fmla="*/ 579 w 579"/>
                  <a:gd name="T47" fmla="*/ 123 h 873"/>
                  <a:gd name="T48" fmla="*/ 579 w 579"/>
                  <a:gd name="T49" fmla="*/ 0 h 873"/>
                  <a:gd name="T50" fmla="*/ 536 w 579"/>
                  <a:gd name="T51" fmla="*/ 0 h 873"/>
                  <a:gd name="T52" fmla="*/ 507 w 579"/>
                  <a:gd name="T53" fmla="*/ 6 h 873"/>
                  <a:gd name="T54" fmla="*/ 480 w 579"/>
                  <a:gd name="T55" fmla="*/ 11 h 873"/>
                  <a:gd name="T56" fmla="*/ 443 w 579"/>
                  <a:gd name="T57" fmla="*/ 17 h 873"/>
                  <a:gd name="T58" fmla="*/ 386 w 579"/>
                  <a:gd name="T59" fmla="*/ 33 h 873"/>
                  <a:gd name="T60" fmla="*/ 354 w 579"/>
                  <a:gd name="T61" fmla="*/ 48 h 873"/>
                  <a:gd name="T62" fmla="*/ 320 w 579"/>
                  <a:gd name="T63" fmla="*/ 62 h 873"/>
                  <a:gd name="T64" fmla="*/ 282 w 579"/>
                  <a:gd name="T65" fmla="*/ 86 h 873"/>
                  <a:gd name="T66" fmla="*/ 249 w 579"/>
                  <a:gd name="T67" fmla="*/ 105 h 873"/>
                  <a:gd name="T68" fmla="*/ 219 w 579"/>
                  <a:gd name="T69" fmla="*/ 128 h 873"/>
                  <a:gd name="T70" fmla="*/ 189 w 579"/>
                  <a:gd name="T71" fmla="*/ 153 h 873"/>
                  <a:gd name="T72" fmla="*/ 167 w 579"/>
                  <a:gd name="T73" fmla="*/ 174 h 873"/>
                  <a:gd name="T74" fmla="*/ 146 w 579"/>
                  <a:gd name="T75" fmla="*/ 197 h 873"/>
                  <a:gd name="T76" fmla="*/ 126 w 579"/>
                  <a:gd name="T77" fmla="*/ 222 h 873"/>
                  <a:gd name="T78" fmla="*/ 104 w 579"/>
                  <a:gd name="T79" fmla="*/ 251 h 873"/>
                  <a:gd name="T80" fmla="*/ 83 w 579"/>
                  <a:gd name="T81" fmla="*/ 282 h 873"/>
                  <a:gd name="T82" fmla="*/ 63 w 579"/>
                  <a:gd name="T83" fmla="*/ 318 h 873"/>
                  <a:gd name="T84" fmla="*/ 45 w 579"/>
                  <a:gd name="T85" fmla="*/ 357 h 873"/>
                  <a:gd name="T86" fmla="*/ 35 w 579"/>
                  <a:gd name="T87" fmla="*/ 387 h 873"/>
                  <a:gd name="T88" fmla="*/ 21 w 579"/>
                  <a:gd name="T89" fmla="*/ 429 h 873"/>
                  <a:gd name="T90" fmla="*/ 9 w 579"/>
                  <a:gd name="T91" fmla="*/ 482 h 873"/>
                  <a:gd name="T92" fmla="*/ 5 w 579"/>
                  <a:gd name="T93" fmla="*/ 518 h 873"/>
                  <a:gd name="T94" fmla="*/ 0 w 579"/>
                  <a:gd name="T95" fmla="*/ 567 h 873"/>
                  <a:gd name="T96" fmla="*/ 0 w 579"/>
                  <a:gd name="T97" fmla="*/ 611 h 873"/>
                  <a:gd name="T98" fmla="*/ 6 w 579"/>
                  <a:gd name="T99" fmla="*/ 665 h 873"/>
                  <a:gd name="T100" fmla="*/ 17 w 579"/>
                  <a:gd name="T101" fmla="*/ 717 h 873"/>
                  <a:gd name="T102" fmla="*/ 24 w 579"/>
                  <a:gd name="T103" fmla="*/ 746 h 873"/>
                  <a:gd name="T104" fmla="*/ 42 w 579"/>
                  <a:gd name="T105" fmla="*/ 795 h 873"/>
                  <a:gd name="T106" fmla="*/ 57 w 579"/>
                  <a:gd name="T107" fmla="*/ 831 h 873"/>
                  <a:gd name="T108" fmla="*/ 72 w 579"/>
                  <a:gd name="T109" fmla="*/ 858 h 873"/>
                  <a:gd name="T110" fmla="*/ 80 w 579"/>
                  <a:gd name="T111" fmla="*/ 873 h 8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9"/>
                  <a:gd name="T169" fmla="*/ 0 h 873"/>
                  <a:gd name="T170" fmla="*/ 579 w 579"/>
                  <a:gd name="T171" fmla="*/ 873 h 87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9" h="873">
                    <a:moveTo>
                      <a:pt x="80" y="873"/>
                    </a:moveTo>
                    <a:lnTo>
                      <a:pt x="188" y="810"/>
                    </a:lnTo>
                    <a:lnTo>
                      <a:pt x="182" y="800"/>
                    </a:lnTo>
                    <a:lnTo>
                      <a:pt x="167" y="770"/>
                    </a:lnTo>
                    <a:lnTo>
                      <a:pt x="156" y="741"/>
                    </a:lnTo>
                    <a:lnTo>
                      <a:pt x="147" y="711"/>
                    </a:lnTo>
                    <a:lnTo>
                      <a:pt x="140" y="687"/>
                    </a:lnTo>
                    <a:lnTo>
                      <a:pt x="135" y="654"/>
                    </a:lnTo>
                    <a:lnTo>
                      <a:pt x="131" y="614"/>
                    </a:lnTo>
                    <a:lnTo>
                      <a:pt x="129" y="564"/>
                    </a:lnTo>
                    <a:lnTo>
                      <a:pt x="134" y="525"/>
                    </a:lnTo>
                    <a:lnTo>
                      <a:pt x="140" y="489"/>
                    </a:lnTo>
                    <a:lnTo>
                      <a:pt x="155" y="434"/>
                    </a:lnTo>
                    <a:lnTo>
                      <a:pt x="179" y="377"/>
                    </a:lnTo>
                    <a:lnTo>
                      <a:pt x="201" y="338"/>
                    </a:lnTo>
                    <a:lnTo>
                      <a:pt x="233" y="294"/>
                    </a:lnTo>
                    <a:lnTo>
                      <a:pt x="264" y="258"/>
                    </a:lnTo>
                    <a:lnTo>
                      <a:pt x="305" y="222"/>
                    </a:lnTo>
                    <a:lnTo>
                      <a:pt x="338" y="198"/>
                    </a:lnTo>
                    <a:lnTo>
                      <a:pt x="381" y="173"/>
                    </a:lnTo>
                    <a:lnTo>
                      <a:pt x="434" y="149"/>
                    </a:lnTo>
                    <a:lnTo>
                      <a:pt x="485" y="135"/>
                    </a:lnTo>
                    <a:lnTo>
                      <a:pt x="545" y="125"/>
                    </a:lnTo>
                    <a:lnTo>
                      <a:pt x="579" y="123"/>
                    </a:lnTo>
                    <a:lnTo>
                      <a:pt x="579" y="0"/>
                    </a:lnTo>
                    <a:lnTo>
                      <a:pt x="536" y="0"/>
                    </a:lnTo>
                    <a:lnTo>
                      <a:pt x="507" y="6"/>
                    </a:lnTo>
                    <a:lnTo>
                      <a:pt x="480" y="11"/>
                    </a:lnTo>
                    <a:lnTo>
                      <a:pt x="443" y="17"/>
                    </a:lnTo>
                    <a:lnTo>
                      <a:pt x="386" y="33"/>
                    </a:lnTo>
                    <a:lnTo>
                      <a:pt x="354" y="48"/>
                    </a:lnTo>
                    <a:lnTo>
                      <a:pt x="320" y="62"/>
                    </a:lnTo>
                    <a:lnTo>
                      <a:pt x="282" y="86"/>
                    </a:lnTo>
                    <a:lnTo>
                      <a:pt x="249" y="105"/>
                    </a:lnTo>
                    <a:lnTo>
                      <a:pt x="219" y="128"/>
                    </a:lnTo>
                    <a:lnTo>
                      <a:pt x="189" y="153"/>
                    </a:lnTo>
                    <a:lnTo>
                      <a:pt x="167" y="174"/>
                    </a:lnTo>
                    <a:lnTo>
                      <a:pt x="146" y="197"/>
                    </a:lnTo>
                    <a:lnTo>
                      <a:pt x="126" y="222"/>
                    </a:lnTo>
                    <a:lnTo>
                      <a:pt x="104" y="251"/>
                    </a:lnTo>
                    <a:lnTo>
                      <a:pt x="83" y="282"/>
                    </a:lnTo>
                    <a:lnTo>
                      <a:pt x="63" y="318"/>
                    </a:lnTo>
                    <a:lnTo>
                      <a:pt x="45" y="357"/>
                    </a:lnTo>
                    <a:lnTo>
                      <a:pt x="35" y="387"/>
                    </a:lnTo>
                    <a:lnTo>
                      <a:pt x="21" y="429"/>
                    </a:lnTo>
                    <a:lnTo>
                      <a:pt x="9" y="482"/>
                    </a:lnTo>
                    <a:lnTo>
                      <a:pt x="5" y="518"/>
                    </a:lnTo>
                    <a:lnTo>
                      <a:pt x="0" y="567"/>
                    </a:lnTo>
                    <a:lnTo>
                      <a:pt x="0" y="611"/>
                    </a:lnTo>
                    <a:lnTo>
                      <a:pt x="6" y="665"/>
                    </a:lnTo>
                    <a:lnTo>
                      <a:pt x="17" y="717"/>
                    </a:lnTo>
                    <a:lnTo>
                      <a:pt x="24" y="746"/>
                    </a:lnTo>
                    <a:lnTo>
                      <a:pt x="42" y="795"/>
                    </a:lnTo>
                    <a:lnTo>
                      <a:pt x="57" y="831"/>
                    </a:lnTo>
                    <a:lnTo>
                      <a:pt x="72" y="858"/>
                    </a:lnTo>
                    <a:lnTo>
                      <a:pt x="80" y="873"/>
                    </a:lnTo>
                    <a:close/>
                  </a:path>
                </a:pathLst>
              </a:custGeom>
              <a:solidFill>
                <a:schemeClr val="bg2"/>
              </a:solidFill>
              <a:ln w="9525">
                <a:solidFill>
                  <a:schemeClr val="tx1"/>
                </a:solidFill>
                <a:miter lim="800000"/>
                <a:headEnd/>
                <a:tailEnd/>
              </a:ln>
            </p:spPr>
            <p:txBody>
              <a:bodyPr wrap="none">
                <a:prstTxWarp prst="textNoShape">
                  <a:avLst/>
                </a:prstTxWarp>
              </a:bodyPr>
              <a:lstStyle/>
              <a:p>
                <a:endParaRPr lang="en-US"/>
              </a:p>
            </p:txBody>
          </p:sp>
        </p:grpSp>
        <p:sp>
          <p:nvSpPr>
            <p:cNvPr id="73758" name="AutoShape 58"/>
            <p:cNvSpPr>
              <a:spLocks noChangeAspect="1" noChangeArrowheads="1"/>
            </p:cNvSpPr>
            <p:nvPr/>
          </p:nvSpPr>
          <p:spPr bwMode="auto">
            <a:xfrm>
              <a:off x="3492" y="864"/>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11" name="Group 59"/>
          <p:cNvGrpSpPr>
            <a:grpSpLocks noChangeAspect="1"/>
          </p:cNvGrpSpPr>
          <p:nvPr/>
        </p:nvGrpSpPr>
        <p:grpSpPr bwMode="auto">
          <a:xfrm>
            <a:off x="6883400" y="1649413"/>
            <a:ext cx="1727200" cy="2168525"/>
            <a:chOff x="4299" y="858"/>
            <a:chExt cx="1163" cy="1461"/>
          </a:xfrm>
        </p:grpSpPr>
        <p:grpSp>
          <p:nvGrpSpPr>
            <p:cNvPr id="12" name="Group 60"/>
            <p:cNvGrpSpPr>
              <a:grpSpLocks noChangeAspect="1"/>
            </p:cNvGrpSpPr>
            <p:nvPr/>
          </p:nvGrpSpPr>
          <p:grpSpPr bwMode="auto">
            <a:xfrm>
              <a:off x="4299" y="1157"/>
              <a:ext cx="1163" cy="1162"/>
              <a:chOff x="4299" y="1157"/>
              <a:chExt cx="1163" cy="1162"/>
            </a:xfrm>
          </p:grpSpPr>
          <p:grpSp>
            <p:nvGrpSpPr>
              <p:cNvPr id="13" name="Group 61"/>
              <p:cNvGrpSpPr>
                <a:grpSpLocks noChangeAspect="1"/>
              </p:cNvGrpSpPr>
              <p:nvPr/>
            </p:nvGrpSpPr>
            <p:grpSpPr bwMode="auto">
              <a:xfrm>
                <a:off x="4299" y="1158"/>
                <a:ext cx="1163" cy="1161"/>
                <a:chOff x="525" y="1152"/>
                <a:chExt cx="1449" cy="1446"/>
              </a:xfrm>
            </p:grpSpPr>
            <p:sp>
              <p:nvSpPr>
                <p:cNvPr id="131134" name="Oval 62"/>
                <p:cNvSpPr>
                  <a:spLocks noChangeAspect="1" noChangeArrowheads="1"/>
                </p:cNvSpPr>
                <p:nvPr/>
              </p:nvSpPr>
              <p:spPr bwMode="auto">
                <a:xfrm>
                  <a:off x="528" y="1153"/>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3747" name="Oval 63"/>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48" name="Oval 64"/>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49" name="Oval 65"/>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3750" name="Line 66"/>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51" name="Line 67"/>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52" name="Line 68"/>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53" name="Line 69"/>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54" name="Line 70"/>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55" name="Line 71"/>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3756" name="Oval 72"/>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3744" name="Freeform 73"/>
              <p:cNvSpPr>
                <a:spLocks noChangeAspect="1"/>
              </p:cNvSpPr>
              <p:nvPr/>
            </p:nvSpPr>
            <p:spPr bwMode="auto">
              <a:xfrm>
                <a:off x="4596" y="1157"/>
                <a:ext cx="284" cy="183"/>
              </a:xfrm>
              <a:custGeom>
                <a:avLst/>
                <a:gdLst>
                  <a:gd name="T0" fmla="*/ 284 w 284"/>
                  <a:gd name="T1" fmla="*/ 120 h 183"/>
                  <a:gd name="T2" fmla="*/ 284 w 284"/>
                  <a:gd name="T3" fmla="*/ 0 h 183"/>
                  <a:gd name="T4" fmla="*/ 251 w 284"/>
                  <a:gd name="T5" fmla="*/ 1 h 183"/>
                  <a:gd name="T6" fmla="*/ 219 w 284"/>
                  <a:gd name="T7" fmla="*/ 3 h 183"/>
                  <a:gd name="T8" fmla="*/ 183 w 284"/>
                  <a:gd name="T9" fmla="*/ 9 h 183"/>
                  <a:gd name="T10" fmla="*/ 137 w 284"/>
                  <a:gd name="T11" fmla="*/ 19 h 183"/>
                  <a:gd name="T12" fmla="*/ 92 w 284"/>
                  <a:gd name="T13" fmla="*/ 31 h 183"/>
                  <a:gd name="T14" fmla="*/ 65 w 284"/>
                  <a:gd name="T15" fmla="*/ 42 h 183"/>
                  <a:gd name="T16" fmla="*/ 36 w 284"/>
                  <a:gd name="T17" fmla="*/ 54 h 183"/>
                  <a:gd name="T18" fmla="*/ 0 w 284"/>
                  <a:gd name="T19" fmla="*/ 75 h 183"/>
                  <a:gd name="T20" fmla="*/ 63 w 284"/>
                  <a:gd name="T21" fmla="*/ 183 h 183"/>
                  <a:gd name="T22" fmla="*/ 98 w 284"/>
                  <a:gd name="T23" fmla="*/ 165 h 183"/>
                  <a:gd name="T24" fmla="*/ 132 w 284"/>
                  <a:gd name="T25" fmla="*/ 150 h 183"/>
                  <a:gd name="T26" fmla="*/ 171 w 284"/>
                  <a:gd name="T27" fmla="*/ 138 h 183"/>
                  <a:gd name="T28" fmla="*/ 198 w 284"/>
                  <a:gd name="T29" fmla="*/ 130 h 183"/>
                  <a:gd name="T30" fmla="*/ 242 w 284"/>
                  <a:gd name="T31" fmla="*/ 123 h 183"/>
                  <a:gd name="T32" fmla="*/ 284 w 284"/>
                  <a:gd name="T33" fmla="*/ 120 h 1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4"/>
                  <a:gd name="T52" fmla="*/ 0 h 183"/>
                  <a:gd name="T53" fmla="*/ 284 w 284"/>
                  <a:gd name="T54" fmla="*/ 183 h 1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4" h="183">
                    <a:moveTo>
                      <a:pt x="284" y="120"/>
                    </a:moveTo>
                    <a:lnTo>
                      <a:pt x="284" y="0"/>
                    </a:lnTo>
                    <a:lnTo>
                      <a:pt x="251" y="1"/>
                    </a:lnTo>
                    <a:lnTo>
                      <a:pt x="219" y="3"/>
                    </a:lnTo>
                    <a:lnTo>
                      <a:pt x="183" y="9"/>
                    </a:lnTo>
                    <a:lnTo>
                      <a:pt x="137" y="19"/>
                    </a:lnTo>
                    <a:lnTo>
                      <a:pt x="92" y="31"/>
                    </a:lnTo>
                    <a:lnTo>
                      <a:pt x="65" y="42"/>
                    </a:lnTo>
                    <a:lnTo>
                      <a:pt x="36" y="54"/>
                    </a:lnTo>
                    <a:lnTo>
                      <a:pt x="0" y="75"/>
                    </a:lnTo>
                    <a:lnTo>
                      <a:pt x="63" y="183"/>
                    </a:lnTo>
                    <a:lnTo>
                      <a:pt x="98" y="165"/>
                    </a:lnTo>
                    <a:lnTo>
                      <a:pt x="132" y="150"/>
                    </a:lnTo>
                    <a:lnTo>
                      <a:pt x="171" y="138"/>
                    </a:lnTo>
                    <a:lnTo>
                      <a:pt x="198" y="130"/>
                    </a:lnTo>
                    <a:lnTo>
                      <a:pt x="242" y="123"/>
                    </a:lnTo>
                    <a:lnTo>
                      <a:pt x="284" y="120"/>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sp>
            <p:nvSpPr>
              <p:cNvPr id="73745" name="Freeform 74"/>
              <p:cNvSpPr>
                <a:spLocks noChangeAspect="1"/>
              </p:cNvSpPr>
              <p:nvPr/>
            </p:nvSpPr>
            <p:spPr bwMode="auto">
              <a:xfrm>
                <a:off x="5007" y="1839"/>
                <a:ext cx="192" cy="201"/>
              </a:xfrm>
              <a:custGeom>
                <a:avLst/>
                <a:gdLst>
                  <a:gd name="T0" fmla="*/ 0 w 192"/>
                  <a:gd name="T1" fmla="*/ 105 h 201"/>
                  <a:gd name="T2" fmla="*/ 57 w 192"/>
                  <a:gd name="T3" fmla="*/ 201 h 201"/>
                  <a:gd name="T4" fmla="*/ 93 w 192"/>
                  <a:gd name="T5" fmla="*/ 183 h 201"/>
                  <a:gd name="T6" fmla="*/ 123 w 192"/>
                  <a:gd name="T7" fmla="*/ 153 h 201"/>
                  <a:gd name="T8" fmla="*/ 156 w 192"/>
                  <a:gd name="T9" fmla="*/ 117 h 201"/>
                  <a:gd name="T10" fmla="*/ 183 w 192"/>
                  <a:gd name="T11" fmla="*/ 75 h 201"/>
                  <a:gd name="T12" fmla="*/ 192 w 192"/>
                  <a:gd name="T13" fmla="*/ 57 h 201"/>
                  <a:gd name="T14" fmla="*/ 87 w 192"/>
                  <a:gd name="T15" fmla="*/ 0 h 201"/>
                  <a:gd name="T16" fmla="*/ 75 w 192"/>
                  <a:gd name="T17" fmla="*/ 24 h 201"/>
                  <a:gd name="T18" fmla="*/ 54 w 192"/>
                  <a:gd name="T19" fmla="*/ 51 h 201"/>
                  <a:gd name="T20" fmla="*/ 27 w 192"/>
                  <a:gd name="T21" fmla="*/ 81 h 201"/>
                  <a:gd name="T22" fmla="*/ 0 w 192"/>
                  <a:gd name="T23" fmla="*/ 105 h 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2"/>
                  <a:gd name="T37" fmla="*/ 0 h 201"/>
                  <a:gd name="T38" fmla="*/ 192 w 192"/>
                  <a:gd name="T39" fmla="*/ 201 h 2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2" h="201">
                    <a:moveTo>
                      <a:pt x="0" y="105"/>
                    </a:moveTo>
                    <a:lnTo>
                      <a:pt x="57" y="201"/>
                    </a:lnTo>
                    <a:lnTo>
                      <a:pt x="93" y="183"/>
                    </a:lnTo>
                    <a:lnTo>
                      <a:pt x="123" y="153"/>
                    </a:lnTo>
                    <a:lnTo>
                      <a:pt x="156" y="117"/>
                    </a:lnTo>
                    <a:lnTo>
                      <a:pt x="183" y="75"/>
                    </a:lnTo>
                    <a:lnTo>
                      <a:pt x="192" y="57"/>
                    </a:lnTo>
                    <a:lnTo>
                      <a:pt x="87" y="0"/>
                    </a:lnTo>
                    <a:lnTo>
                      <a:pt x="75" y="24"/>
                    </a:lnTo>
                    <a:lnTo>
                      <a:pt x="54" y="51"/>
                    </a:lnTo>
                    <a:lnTo>
                      <a:pt x="27" y="81"/>
                    </a:lnTo>
                    <a:lnTo>
                      <a:pt x="0" y="10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grpSp>
        <p:sp>
          <p:nvSpPr>
            <p:cNvPr id="73742" name="AutoShape 75"/>
            <p:cNvSpPr>
              <a:spLocks noChangeAspect="1" noChangeArrowheads="1"/>
            </p:cNvSpPr>
            <p:nvPr/>
          </p:nvSpPr>
          <p:spPr bwMode="auto">
            <a:xfrm>
              <a:off x="4782" y="858"/>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sp>
        <p:nvSpPr>
          <p:cNvPr id="73739" name="AutoShape 76"/>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headEnd/>
            <a:tailEnd/>
          </a:ln>
        </p:spPr>
        <p:txBody>
          <a:bodyPr wrap="none" anchor="ctr">
            <a:prstTxWarp prst="textNoShape">
              <a:avLst/>
            </a:prstTxWarp>
          </a:bodyPr>
          <a:lstStyle/>
          <a:p>
            <a:endParaRPr lang="en-US"/>
          </a:p>
        </p:txBody>
      </p:sp>
      <p:sp>
        <p:nvSpPr>
          <p:cNvPr id="73740" name="Rectangle 77"/>
          <p:cNvSpPr>
            <a:spLocks noChangeArrowheads="1"/>
          </p:cNvSpPr>
          <p:nvPr/>
        </p:nvSpPr>
        <p:spPr bwMode="auto">
          <a:xfrm>
            <a:off x="1981200" y="4495800"/>
            <a:ext cx="5410200" cy="838200"/>
          </a:xfrm>
          <a:prstGeom prst="rect">
            <a:avLst/>
          </a:prstGeom>
          <a:noFill/>
          <a:ln w="12700">
            <a:noFill/>
            <a:miter lim="800000"/>
            <a:headEnd/>
            <a:tailEnd/>
          </a:ln>
        </p:spPr>
        <p:txBody>
          <a:bodyPr lIns="90488" tIns="44450" rIns="90488" bIns="44450" anchor="b">
            <a:prstTxWarp prst="textNoShape">
              <a:avLst/>
            </a:prstTxWarp>
          </a:bodyPr>
          <a:lstStyle/>
          <a:p>
            <a:pPr defTabSz="914400">
              <a:lnSpc>
                <a:spcPct val="100000"/>
              </a:lnSpc>
              <a:buClrTx/>
              <a:buSzTx/>
              <a:buFontTx/>
              <a:buNone/>
            </a:pPr>
            <a:r>
              <a:rPr lang="en-US" sz="2800">
                <a:solidFill>
                  <a:schemeClr val="tx2"/>
                </a:solidFill>
                <a:latin typeface="Arial" charset="0"/>
              </a:rPr>
              <a:t>Complete read of red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57018" y="435678"/>
            <a:ext cx="8092663" cy="762000"/>
          </a:xfrm>
        </p:spPr>
        <p:txBody>
          <a:bodyPr/>
          <a:lstStyle/>
          <a:p>
            <a:r>
              <a:rPr lang="en-US" dirty="0"/>
              <a:t>Disk Access – Service Time Components</a:t>
            </a:r>
          </a:p>
        </p:txBody>
      </p:sp>
      <p:sp>
        <p:nvSpPr>
          <p:cNvPr id="75779" name="Text Box 3"/>
          <p:cNvSpPr txBox="1">
            <a:spLocks noChangeArrowheads="1"/>
          </p:cNvSpPr>
          <p:nvPr/>
        </p:nvSpPr>
        <p:spPr bwMode="auto">
          <a:xfrm>
            <a:off x="533400" y="3946525"/>
            <a:ext cx="21336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After </a:t>
            </a:r>
            <a:r>
              <a:rPr lang="en-US" sz="2000">
                <a:solidFill>
                  <a:srgbClr val="0000FF"/>
                </a:solidFill>
              </a:rPr>
              <a:t>BLUE</a:t>
            </a:r>
            <a:r>
              <a:rPr lang="en-US" sz="2000">
                <a:solidFill>
                  <a:schemeClr val="accent2"/>
                </a:solidFill>
              </a:rPr>
              <a:t> </a:t>
            </a:r>
            <a:r>
              <a:rPr lang="en-US" sz="2000">
                <a:solidFill>
                  <a:schemeClr val="tx1"/>
                </a:solidFill>
              </a:rPr>
              <a:t>read</a:t>
            </a:r>
          </a:p>
        </p:txBody>
      </p:sp>
      <p:sp>
        <p:nvSpPr>
          <p:cNvPr id="75780" name="Text Box 4"/>
          <p:cNvSpPr txBox="1">
            <a:spLocks noChangeArrowheads="1"/>
          </p:cNvSpPr>
          <p:nvPr/>
        </p:nvSpPr>
        <p:spPr bwMode="auto">
          <a:xfrm>
            <a:off x="2743200" y="3946525"/>
            <a:ext cx="18288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Seek for </a:t>
            </a:r>
            <a:r>
              <a:rPr lang="en-US" sz="2000">
                <a:solidFill>
                  <a:srgbClr val="FF0000"/>
                </a:solidFill>
              </a:rPr>
              <a:t>RED</a:t>
            </a:r>
            <a:endParaRPr lang="en-US" sz="2000">
              <a:solidFill>
                <a:schemeClr val="tx1"/>
              </a:solidFill>
            </a:endParaRPr>
          </a:p>
        </p:txBody>
      </p:sp>
      <p:sp>
        <p:nvSpPr>
          <p:cNvPr id="75781" name="Text Box 5"/>
          <p:cNvSpPr txBox="1">
            <a:spLocks noChangeArrowheads="1"/>
          </p:cNvSpPr>
          <p:nvPr/>
        </p:nvSpPr>
        <p:spPr bwMode="auto">
          <a:xfrm>
            <a:off x="4495800" y="3946525"/>
            <a:ext cx="24384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Rotational latency</a:t>
            </a:r>
          </a:p>
        </p:txBody>
      </p:sp>
      <p:sp>
        <p:nvSpPr>
          <p:cNvPr id="75782" name="Text Box 6"/>
          <p:cNvSpPr txBox="1">
            <a:spLocks noChangeArrowheads="1"/>
          </p:cNvSpPr>
          <p:nvPr/>
        </p:nvSpPr>
        <p:spPr bwMode="auto">
          <a:xfrm>
            <a:off x="6705600" y="3946525"/>
            <a:ext cx="2133600" cy="396875"/>
          </a:xfrm>
          <a:prstGeom prst="rect">
            <a:avLst/>
          </a:prstGeom>
          <a:noFill/>
          <a:ln w="9525">
            <a:noFill/>
            <a:miter lim="800000"/>
            <a:headEnd/>
            <a:tailEnd/>
          </a:ln>
        </p:spPr>
        <p:txBody>
          <a:bodyPr>
            <a:prstTxWarp prst="textNoShape">
              <a:avLst/>
            </a:prstTxWarp>
            <a:spAutoFit/>
          </a:bodyPr>
          <a:lstStyle/>
          <a:p>
            <a:pPr algn="ctr">
              <a:lnSpc>
                <a:spcPct val="100000"/>
              </a:lnSpc>
              <a:spcBef>
                <a:spcPct val="50000"/>
              </a:spcBef>
              <a:buClrTx/>
              <a:buSzTx/>
              <a:buFontTx/>
              <a:buNone/>
            </a:pPr>
            <a:r>
              <a:rPr lang="en-US" sz="2000">
                <a:solidFill>
                  <a:schemeClr val="tx1"/>
                </a:solidFill>
              </a:rPr>
              <a:t>After </a:t>
            </a:r>
            <a:r>
              <a:rPr lang="en-US" sz="2000">
                <a:solidFill>
                  <a:srgbClr val="FF0000"/>
                </a:solidFill>
              </a:rPr>
              <a:t>RED</a:t>
            </a:r>
            <a:r>
              <a:rPr lang="en-US" sz="2000">
                <a:solidFill>
                  <a:schemeClr val="tx1"/>
                </a:solidFill>
              </a:rPr>
              <a:t> read</a:t>
            </a:r>
          </a:p>
        </p:txBody>
      </p:sp>
      <p:grpSp>
        <p:nvGrpSpPr>
          <p:cNvPr id="2" name="Group 7"/>
          <p:cNvGrpSpPr>
            <a:grpSpLocks noChangeAspect="1"/>
          </p:cNvGrpSpPr>
          <p:nvPr/>
        </p:nvGrpSpPr>
        <p:grpSpPr bwMode="auto">
          <a:xfrm>
            <a:off x="735013" y="1962150"/>
            <a:ext cx="1727200" cy="1855788"/>
            <a:chOff x="444" y="1113"/>
            <a:chExt cx="1163" cy="1251"/>
          </a:xfrm>
        </p:grpSpPr>
        <p:grpSp>
          <p:nvGrpSpPr>
            <p:cNvPr id="3" name="Group 8"/>
            <p:cNvGrpSpPr>
              <a:grpSpLocks noChangeAspect="1"/>
            </p:cNvGrpSpPr>
            <p:nvPr/>
          </p:nvGrpSpPr>
          <p:grpSpPr bwMode="auto">
            <a:xfrm>
              <a:off x="444" y="1200"/>
              <a:ext cx="1163" cy="1164"/>
              <a:chOff x="444" y="1200"/>
              <a:chExt cx="1163" cy="1164"/>
            </a:xfrm>
          </p:grpSpPr>
          <p:grpSp>
            <p:nvGrpSpPr>
              <p:cNvPr id="4" name="Group 9"/>
              <p:cNvGrpSpPr>
                <a:grpSpLocks noChangeAspect="1"/>
              </p:cNvGrpSpPr>
              <p:nvPr/>
            </p:nvGrpSpPr>
            <p:grpSpPr bwMode="auto">
              <a:xfrm>
                <a:off x="444" y="1200"/>
                <a:ext cx="1163" cy="1161"/>
                <a:chOff x="525" y="1152"/>
                <a:chExt cx="1449" cy="1446"/>
              </a:xfrm>
            </p:grpSpPr>
            <p:sp>
              <p:nvSpPr>
                <p:cNvPr id="133130" name="Oval 10"/>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5848" name="Oval 11"/>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49" name="Oval 12"/>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50" name="Oval 13"/>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51" name="Line 14"/>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52" name="Line 15"/>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53" name="Line 16"/>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54" name="Line 17"/>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55" name="Line 18"/>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56" name="Line 19"/>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57" name="Oval 20"/>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5845" name="Freeform 21"/>
              <p:cNvSpPr>
                <a:spLocks noChangeAspect="1"/>
              </p:cNvSpPr>
              <p:nvPr/>
            </p:nvSpPr>
            <p:spPr bwMode="auto">
              <a:xfrm>
                <a:off x="864" y="1434"/>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sp>
            <p:nvSpPr>
              <p:cNvPr id="75846" name="Freeform 22"/>
              <p:cNvSpPr>
                <a:spLocks noChangeAspect="1"/>
              </p:cNvSpPr>
              <p:nvPr/>
            </p:nvSpPr>
            <p:spPr bwMode="auto">
              <a:xfrm rot="-1800000">
                <a:off x="1005" y="2187"/>
                <a:ext cx="287"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grpSp>
        <p:sp>
          <p:nvSpPr>
            <p:cNvPr id="75843" name="AutoShape 23"/>
            <p:cNvSpPr>
              <a:spLocks noChangeAspect="1" noChangeArrowheads="1"/>
            </p:cNvSpPr>
            <p:nvPr/>
          </p:nvSpPr>
          <p:spPr bwMode="auto">
            <a:xfrm>
              <a:off x="933" y="1113"/>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5" name="Group 24"/>
          <p:cNvGrpSpPr>
            <a:grpSpLocks noChangeAspect="1"/>
          </p:cNvGrpSpPr>
          <p:nvPr/>
        </p:nvGrpSpPr>
        <p:grpSpPr bwMode="auto">
          <a:xfrm>
            <a:off x="2784475" y="1600200"/>
            <a:ext cx="1727200" cy="2217738"/>
            <a:chOff x="1716" y="864"/>
            <a:chExt cx="1163" cy="1494"/>
          </a:xfrm>
        </p:grpSpPr>
        <p:grpSp>
          <p:nvGrpSpPr>
            <p:cNvPr id="6" name="Group 25"/>
            <p:cNvGrpSpPr>
              <a:grpSpLocks noChangeAspect="1"/>
            </p:cNvGrpSpPr>
            <p:nvPr/>
          </p:nvGrpSpPr>
          <p:grpSpPr bwMode="auto">
            <a:xfrm>
              <a:off x="1716" y="1197"/>
              <a:ext cx="1163" cy="1161"/>
              <a:chOff x="1716" y="1197"/>
              <a:chExt cx="1163" cy="1161"/>
            </a:xfrm>
          </p:grpSpPr>
          <p:grpSp>
            <p:nvGrpSpPr>
              <p:cNvPr id="7" name="Group 26"/>
              <p:cNvGrpSpPr>
                <a:grpSpLocks noChangeAspect="1"/>
              </p:cNvGrpSpPr>
              <p:nvPr/>
            </p:nvGrpSpPr>
            <p:grpSpPr bwMode="auto">
              <a:xfrm>
                <a:off x="1716" y="1197"/>
                <a:ext cx="1163" cy="1161"/>
                <a:chOff x="525" y="1152"/>
                <a:chExt cx="1449" cy="1446"/>
              </a:xfrm>
            </p:grpSpPr>
            <p:sp>
              <p:nvSpPr>
                <p:cNvPr id="133147" name="Oval 27"/>
                <p:cNvSpPr>
                  <a:spLocks noChangeAspect="1" noChangeArrowheads="1"/>
                </p:cNvSpPr>
                <p:nvPr/>
              </p:nvSpPr>
              <p:spPr bwMode="auto">
                <a:xfrm>
                  <a:off x="528" y="1151"/>
                  <a:ext cx="1440" cy="1440"/>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5832" name="Oval 28"/>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33" name="Oval 29"/>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34" name="Oval 30"/>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35" name="Line 31"/>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36" name="Line 32"/>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37" name="Line 33"/>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38" name="Line 34"/>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39" name="Line 35"/>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40" name="Line 36"/>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41" name="Oval 37"/>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5829" name="Freeform 38"/>
              <p:cNvSpPr>
                <a:spLocks noChangeAspect="1"/>
              </p:cNvSpPr>
              <p:nvPr/>
            </p:nvSpPr>
            <p:spPr bwMode="auto">
              <a:xfrm rot="-3600000">
                <a:off x="2512" y="2050"/>
                <a:ext cx="296" cy="177"/>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sp>
            <p:nvSpPr>
              <p:cNvPr id="75830" name="Freeform 39"/>
              <p:cNvSpPr>
                <a:spLocks noChangeAspect="1"/>
              </p:cNvSpPr>
              <p:nvPr/>
            </p:nvSpPr>
            <p:spPr bwMode="auto">
              <a:xfrm rot="-1800000">
                <a:off x="2016" y="1506"/>
                <a:ext cx="164" cy="155"/>
              </a:xfrm>
              <a:custGeom>
                <a:avLst/>
                <a:gdLst>
                  <a:gd name="T0" fmla="*/ 62 w 164"/>
                  <a:gd name="T1" fmla="*/ 155 h 155"/>
                  <a:gd name="T2" fmla="*/ 0 w 164"/>
                  <a:gd name="T3" fmla="*/ 48 h 155"/>
                  <a:gd name="T4" fmla="*/ 21 w 164"/>
                  <a:gd name="T5" fmla="*/ 38 h 155"/>
                  <a:gd name="T6" fmla="*/ 45 w 164"/>
                  <a:gd name="T7" fmla="*/ 26 h 155"/>
                  <a:gd name="T8" fmla="*/ 62 w 164"/>
                  <a:gd name="T9" fmla="*/ 21 h 155"/>
                  <a:gd name="T10" fmla="*/ 80 w 164"/>
                  <a:gd name="T11" fmla="*/ 14 h 155"/>
                  <a:gd name="T12" fmla="*/ 102 w 164"/>
                  <a:gd name="T13" fmla="*/ 9 h 155"/>
                  <a:gd name="T14" fmla="*/ 122 w 164"/>
                  <a:gd name="T15" fmla="*/ 5 h 155"/>
                  <a:gd name="T16" fmla="*/ 152 w 164"/>
                  <a:gd name="T17" fmla="*/ 2 h 155"/>
                  <a:gd name="T18" fmla="*/ 164 w 164"/>
                  <a:gd name="T19" fmla="*/ 0 h 155"/>
                  <a:gd name="T20" fmla="*/ 164 w 164"/>
                  <a:gd name="T21" fmla="*/ 129 h 155"/>
                  <a:gd name="T22" fmla="*/ 149 w 164"/>
                  <a:gd name="T23" fmla="*/ 131 h 155"/>
                  <a:gd name="T24" fmla="*/ 137 w 164"/>
                  <a:gd name="T25" fmla="*/ 131 h 155"/>
                  <a:gd name="T26" fmla="*/ 126 w 164"/>
                  <a:gd name="T27" fmla="*/ 132 h 155"/>
                  <a:gd name="T28" fmla="*/ 107 w 164"/>
                  <a:gd name="T29" fmla="*/ 138 h 155"/>
                  <a:gd name="T30" fmla="*/ 89 w 164"/>
                  <a:gd name="T31" fmla="*/ 143 h 155"/>
                  <a:gd name="T32" fmla="*/ 71 w 164"/>
                  <a:gd name="T33" fmla="*/ 150 h 155"/>
                  <a:gd name="T34" fmla="*/ 62 w 164"/>
                  <a:gd name="T35" fmla="*/ 155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55"/>
                  <a:gd name="T56" fmla="*/ 164 w 164"/>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55">
                    <a:moveTo>
                      <a:pt x="62" y="155"/>
                    </a:moveTo>
                    <a:lnTo>
                      <a:pt x="0" y="48"/>
                    </a:lnTo>
                    <a:lnTo>
                      <a:pt x="21" y="38"/>
                    </a:lnTo>
                    <a:lnTo>
                      <a:pt x="45" y="26"/>
                    </a:lnTo>
                    <a:lnTo>
                      <a:pt x="62" y="21"/>
                    </a:lnTo>
                    <a:lnTo>
                      <a:pt x="80" y="14"/>
                    </a:lnTo>
                    <a:lnTo>
                      <a:pt x="102" y="9"/>
                    </a:lnTo>
                    <a:lnTo>
                      <a:pt x="122" y="5"/>
                    </a:lnTo>
                    <a:lnTo>
                      <a:pt x="152" y="2"/>
                    </a:lnTo>
                    <a:lnTo>
                      <a:pt x="164" y="0"/>
                    </a:lnTo>
                    <a:lnTo>
                      <a:pt x="164" y="129"/>
                    </a:lnTo>
                    <a:lnTo>
                      <a:pt x="149" y="131"/>
                    </a:lnTo>
                    <a:lnTo>
                      <a:pt x="137" y="131"/>
                    </a:lnTo>
                    <a:lnTo>
                      <a:pt x="126" y="132"/>
                    </a:lnTo>
                    <a:lnTo>
                      <a:pt x="107" y="138"/>
                    </a:lnTo>
                    <a:lnTo>
                      <a:pt x="89" y="143"/>
                    </a:lnTo>
                    <a:lnTo>
                      <a:pt x="71" y="150"/>
                    </a:lnTo>
                    <a:lnTo>
                      <a:pt x="62" y="15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grpSp>
        <p:sp>
          <p:nvSpPr>
            <p:cNvPr id="75827" name="AutoShape 40"/>
            <p:cNvSpPr>
              <a:spLocks noChangeAspect="1" noChangeArrowheads="1"/>
            </p:cNvSpPr>
            <p:nvPr/>
          </p:nvSpPr>
          <p:spPr bwMode="auto">
            <a:xfrm>
              <a:off x="2202" y="864"/>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8" name="Group 41"/>
          <p:cNvGrpSpPr>
            <a:grpSpLocks noChangeAspect="1"/>
          </p:cNvGrpSpPr>
          <p:nvPr/>
        </p:nvGrpSpPr>
        <p:grpSpPr bwMode="auto">
          <a:xfrm>
            <a:off x="4833938" y="1625600"/>
            <a:ext cx="1727200" cy="2192338"/>
            <a:chOff x="3003" y="864"/>
            <a:chExt cx="1163" cy="1476"/>
          </a:xfrm>
        </p:grpSpPr>
        <p:grpSp>
          <p:nvGrpSpPr>
            <p:cNvPr id="9" name="Group 42"/>
            <p:cNvGrpSpPr>
              <a:grpSpLocks noChangeAspect="1"/>
            </p:cNvGrpSpPr>
            <p:nvPr/>
          </p:nvGrpSpPr>
          <p:grpSpPr bwMode="auto">
            <a:xfrm>
              <a:off x="3003" y="1176"/>
              <a:ext cx="1163" cy="1164"/>
              <a:chOff x="3003" y="1176"/>
              <a:chExt cx="1163" cy="1164"/>
            </a:xfrm>
          </p:grpSpPr>
          <p:grpSp>
            <p:nvGrpSpPr>
              <p:cNvPr id="10" name="Group 43"/>
              <p:cNvGrpSpPr>
                <a:grpSpLocks noChangeAspect="1"/>
              </p:cNvGrpSpPr>
              <p:nvPr/>
            </p:nvGrpSpPr>
            <p:grpSpPr bwMode="auto">
              <a:xfrm>
                <a:off x="3003" y="1179"/>
                <a:ext cx="1163" cy="1161"/>
                <a:chOff x="525" y="1152"/>
                <a:chExt cx="1449" cy="1446"/>
              </a:xfrm>
            </p:grpSpPr>
            <p:sp>
              <p:nvSpPr>
                <p:cNvPr id="133164" name="Oval 44"/>
                <p:cNvSpPr>
                  <a:spLocks noChangeAspect="1" noChangeArrowheads="1"/>
                </p:cNvSpPr>
                <p:nvPr/>
              </p:nvSpPr>
              <p:spPr bwMode="auto">
                <a:xfrm>
                  <a:off x="528" y="1152"/>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5816" name="Oval 45"/>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17" name="Oval 46"/>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18" name="Oval 47"/>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19" name="Line 48"/>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20" name="Line 49"/>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21" name="Line 50"/>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22" name="Line 51"/>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23" name="Line 52"/>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24" name="Line 53"/>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25" name="Oval 54"/>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5812" name="Freeform 55"/>
              <p:cNvSpPr>
                <a:spLocks noChangeAspect="1"/>
              </p:cNvSpPr>
              <p:nvPr/>
            </p:nvSpPr>
            <p:spPr bwMode="auto">
              <a:xfrm rot="10800000">
                <a:off x="3582" y="1182"/>
                <a:ext cx="293" cy="189"/>
              </a:xfrm>
              <a:custGeom>
                <a:avLst/>
                <a:gdLst>
                  <a:gd name="T0" fmla="*/ 0 w 287"/>
                  <a:gd name="T1" fmla="*/ 102 h 177"/>
                  <a:gd name="T2" fmla="*/ 59 w 287"/>
                  <a:gd name="T3" fmla="*/ 0 h 177"/>
                  <a:gd name="T4" fmla="*/ 89 w 287"/>
                  <a:gd name="T5" fmla="*/ 17 h 177"/>
                  <a:gd name="T6" fmla="*/ 117 w 287"/>
                  <a:gd name="T7" fmla="*/ 30 h 177"/>
                  <a:gd name="T8" fmla="*/ 147 w 287"/>
                  <a:gd name="T9" fmla="*/ 42 h 177"/>
                  <a:gd name="T10" fmla="*/ 168 w 287"/>
                  <a:gd name="T11" fmla="*/ 48 h 177"/>
                  <a:gd name="T12" fmla="*/ 195 w 287"/>
                  <a:gd name="T13" fmla="*/ 56 h 177"/>
                  <a:gd name="T14" fmla="*/ 222 w 287"/>
                  <a:gd name="T15" fmla="*/ 60 h 177"/>
                  <a:gd name="T16" fmla="*/ 246 w 287"/>
                  <a:gd name="T17" fmla="*/ 65 h 177"/>
                  <a:gd name="T18" fmla="*/ 264 w 287"/>
                  <a:gd name="T19" fmla="*/ 66 h 177"/>
                  <a:gd name="T20" fmla="*/ 287 w 287"/>
                  <a:gd name="T21" fmla="*/ 66 h 177"/>
                  <a:gd name="T22" fmla="*/ 287 w 287"/>
                  <a:gd name="T23" fmla="*/ 177 h 177"/>
                  <a:gd name="T24" fmla="*/ 252 w 287"/>
                  <a:gd name="T25" fmla="*/ 177 h 177"/>
                  <a:gd name="T26" fmla="*/ 228 w 287"/>
                  <a:gd name="T27" fmla="*/ 176 h 177"/>
                  <a:gd name="T28" fmla="*/ 200 w 287"/>
                  <a:gd name="T29" fmla="*/ 173 h 177"/>
                  <a:gd name="T30" fmla="*/ 170 w 287"/>
                  <a:gd name="T31" fmla="*/ 167 h 177"/>
                  <a:gd name="T32" fmla="*/ 144 w 287"/>
                  <a:gd name="T33" fmla="*/ 161 h 177"/>
                  <a:gd name="T34" fmla="*/ 110 w 287"/>
                  <a:gd name="T35" fmla="*/ 152 h 177"/>
                  <a:gd name="T36" fmla="*/ 69 w 287"/>
                  <a:gd name="T37" fmla="*/ 138 h 177"/>
                  <a:gd name="T38" fmla="*/ 42 w 287"/>
                  <a:gd name="T39" fmla="*/ 126 h 177"/>
                  <a:gd name="T40" fmla="*/ 23 w 287"/>
                  <a:gd name="T41" fmla="*/ 116 h 177"/>
                  <a:gd name="T42" fmla="*/ 0 w 287"/>
                  <a:gd name="T43" fmla="*/ 102 h 1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177"/>
                  <a:gd name="T68" fmla="*/ 287 w 287"/>
                  <a:gd name="T69" fmla="*/ 177 h 1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177">
                    <a:moveTo>
                      <a:pt x="0" y="102"/>
                    </a:moveTo>
                    <a:lnTo>
                      <a:pt x="59" y="0"/>
                    </a:lnTo>
                    <a:lnTo>
                      <a:pt x="89" y="17"/>
                    </a:lnTo>
                    <a:lnTo>
                      <a:pt x="117" y="30"/>
                    </a:lnTo>
                    <a:lnTo>
                      <a:pt x="147" y="42"/>
                    </a:lnTo>
                    <a:lnTo>
                      <a:pt x="168" y="48"/>
                    </a:lnTo>
                    <a:lnTo>
                      <a:pt x="195" y="56"/>
                    </a:lnTo>
                    <a:lnTo>
                      <a:pt x="222" y="60"/>
                    </a:lnTo>
                    <a:lnTo>
                      <a:pt x="246" y="65"/>
                    </a:lnTo>
                    <a:lnTo>
                      <a:pt x="264" y="66"/>
                    </a:lnTo>
                    <a:lnTo>
                      <a:pt x="287" y="66"/>
                    </a:lnTo>
                    <a:lnTo>
                      <a:pt x="287" y="177"/>
                    </a:lnTo>
                    <a:lnTo>
                      <a:pt x="252" y="177"/>
                    </a:lnTo>
                    <a:lnTo>
                      <a:pt x="228" y="176"/>
                    </a:lnTo>
                    <a:lnTo>
                      <a:pt x="200" y="173"/>
                    </a:lnTo>
                    <a:lnTo>
                      <a:pt x="170" y="167"/>
                    </a:lnTo>
                    <a:lnTo>
                      <a:pt x="144" y="161"/>
                    </a:lnTo>
                    <a:lnTo>
                      <a:pt x="110" y="152"/>
                    </a:lnTo>
                    <a:lnTo>
                      <a:pt x="69" y="138"/>
                    </a:lnTo>
                    <a:lnTo>
                      <a:pt x="42" y="126"/>
                    </a:lnTo>
                    <a:lnTo>
                      <a:pt x="23" y="116"/>
                    </a:lnTo>
                    <a:lnTo>
                      <a:pt x="0" y="102"/>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sp>
            <p:nvSpPr>
              <p:cNvPr id="75813" name="Freeform 56"/>
              <p:cNvSpPr>
                <a:spLocks noChangeAspect="1"/>
              </p:cNvSpPr>
              <p:nvPr/>
            </p:nvSpPr>
            <p:spPr bwMode="auto">
              <a:xfrm>
                <a:off x="3414" y="1970"/>
                <a:ext cx="170" cy="139"/>
              </a:xfrm>
              <a:custGeom>
                <a:avLst/>
                <a:gdLst>
                  <a:gd name="T0" fmla="*/ 0 w 170"/>
                  <a:gd name="T1" fmla="*/ 85 h 139"/>
                  <a:gd name="T2" fmla="*/ 50 w 170"/>
                  <a:gd name="T3" fmla="*/ 0 h 139"/>
                  <a:gd name="T4" fmla="*/ 75 w 170"/>
                  <a:gd name="T5" fmla="*/ 15 h 139"/>
                  <a:gd name="T6" fmla="*/ 102 w 170"/>
                  <a:gd name="T7" fmla="*/ 24 h 139"/>
                  <a:gd name="T8" fmla="*/ 128 w 170"/>
                  <a:gd name="T9" fmla="*/ 31 h 139"/>
                  <a:gd name="T10" fmla="*/ 170 w 170"/>
                  <a:gd name="T11" fmla="*/ 36 h 139"/>
                  <a:gd name="T12" fmla="*/ 170 w 170"/>
                  <a:gd name="T13" fmla="*/ 139 h 139"/>
                  <a:gd name="T14" fmla="*/ 141 w 170"/>
                  <a:gd name="T15" fmla="*/ 136 h 139"/>
                  <a:gd name="T16" fmla="*/ 105 w 170"/>
                  <a:gd name="T17" fmla="*/ 130 h 139"/>
                  <a:gd name="T18" fmla="*/ 74 w 170"/>
                  <a:gd name="T19" fmla="*/ 121 h 139"/>
                  <a:gd name="T20" fmla="*/ 38 w 170"/>
                  <a:gd name="T21" fmla="*/ 108 h 139"/>
                  <a:gd name="T22" fmla="*/ 23 w 170"/>
                  <a:gd name="T23" fmla="*/ 102 h 139"/>
                  <a:gd name="T24" fmla="*/ 0 w 170"/>
                  <a:gd name="T25" fmla="*/ 85 h 1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139"/>
                  <a:gd name="T41" fmla="*/ 170 w 170"/>
                  <a:gd name="T42" fmla="*/ 139 h 1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139">
                    <a:moveTo>
                      <a:pt x="0" y="85"/>
                    </a:moveTo>
                    <a:lnTo>
                      <a:pt x="50" y="0"/>
                    </a:lnTo>
                    <a:lnTo>
                      <a:pt x="75" y="15"/>
                    </a:lnTo>
                    <a:lnTo>
                      <a:pt x="102" y="24"/>
                    </a:lnTo>
                    <a:lnTo>
                      <a:pt x="128" y="31"/>
                    </a:lnTo>
                    <a:lnTo>
                      <a:pt x="170" y="36"/>
                    </a:lnTo>
                    <a:lnTo>
                      <a:pt x="170" y="139"/>
                    </a:lnTo>
                    <a:lnTo>
                      <a:pt x="141" y="136"/>
                    </a:lnTo>
                    <a:lnTo>
                      <a:pt x="105" y="130"/>
                    </a:lnTo>
                    <a:lnTo>
                      <a:pt x="74" y="121"/>
                    </a:lnTo>
                    <a:lnTo>
                      <a:pt x="38" y="108"/>
                    </a:lnTo>
                    <a:lnTo>
                      <a:pt x="23" y="102"/>
                    </a:lnTo>
                    <a:lnTo>
                      <a:pt x="0" y="8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sp>
            <p:nvSpPr>
              <p:cNvPr id="75814" name="Freeform 57"/>
              <p:cNvSpPr>
                <a:spLocks noChangeAspect="1"/>
              </p:cNvSpPr>
              <p:nvPr/>
            </p:nvSpPr>
            <p:spPr bwMode="auto">
              <a:xfrm>
                <a:off x="3003" y="1176"/>
                <a:ext cx="579" cy="873"/>
              </a:xfrm>
              <a:custGeom>
                <a:avLst/>
                <a:gdLst>
                  <a:gd name="T0" fmla="*/ 80 w 579"/>
                  <a:gd name="T1" fmla="*/ 873 h 873"/>
                  <a:gd name="T2" fmla="*/ 188 w 579"/>
                  <a:gd name="T3" fmla="*/ 810 h 873"/>
                  <a:gd name="T4" fmla="*/ 182 w 579"/>
                  <a:gd name="T5" fmla="*/ 800 h 873"/>
                  <a:gd name="T6" fmla="*/ 167 w 579"/>
                  <a:gd name="T7" fmla="*/ 770 h 873"/>
                  <a:gd name="T8" fmla="*/ 156 w 579"/>
                  <a:gd name="T9" fmla="*/ 741 h 873"/>
                  <a:gd name="T10" fmla="*/ 147 w 579"/>
                  <a:gd name="T11" fmla="*/ 711 h 873"/>
                  <a:gd name="T12" fmla="*/ 140 w 579"/>
                  <a:gd name="T13" fmla="*/ 687 h 873"/>
                  <a:gd name="T14" fmla="*/ 135 w 579"/>
                  <a:gd name="T15" fmla="*/ 654 h 873"/>
                  <a:gd name="T16" fmla="*/ 131 w 579"/>
                  <a:gd name="T17" fmla="*/ 614 h 873"/>
                  <a:gd name="T18" fmla="*/ 129 w 579"/>
                  <a:gd name="T19" fmla="*/ 564 h 873"/>
                  <a:gd name="T20" fmla="*/ 134 w 579"/>
                  <a:gd name="T21" fmla="*/ 525 h 873"/>
                  <a:gd name="T22" fmla="*/ 140 w 579"/>
                  <a:gd name="T23" fmla="*/ 489 h 873"/>
                  <a:gd name="T24" fmla="*/ 155 w 579"/>
                  <a:gd name="T25" fmla="*/ 434 h 873"/>
                  <a:gd name="T26" fmla="*/ 179 w 579"/>
                  <a:gd name="T27" fmla="*/ 377 h 873"/>
                  <a:gd name="T28" fmla="*/ 201 w 579"/>
                  <a:gd name="T29" fmla="*/ 338 h 873"/>
                  <a:gd name="T30" fmla="*/ 233 w 579"/>
                  <a:gd name="T31" fmla="*/ 294 h 873"/>
                  <a:gd name="T32" fmla="*/ 264 w 579"/>
                  <a:gd name="T33" fmla="*/ 258 h 873"/>
                  <a:gd name="T34" fmla="*/ 305 w 579"/>
                  <a:gd name="T35" fmla="*/ 222 h 873"/>
                  <a:gd name="T36" fmla="*/ 338 w 579"/>
                  <a:gd name="T37" fmla="*/ 198 h 873"/>
                  <a:gd name="T38" fmla="*/ 381 w 579"/>
                  <a:gd name="T39" fmla="*/ 173 h 873"/>
                  <a:gd name="T40" fmla="*/ 434 w 579"/>
                  <a:gd name="T41" fmla="*/ 149 h 873"/>
                  <a:gd name="T42" fmla="*/ 485 w 579"/>
                  <a:gd name="T43" fmla="*/ 135 h 873"/>
                  <a:gd name="T44" fmla="*/ 545 w 579"/>
                  <a:gd name="T45" fmla="*/ 125 h 873"/>
                  <a:gd name="T46" fmla="*/ 579 w 579"/>
                  <a:gd name="T47" fmla="*/ 123 h 873"/>
                  <a:gd name="T48" fmla="*/ 579 w 579"/>
                  <a:gd name="T49" fmla="*/ 0 h 873"/>
                  <a:gd name="T50" fmla="*/ 536 w 579"/>
                  <a:gd name="T51" fmla="*/ 0 h 873"/>
                  <a:gd name="T52" fmla="*/ 507 w 579"/>
                  <a:gd name="T53" fmla="*/ 6 h 873"/>
                  <a:gd name="T54" fmla="*/ 480 w 579"/>
                  <a:gd name="T55" fmla="*/ 11 h 873"/>
                  <a:gd name="T56" fmla="*/ 443 w 579"/>
                  <a:gd name="T57" fmla="*/ 17 h 873"/>
                  <a:gd name="T58" fmla="*/ 386 w 579"/>
                  <a:gd name="T59" fmla="*/ 33 h 873"/>
                  <a:gd name="T60" fmla="*/ 354 w 579"/>
                  <a:gd name="T61" fmla="*/ 48 h 873"/>
                  <a:gd name="T62" fmla="*/ 320 w 579"/>
                  <a:gd name="T63" fmla="*/ 62 h 873"/>
                  <a:gd name="T64" fmla="*/ 282 w 579"/>
                  <a:gd name="T65" fmla="*/ 86 h 873"/>
                  <a:gd name="T66" fmla="*/ 249 w 579"/>
                  <a:gd name="T67" fmla="*/ 105 h 873"/>
                  <a:gd name="T68" fmla="*/ 219 w 579"/>
                  <a:gd name="T69" fmla="*/ 128 h 873"/>
                  <a:gd name="T70" fmla="*/ 189 w 579"/>
                  <a:gd name="T71" fmla="*/ 153 h 873"/>
                  <a:gd name="T72" fmla="*/ 167 w 579"/>
                  <a:gd name="T73" fmla="*/ 174 h 873"/>
                  <a:gd name="T74" fmla="*/ 146 w 579"/>
                  <a:gd name="T75" fmla="*/ 197 h 873"/>
                  <a:gd name="T76" fmla="*/ 126 w 579"/>
                  <a:gd name="T77" fmla="*/ 222 h 873"/>
                  <a:gd name="T78" fmla="*/ 104 w 579"/>
                  <a:gd name="T79" fmla="*/ 251 h 873"/>
                  <a:gd name="T80" fmla="*/ 83 w 579"/>
                  <a:gd name="T81" fmla="*/ 282 h 873"/>
                  <a:gd name="T82" fmla="*/ 63 w 579"/>
                  <a:gd name="T83" fmla="*/ 318 h 873"/>
                  <a:gd name="T84" fmla="*/ 45 w 579"/>
                  <a:gd name="T85" fmla="*/ 357 h 873"/>
                  <a:gd name="T86" fmla="*/ 35 w 579"/>
                  <a:gd name="T87" fmla="*/ 387 h 873"/>
                  <a:gd name="T88" fmla="*/ 21 w 579"/>
                  <a:gd name="T89" fmla="*/ 429 h 873"/>
                  <a:gd name="T90" fmla="*/ 9 w 579"/>
                  <a:gd name="T91" fmla="*/ 482 h 873"/>
                  <a:gd name="T92" fmla="*/ 5 w 579"/>
                  <a:gd name="T93" fmla="*/ 518 h 873"/>
                  <a:gd name="T94" fmla="*/ 0 w 579"/>
                  <a:gd name="T95" fmla="*/ 567 h 873"/>
                  <a:gd name="T96" fmla="*/ 0 w 579"/>
                  <a:gd name="T97" fmla="*/ 611 h 873"/>
                  <a:gd name="T98" fmla="*/ 6 w 579"/>
                  <a:gd name="T99" fmla="*/ 665 h 873"/>
                  <a:gd name="T100" fmla="*/ 17 w 579"/>
                  <a:gd name="T101" fmla="*/ 717 h 873"/>
                  <a:gd name="T102" fmla="*/ 24 w 579"/>
                  <a:gd name="T103" fmla="*/ 746 h 873"/>
                  <a:gd name="T104" fmla="*/ 42 w 579"/>
                  <a:gd name="T105" fmla="*/ 795 h 873"/>
                  <a:gd name="T106" fmla="*/ 57 w 579"/>
                  <a:gd name="T107" fmla="*/ 831 h 873"/>
                  <a:gd name="T108" fmla="*/ 72 w 579"/>
                  <a:gd name="T109" fmla="*/ 858 h 873"/>
                  <a:gd name="T110" fmla="*/ 80 w 579"/>
                  <a:gd name="T111" fmla="*/ 873 h 8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9"/>
                  <a:gd name="T169" fmla="*/ 0 h 873"/>
                  <a:gd name="T170" fmla="*/ 579 w 579"/>
                  <a:gd name="T171" fmla="*/ 873 h 87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9" h="873">
                    <a:moveTo>
                      <a:pt x="80" y="873"/>
                    </a:moveTo>
                    <a:lnTo>
                      <a:pt x="188" y="810"/>
                    </a:lnTo>
                    <a:lnTo>
                      <a:pt x="182" y="800"/>
                    </a:lnTo>
                    <a:lnTo>
                      <a:pt x="167" y="770"/>
                    </a:lnTo>
                    <a:lnTo>
                      <a:pt x="156" y="741"/>
                    </a:lnTo>
                    <a:lnTo>
                      <a:pt x="147" y="711"/>
                    </a:lnTo>
                    <a:lnTo>
                      <a:pt x="140" y="687"/>
                    </a:lnTo>
                    <a:lnTo>
                      <a:pt x="135" y="654"/>
                    </a:lnTo>
                    <a:lnTo>
                      <a:pt x="131" y="614"/>
                    </a:lnTo>
                    <a:lnTo>
                      <a:pt x="129" y="564"/>
                    </a:lnTo>
                    <a:lnTo>
                      <a:pt x="134" y="525"/>
                    </a:lnTo>
                    <a:lnTo>
                      <a:pt x="140" y="489"/>
                    </a:lnTo>
                    <a:lnTo>
                      <a:pt x="155" y="434"/>
                    </a:lnTo>
                    <a:lnTo>
                      <a:pt x="179" y="377"/>
                    </a:lnTo>
                    <a:lnTo>
                      <a:pt x="201" y="338"/>
                    </a:lnTo>
                    <a:lnTo>
                      <a:pt x="233" y="294"/>
                    </a:lnTo>
                    <a:lnTo>
                      <a:pt x="264" y="258"/>
                    </a:lnTo>
                    <a:lnTo>
                      <a:pt x="305" y="222"/>
                    </a:lnTo>
                    <a:lnTo>
                      <a:pt x="338" y="198"/>
                    </a:lnTo>
                    <a:lnTo>
                      <a:pt x="381" y="173"/>
                    </a:lnTo>
                    <a:lnTo>
                      <a:pt x="434" y="149"/>
                    </a:lnTo>
                    <a:lnTo>
                      <a:pt x="485" y="135"/>
                    </a:lnTo>
                    <a:lnTo>
                      <a:pt x="545" y="125"/>
                    </a:lnTo>
                    <a:lnTo>
                      <a:pt x="579" y="123"/>
                    </a:lnTo>
                    <a:lnTo>
                      <a:pt x="579" y="0"/>
                    </a:lnTo>
                    <a:lnTo>
                      <a:pt x="536" y="0"/>
                    </a:lnTo>
                    <a:lnTo>
                      <a:pt x="507" y="6"/>
                    </a:lnTo>
                    <a:lnTo>
                      <a:pt x="480" y="11"/>
                    </a:lnTo>
                    <a:lnTo>
                      <a:pt x="443" y="17"/>
                    </a:lnTo>
                    <a:lnTo>
                      <a:pt x="386" y="33"/>
                    </a:lnTo>
                    <a:lnTo>
                      <a:pt x="354" y="48"/>
                    </a:lnTo>
                    <a:lnTo>
                      <a:pt x="320" y="62"/>
                    </a:lnTo>
                    <a:lnTo>
                      <a:pt x="282" y="86"/>
                    </a:lnTo>
                    <a:lnTo>
                      <a:pt x="249" y="105"/>
                    </a:lnTo>
                    <a:lnTo>
                      <a:pt x="219" y="128"/>
                    </a:lnTo>
                    <a:lnTo>
                      <a:pt x="189" y="153"/>
                    </a:lnTo>
                    <a:lnTo>
                      <a:pt x="167" y="174"/>
                    </a:lnTo>
                    <a:lnTo>
                      <a:pt x="146" y="197"/>
                    </a:lnTo>
                    <a:lnTo>
                      <a:pt x="126" y="222"/>
                    </a:lnTo>
                    <a:lnTo>
                      <a:pt x="104" y="251"/>
                    </a:lnTo>
                    <a:lnTo>
                      <a:pt x="83" y="282"/>
                    </a:lnTo>
                    <a:lnTo>
                      <a:pt x="63" y="318"/>
                    </a:lnTo>
                    <a:lnTo>
                      <a:pt x="45" y="357"/>
                    </a:lnTo>
                    <a:lnTo>
                      <a:pt x="35" y="387"/>
                    </a:lnTo>
                    <a:lnTo>
                      <a:pt x="21" y="429"/>
                    </a:lnTo>
                    <a:lnTo>
                      <a:pt x="9" y="482"/>
                    </a:lnTo>
                    <a:lnTo>
                      <a:pt x="5" y="518"/>
                    </a:lnTo>
                    <a:lnTo>
                      <a:pt x="0" y="567"/>
                    </a:lnTo>
                    <a:lnTo>
                      <a:pt x="0" y="611"/>
                    </a:lnTo>
                    <a:lnTo>
                      <a:pt x="6" y="665"/>
                    </a:lnTo>
                    <a:lnTo>
                      <a:pt x="17" y="717"/>
                    </a:lnTo>
                    <a:lnTo>
                      <a:pt x="24" y="746"/>
                    </a:lnTo>
                    <a:lnTo>
                      <a:pt x="42" y="795"/>
                    </a:lnTo>
                    <a:lnTo>
                      <a:pt x="57" y="831"/>
                    </a:lnTo>
                    <a:lnTo>
                      <a:pt x="72" y="858"/>
                    </a:lnTo>
                    <a:lnTo>
                      <a:pt x="80" y="873"/>
                    </a:lnTo>
                    <a:close/>
                  </a:path>
                </a:pathLst>
              </a:custGeom>
              <a:solidFill>
                <a:schemeClr val="bg2"/>
              </a:solidFill>
              <a:ln w="9525">
                <a:solidFill>
                  <a:schemeClr val="tx1"/>
                </a:solidFill>
                <a:miter lim="800000"/>
                <a:headEnd/>
                <a:tailEnd/>
              </a:ln>
            </p:spPr>
            <p:txBody>
              <a:bodyPr wrap="none">
                <a:prstTxWarp prst="textNoShape">
                  <a:avLst/>
                </a:prstTxWarp>
              </a:bodyPr>
              <a:lstStyle/>
              <a:p>
                <a:endParaRPr lang="en-US"/>
              </a:p>
            </p:txBody>
          </p:sp>
        </p:grpSp>
        <p:sp>
          <p:nvSpPr>
            <p:cNvPr id="75810" name="AutoShape 58"/>
            <p:cNvSpPr>
              <a:spLocks noChangeAspect="1" noChangeArrowheads="1"/>
            </p:cNvSpPr>
            <p:nvPr/>
          </p:nvSpPr>
          <p:spPr bwMode="auto">
            <a:xfrm>
              <a:off x="3492" y="864"/>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11" name="Group 59"/>
          <p:cNvGrpSpPr>
            <a:grpSpLocks noChangeAspect="1"/>
          </p:cNvGrpSpPr>
          <p:nvPr/>
        </p:nvGrpSpPr>
        <p:grpSpPr bwMode="auto">
          <a:xfrm>
            <a:off x="6883400" y="1649413"/>
            <a:ext cx="1727200" cy="2168525"/>
            <a:chOff x="4299" y="858"/>
            <a:chExt cx="1163" cy="1461"/>
          </a:xfrm>
        </p:grpSpPr>
        <p:grpSp>
          <p:nvGrpSpPr>
            <p:cNvPr id="12" name="Group 60"/>
            <p:cNvGrpSpPr>
              <a:grpSpLocks noChangeAspect="1"/>
            </p:cNvGrpSpPr>
            <p:nvPr/>
          </p:nvGrpSpPr>
          <p:grpSpPr bwMode="auto">
            <a:xfrm>
              <a:off x="4299" y="1157"/>
              <a:ext cx="1163" cy="1162"/>
              <a:chOff x="4299" y="1157"/>
              <a:chExt cx="1163" cy="1162"/>
            </a:xfrm>
          </p:grpSpPr>
          <p:grpSp>
            <p:nvGrpSpPr>
              <p:cNvPr id="13" name="Group 61"/>
              <p:cNvGrpSpPr>
                <a:grpSpLocks noChangeAspect="1"/>
              </p:cNvGrpSpPr>
              <p:nvPr/>
            </p:nvGrpSpPr>
            <p:grpSpPr bwMode="auto">
              <a:xfrm>
                <a:off x="4299" y="1158"/>
                <a:ext cx="1163" cy="1161"/>
                <a:chOff x="525" y="1152"/>
                <a:chExt cx="1449" cy="1446"/>
              </a:xfrm>
            </p:grpSpPr>
            <p:sp>
              <p:nvSpPr>
                <p:cNvPr id="133182" name="Oval 62"/>
                <p:cNvSpPr>
                  <a:spLocks noChangeAspect="1" noChangeArrowheads="1"/>
                </p:cNvSpPr>
                <p:nvPr/>
              </p:nvSpPr>
              <p:spPr bwMode="auto">
                <a:xfrm>
                  <a:off x="528" y="1153"/>
                  <a:ext cx="1440" cy="1439"/>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defRPr/>
                  </a:pPr>
                  <a:endParaRPr lang="en-US"/>
                </a:p>
              </p:txBody>
            </p:sp>
            <p:sp>
              <p:nvSpPr>
                <p:cNvPr id="75799" name="Oval 63"/>
                <p:cNvSpPr>
                  <a:spLocks noChangeAspect="1" noChangeArrowheads="1"/>
                </p:cNvSpPr>
                <p:nvPr/>
              </p:nvSpPr>
              <p:spPr bwMode="auto">
                <a:xfrm>
                  <a:off x="687" y="1302"/>
                  <a:ext cx="1152" cy="1152"/>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00" name="Oval 64"/>
                <p:cNvSpPr>
                  <a:spLocks noChangeAspect="1" noChangeArrowheads="1"/>
                </p:cNvSpPr>
                <p:nvPr/>
              </p:nvSpPr>
              <p:spPr bwMode="auto">
                <a:xfrm>
                  <a:off x="831" y="1446"/>
                  <a:ext cx="864" cy="86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01" name="Oval 65"/>
                <p:cNvSpPr>
                  <a:spLocks noChangeAspect="1" noChangeArrowheads="1"/>
                </p:cNvSpPr>
                <p:nvPr/>
              </p:nvSpPr>
              <p:spPr bwMode="auto">
                <a:xfrm>
                  <a:off x="963" y="1605"/>
                  <a:ext cx="576" cy="57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5802" name="Line 66"/>
                <p:cNvSpPr>
                  <a:spLocks noChangeAspect="1" noChangeShapeType="1"/>
                </p:cNvSpPr>
                <p:nvPr/>
              </p:nvSpPr>
              <p:spPr bwMode="auto">
                <a:xfrm>
                  <a:off x="1248" y="1152"/>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03" name="Line 67"/>
                <p:cNvSpPr>
                  <a:spLocks noChangeAspect="1" noChangeShapeType="1"/>
                </p:cNvSpPr>
                <p:nvPr/>
              </p:nvSpPr>
              <p:spPr bwMode="auto">
                <a:xfrm rot="1800000">
                  <a:off x="1251" y="1155"/>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04" name="Line 68"/>
                <p:cNvSpPr>
                  <a:spLocks noChangeAspect="1" noChangeShapeType="1"/>
                </p:cNvSpPr>
                <p:nvPr/>
              </p:nvSpPr>
              <p:spPr bwMode="auto">
                <a:xfrm rot="3600000">
                  <a:off x="1245"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05" name="Line 69"/>
                <p:cNvSpPr>
                  <a:spLocks noChangeAspect="1" noChangeShapeType="1"/>
                </p:cNvSpPr>
                <p:nvPr/>
              </p:nvSpPr>
              <p:spPr bwMode="auto">
                <a:xfrm rot="5400000">
                  <a:off x="1245" y="1140"/>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06" name="Line 70"/>
                <p:cNvSpPr>
                  <a:spLocks noChangeAspect="1" noChangeShapeType="1"/>
                </p:cNvSpPr>
                <p:nvPr/>
              </p:nvSpPr>
              <p:spPr bwMode="auto">
                <a:xfrm rot="7200000">
                  <a:off x="1254" y="1131"/>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07" name="Line 71"/>
                <p:cNvSpPr>
                  <a:spLocks noChangeAspect="1" noChangeShapeType="1"/>
                </p:cNvSpPr>
                <p:nvPr/>
              </p:nvSpPr>
              <p:spPr bwMode="auto">
                <a:xfrm rot="9000000">
                  <a:off x="1263" y="1158"/>
                  <a:ext cx="0" cy="1440"/>
                </a:xfrm>
                <a:prstGeom prst="line">
                  <a:avLst/>
                </a:prstGeom>
                <a:noFill/>
                <a:ln w="9525">
                  <a:solidFill>
                    <a:schemeClr val="tx1"/>
                  </a:solidFill>
                  <a:round/>
                  <a:headEnd/>
                  <a:tailEnd/>
                </a:ln>
              </p:spPr>
              <p:txBody>
                <a:bodyPr>
                  <a:prstTxWarp prst="textNoShape">
                    <a:avLst/>
                  </a:prstTxWarp>
                </a:bodyPr>
                <a:lstStyle/>
                <a:p>
                  <a:endParaRPr lang="en-US"/>
                </a:p>
              </p:txBody>
            </p:sp>
            <p:sp>
              <p:nvSpPr>
                <p:cNvPr id="75808" name="Oval 72"/>
                <p:cNvSpPr>
                  <a:spLocks noChangeAspect="1" noChangeArrowheads="1"/>
                </p:cNvSpPr>
                <p:nvPr/>
              </p:nvSpPr>
              <p:spPr bwMode="auto">
                <a:xfrm>
                  <a:off x="1107" y="1749"/>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sp>
            <p:nvSpPr>
              <p:cNvPr id="75796" name="Freeform 73"/>
              <p:cNvSpPr>
                <a:spLocks noChangeAspect="1"/>
              </p:cNvSpPr>
              <p:nvPr/>
            </p:nvSpPr>
            <p:spPr bwMode="auto">
              <a:xfrm>
                <a:off x="4596" y="1157"/>
                <a:ext cx="284" cy="183"/>
              </a:xfrm>
              <a:custGeom>
                <a:avLst/>
                <a:gdLst>
                  <a:gd name="T0" fmla="*/ 284 w 284"/>
                  <a:gd name="T1" fmla="*/ 120 h 183"/>
                  <a:gd name="T2" fmla="*/ 284 w 284"/>
                  <a:gd name="T3" fmla="*/ 0 h 183"/>
                  <a:gd name="T4" fmla="*/ 251 w 284"/>
                  <a:gd name="T5" fmla="*/ 1 h 183"/>
                  <a:gd name="T6" fmla="*/ 219 w 284"/>
                  <a:gd name="T7" fmla="*/ 3 h 183"/>
                  <a:gd name="T8" fmla="*/ 183 w 284"/>
                  <a:gd name="T9" fmla="*/ 9 h 183"/>
                  <a:gd name="T10" fmla="*/ 137 w 284"/>
                  <a:gd name="T11" fmla="*/ 19 h 183"/>
                  <a:gd name="T12" fmla="*/ 92 w 284"/>
                  <a:gd name="T13" fmla="*/ 31 h 183"/>
                  <a:gd name="T14" fmla="*/ 65 w 284"/>
                  <a:gd name="T15" fmla="*/ 42 h 183"/>
                  <a:gd name="T16" fmla="*/ 36 w 284"/>
                  <a:gd name="T17" fmla="*/ 54 h 183"/>
                  <a:gd name="T18" fmla="*/ 0 w 284"/>
                  <a:gd name="T19" fmla="*/ 75 h 183"/>
                  <a:gd name="T20" fmla="*/ 63 w 284"/>
                  <a:gd name="T21" fmla="*/ 183 h 183"/>
                  <a:gd name="T22" fmla="*/ 98 w 284"/>
                  <a:gd name="T23" fmla="*/ 165 h 183"/>
                  <a:gd name="T24" fmla="*/ 132 w 284"/>
                  <a:gd name="T25" fmla="*/ 150 h 183"/>
                  <a:gd name="T26" fmla="*/ 171 w 284"/>
                  <a:gd name="T27" fmla="*/ 138 h 183"/>
                  <a:gd name="T28" fmla="*/ 198 w 284"/>
                  <a:gd name="T29" fmla="*/ 130 h 183"/>
                  <a:gd name="T30" fmla="*/ 242 w 284"/>
                  <a:gd name="T31" fmla="*/ 123 h 183"/>
                  <a:gd name="T32" fmla="*/ 284 w 284"/>
                  <a:gd name="T33" fmla="*/ 120 h 1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4"/>
                  <a:gd name="T52" fmla="*/ 0 h 183"/>
                  <a:gd name="T53" fmla="*/ 284 w 284"/>
                  <a:gd name="T54" fmla="*/ 183 h 1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4" h="183">
                    <a:moveTo>
                      <a:pt x="284" y="120"/>
                    </a:moveTo>
                    <a:lnTo>
                      <a:pt x="284" y="0"/>
                    </a:lnTo>
                    <a:lnTo>
                      <a:pt x="251" y="1"/>
                    </a:lnTo>
                    <a:lnTo>
                      <a:pt x="219" y="3"/>
                    </a:lnTo>
                    <a:lnTo>
                      <a:pt x="183" y="9"/>
                    </a:lnTo>
                    <a:lnTo>
                      <a:pt x="137" y="19"/>
                    </a:lnTo>
                    <a:lnTo>
                      <a:pt x="92" y="31"/>
                    </a:lnTo>
                    <a:lnTo>
                      <a:pt x="65" y="42"/>
                    </a:lnTo>
                    <a:lnTo>
                      <a:pt x="36" y="54"/>
                    </a:lnTo>
                    <a:lnTo>
                      <a:pt x="0" y="75"/>
                    </a:lnTo>
                    <a:lnTo>
                      <a:pt x="63" y="183"/>
                    </a:lnTo>
                    <a:lnTo>
                      <a:pt x="98" y="165"/>
                    </a:lnTo>
                    <a:lnTo>
                      <a:pt x="132" y="150"/>
                    </a:lnTo>
                    <a:lnTo>
                      <a:pt x="171" y="138"/>
                    </a:lnTo>
                    <a:lnTo>
                      <a:pt x="198" y="130"/>
                    </a:lnTo>
                    <a:lnTo>
                      <a:pt x="242" y="123"/>
                    </a:lnTo>
                    <a:lnTo>
                      <a:pt x="284" y="120"/>
                    </a:lnTo>
                    <a:close/>
                  </a:path>
                </a:pathLst>
              </a:custGeom>
              <a:solidFill>
                <a:srgbClr val="FF0000"/>
              </a:solidFill>
              <a:ln w="9525">
                <a:solidFill>
                  <a:schemeClr val="tx1"/>
                </a:solidFill>
                <a:round/>
                <a:headEnd/>
                <a:tailEnd/>
              </a:ln>
            </p:spPr>
            <p:txBody>
              <a:bodyPr>
                <a:prstTxWarp prst="textNoShape">
                  <a:avLst/>
                </a:prstTxWarp>
              </a:bodyPr>
              <a:lstStyle/>
              <a:p>
                <a:endParaRPr lang="en-US"/>
              </a:p>
            </p:txBody>
          </p:sp>
          <p:sp>
            <p:nvSpPr>
              <p:cNvPr id="75797" name="Freeform 74"/>
              <p:cNvSpPr>
                <a:spLocks noChangeAspect="1"/>
              </p:cNvSpPr>
              <p:nvPr/>
            </p:nvSpPr>
            <p:spPr bwMode="auto">
              <a:xfrm>
                <a:off x="5007" y="1839"/>
                <a:ext cx="192" cy="201"/>
              </a:xfrm>
              <a:custGeom>
                <a:avLst/>
                <a:gdLst>
                  <a:gd name="T0" fmla="*/ 0 w 192"/>
                  <a:gd name="T1" fmla="*/ 105 h 201"/>
                  <a:gd name="T2" fmla="*/ 57 w 192"/>
                  <a:gd name="T3" fmla="*/ 201 h 201"/>
                  <a:gd name="T4" fmla="*/ 93 w 192"/>
                  <a:gd name="T5" fmla="*/ 183 h 201"/>
                  <a:gd name="T6" fmla="*/ 123 w 192"/>
                  <a:gd name="T7" fmla="*/ 153 h 201"/>
                  <a:gd name="T8" fmla="*/ 156 w 192"/>
                  <a:gd name="T9" fmla="*/ 117 h 201"/>
                  <a:gd name="T10" fmla="*/ 183 w 192"/>
                  <a:gd name="T11" fmla="*/ 75 h 201"/>
                  <a:gd name="T12" fmla="*/ 192 w 192"/>
                  <a:gd name="T13" fmla="*/ 57 h 201"/>
                  <a:gd name="T14" fmla="*/ 87 w 192"/>
                  <a:gd name="T15" fmla="*/ 0 h 201"/>
                  <a:gd name="T16" fmla="*/ 75 w 192"/>
                  <a:gd name="T17" fmla="*/ 24 h 201"/>
                  <a:gd name="T18" fmla="*/ 54 w 192"/>
                  <a:gd name="T19" fmla="*/ 51 h 201"/>
                  <a:gd name="T20" fmla="*/ 27 w 192"/>
                  <a:gd name="T21" fmla="*/ 81 h 201"/>
                  <a:gd name="T22" fmla="*/ 0 w 192"/>
                  <a:gd name="T23" fmla="*/ 105 h 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2"/>
                  <a:gd name="T37" fmla="*/ 0 h 201"/>
                  <a:gd name="T38" fmla="*/ 192 w 192"/>
                  <a:gd name="T39" fmla="*/ 201 h 2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2" h="201">
                    <a:moveTo>
                      <a:pt x="0" y="105"/>
                    </a:moveTo>
                    <a:lnTo>
                      <a:pt x="57" y="201"/>
                    </a:lnTo>
                    <a:lnTo>
                      <a:pt x="93" y="183"/>
                    </a:lnTo>
                    <a:lnTo>
                      <a:pt x="123" y="153"/>
                    </a:lnTo>
                    <a:lnTo>
                      <a:pt x="156" y="117"/>
                    </a:lnTo>
                    <a:lnTo>
                      <a:pt x="183" y="75"/>
                    </a:lnTo>
                    <a:lnTo>
                      <a:pt x="192" y="57"/>
                    </a:lnTo>
                    <a:lnTo>
                      <a:pt x="87" y="0"/>
                    </a:lnTo>
                    <a:lnTo>
                      <a:pt x="75" y="24"/>
                    </a:lnTo>
                    <a:lnTo>
                      <a:pt x="54" y="51"/>
                    </a:lnTo>
                    <a:lnTo>
                      <a:pt x="27" y="81"/>
                    </a:lnTo>
                    <a:lnTo>
                      <a:pt x="0" y="105"/>
                    </a:lnTo>
                    <a:close/>
                  </a:path>
                </a:pathLst>
              </a:custGeom>
              <a:solidFill>
                <a:srgbClr val="0000FF"/>
              </a:solidFill>
              <a:ln w="9525">
                <a:solidFill>
                  <a:schemeClr val="tx1"/>
                </a:solidFill>
                <a:round/>
                <a:headEnd/>
                <a:tailEnd/>
              </a:ln>
            </p:spPr>
            <p:txBody>
              <a:bodyPr>
                <a:prstTxWarp prst="textNoShape">
                  <a:avLst/>
                </a:prstTxWarp>
              </a:bodyPr>
              <a:lstStyle/>
              <a:p>
                <a:endParaRPr lang="en-US"/>
              </a:p>
            </p:txBody>
          </p:sp>
        </p:grpSp>
        <p:sp>
          <p:nvSpPr>
            <p:cNvPr id="75794" name="AutoShape 75"/>
            <p:cNvSpPr>
              <a:spLocks noChangeAspect="1" noChangeArrowheads="1"/>
            </p:cNvSpPr>
            <p:nvPr/>
          </p:nvSpPr>
          <p:spPr bwMode="auto">
            <a:xfrm>
              <a:off x="4782" y="858"/>
              <a:ext cx="195" cy="375"/>
            </a:xfrm>
            <a:prstGeom prst="downArrow">
              <a:avLst>
                <a:gd name="adj1" fmla="val 50000"/>
                <a:gd name="adj2" fmla="val 48077"/>
              </a:avLst>
            </a:prstGeom>
            <a:solidFill>
              <a:srgbClr val="000000"/>
            </a:solidFill>
            <a:ln w="9525">
              <a:solidFill>
                <a:schemeClr val="tx1"/>
              </a:solidFill>
              <a:miter lim="800000"/>
              <a:headEnd/>
              <a:tailEnd/>
            </a:ln>
          </p:spPr>
          <p:txBody>
            <a:bodyPr wrap="none" anchor="ctr">
              <a:prstTxWarp prst="textNoShape">
                <a:avLst/>
              </a:prstTxWarp>
            </a:bodyPr>
            <a:lstStyle/>
            <a:p>
              <a:endParaRPr lang="en-US"/>
            </a:p>
          </p:txBody>
        </p:sp>
      </p:grpSp>
      <p:sp>
        <p:nvSpPr>
          <p:cNvPr id="75787" name="AutoShape 76"/>
          <p:cNvSpPr>
            <a:spLocks noChangeArrowheads="1"/>
          </p:cNvSpPr>
          <p:nvPr/>
        </p:nvSpPr>
        <p:spPr bwMode="auto">
          <a:xfrm>
            <a:off x="381000" y="2065338"/>
            <a:ext cx="304800" cy="1752600"/>
          </a:xfrm>
          <a:prstGeom prst="curvedRightArrow">
            <a:avLst>
              <a:gd name="adj1" fmla="val 115000"/>
              <a:gd name="adj2" fmla="val 230000"/>
              <a:gd name="adj3" fmla="val 33333"/>
            </a:avLst>
          </a:prstGeom>
          <a:solidFill>
            <a:srgbClr val="F7F5CD"/>
          </a:solidFill>
          <a:ln w="9525">
            <a:solidFill>
              <a:schemeClr val="tx1"/>
            </a:solidFill>
            <a:miter lim="800000"/>
            <a:headEnd/>
            <a:tailEnd/>
          </a:ln>
        </p:spPr>
        <p:txBody>
          <a:bodyPr wrap="none" anchor="ctr">
            <a:prstTxWarp prst="textNoShape">
              <a:avLst/>
            </a:prstTxWarp>
          </a:bodyPr>
          <a:lstStyle/>
          <a:p>
            <a:endParaRPr lang="en-US"/>
          </a:p>
        </p:txBody>
      </p:sp>
      <p:sp>
        <p:nvSpPr>
          <p:cNvPr id="84" name="TextBox 83"/>
          <p:cNvSpPr txBox="1"/>
          <p:nvPr/>
        </p:nvSpPr>
        <p:spPr>
          <a:xfrm>
            <a:off x="658653" y="5341203"/>
            <a:ext cx="1855947" cy="461665"/>
          </a:xfrm>
          <a:prstGeom prst="rect">
            <a:avLst/>
          </a:prstGeom>
          <a:noFill/>
        </p:spPr>
        <p:txBody>
          <a:bodyPr wrap="none" rtlCol="0" anchor="t">
            <a:spAutoFit/>
          </a:bodyPr>
          <a:lstStyle/>
          <a:p>
            <a:r>
              <a:rPr lang="en-US" dirty="0">
                <a:latin typeface="Calibri" pitchFamily="34" charset="0"/>
              </a:rPr>
              <a:t>Data transfer</a:t>
            </a:r>
          </a:p>
        </p:txBody>
      </p:sp>
      <p:sp>
        <p:nvSpPr>
          <p:cNvPr id="85" name="TextBox 84"/>
          <p:cNvSpPr txBox="1"/>
          <p:nvPr/>
        </p:nvSpPr>
        <p:spPr>
          <a:xfrm>
            <a:off x="3250854" y="5341203"/>
            <a:ext cx="787746" cy="461665"/>
          </a:xfrm>
          <a:prstGeom prst="rect">
            <a:avLst/>
          </a:prstGeom>
          <a:noFill/>
        </p:spPr>
        <p:txBody>
          <a:bodyPr wrap="none" rtlCol="0" anchor="t">
            <a:spAutoFit/>
          </a:bodyPr>
          <a:lstStyle/>
          <a:p>
            <a:r>
              <a:rPr lang="en-US" dirty="0">
                <a:latin typeface="Calibri" pitchFamily="34" charset="0"/>
              </a:rPr>
              <a:t>Seek</a:t>
            </a:r>
          </a:p>
        </p:txBody>
      </p:sp>
      <p:sp>
        <p:nvSpPr>
          <p:cNvPr id="86" name="TextBox 85"/>
          <p:cNvSpPr txBox="1"/>
          <p:nvPr/>
        </p:nvSpPr>
        <p:spPr>
          <a:xfrm>
            <a:off x="4876800" y="5341203"/>
            <a:ext cx="1656570" cy="830997"/>
          </a:xfrm>
          <a:prstGeom prst="rect">
            <a:avLst/>
          </a:prstGeom>
          <a:noFill/>
        </p:spPr>
        <p:txBody>
          <a:bodyPr wrap="square" rtlCol="0" anchor="t">
            <a:spAutoFit/>
          </a:bodyPr>
          <a:lstStyle/>
          <a:p>
            <a:pPr algn="ctr"/>
            <a:r>
              <a:rPr lang="en-US" dirty="0">
                <a:latin typeface="Calibri" pitchFamily="34" charset="0"/>
              </a:rPr>
              <a:t>Rotational </a:t>
            </a:r>
          </a:p>
          <a:p>
            <a:pPr algn="ctr"/>
            <a:r>
              <a:rPr lang="en-US" dirty="0">
                <a:latin typeface="Calibri" pitchFamily="34" charset="0"/>
              </a:rPr>
              <a:t>latency</a:t>
            </a:r>
          </a:p>
        </p:txBody>
      </p:sp>
      <p:sp>
        <p:nvSpPr>
          <p:cNvPr id="87" name="TextBox 86"/>
          <p:cNvSpPr txBox="1"/>
          <p:nvPr/>
        </p:nvSpPr>
        <p:spPr>
          <a:xfrm>
            <a:off x="6830853" y="5341203"/>
            <a:ext cx="1855947" cy="461665"/>
          </a:xfrm>
          <a:prstGeom prst="rect">
            <a:avLst/>
          </a:prstGeom>
          <a:noFill/>
        </p:spPr>
        <p:txBody>
          <a:bodyPr wrap="none" rtlCol="0" anchor="t">
            <a:spAutoFit/>
          </a:bodyPr>
          <a:lstStyle/>
          <a:p>
            <a:r>
              <a:rPr lang="en-US" dirty="0">
                <a:latin typeface="Calibri" pitchFamily="34" charset="0"/>
              </a:rPr>
              <a:t>Data transfer</a:t>
            </a:r>
          </a:p>
        </p:txBody>
      </p:sp>
      <p:cxnSp>
        <p:nvCxnSpPr>
          <p:cNvPr id="89" name="Straight Arrow Connector 88"/>
          <p:cNvCxnSpPr>
            <a:stCxn id="84" idx="0"/>
          </p:cNvCxnSpPr>
          <p:nvPr/>
        </p:nvCxnSpPr>
        <p:spPr bwMode="auto">
          <a:xfrm rot="5400000" flipH="1" flipV="1">
            <a:off x="1210559" y="4949437"/>
            <a:ext cx="767834" cy="15698"/>
          </a:xfrm>
          <a:prstGeom prst="straightConnector1">
            <a:avLst/>
          </a:prstGeom>
          <a:noFill/>
          <a:ln w="25400" cap="flat" cmpd="sng" algn="ctr">
            <a:solidFill>
              <a:schemeClr val="tx1"/>
            </a:solidFill>
            <a:prstDash val="solid"/>
            <a:round/>
            <a:headEnd type="none" w="med" len="med"/>
            <a:tailEnd type="arrow"/>
          </a:ln>
          <a:effectLst/>
        </p:spPr>
      </p:cxnSp>
      <p:cxnSp>
        <p:nvCxnSpPr>
          <p:cNvPr id="90" name="Straight Arrow Connector 89"/>
          <p:cNvCxnSpPr/>
          <p:nvPr/>
        </p:nvCxnSpPr>
        <p:spPr bwMode="auto">
          <a:xfrm rot="5400000" flipH="1" flipV="1">
            <a:off x="3267302" y="5011052"/>
            <a:ext cx="773668" cy="15698"/>
          </a:xfrm>
          <a:prstGeom prst="straightConnector1">
            <a:avLst/>
          </a:prstGeom>
          <a:noFill/>
          <a:ln w="25400" cap="flat" cmpd="sng" algn="ctr">
            <a:solidFill>
              <a:schemeClr val="tx1"/>
            </a:solidFill>
            <a:prstDash val="solid"/>
            <a:round/>
            <a:headEnd type="none" w="med" len="med"/>
            <a:tailEnd type="arrow"/>
          </a:ln>
          <a:effectLst/>
        </p:spPr>
      </p:cxnSp>
      <p:cxnSp>
        <p:nvCxnSpPr>
          <p:cNvPr id="91" name="Straight Arrow Connector 90"/>
          <p:cNvCxnSpPr/>
          <p:nvPr/>
        </p:nvCxnSpPr>
        <p:spPr bwMode="auto">
          <a:xfrm rot="5400000" flipH="1" flipV="1">
            <a:off x="5317810" y="5011052"/>
            <a:ext cx="773668" cy="15698"/>
          </a:xfrm>
          <a:prstGeom prst="straightConnector1">
            <a:avLst/>
          </a:prstGeom>
          <a:noFill/>
          <a:ln w="25400" cap="flat" cmpd="sng" algn="ctr">
            <a:solidFill>
              <a:schemeClr val="tx1"/>
            </a:solidFill>
            <a:prstDash val="solid"/>
            <a:round/>
            <a:headEnd type="none" w="med" len="med"/>
            <a:tailEnd type="arrow"/>
          </a:ln>
          <a:effectLst/>
        </p:spPr>
      </p:cxnSp>
      <p:cxnSp>
        <p:nvCxnSpPr>
          <p:cNvPr id="92" name="Straight Arrow Connector 91"/>
          <p:cNvCxnSpPr/>
          <p:nvPr/>
        </p:nvCxnSpPr>
        <p:spPr bwMode="auto">
          <a:xfrm rot="5400000" flipH="1" flipV="1">
            <a:off x="7367272" y="5022720"/>
            <a:ext cx="773668" cy="15698"/>
          </a:xfrm>
          <a:prstGeom prst="straightConnector1">
            <a:avLst/>
          </a:prstGeom>
          <a:noFill/>
          <a:ln w="25400" cap="flat" cmpd="sng" algn="ctr">
            <a:solidFill>
              <a:schemeClr val="tx1"/>
            </a:solidFill>
            <a:prstDash val="solid"/>
            <a:round/>
            <a:headEnd type="none" w="med" len="med"/>
            <a:tailEnd type="arrow"/>
          </a:ln>
          <a:effectLst/>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BF5FC-F11D-4862-8722-2D32E22E1772}"/>
              </a:ext>
            </a:extLst>
          </p:cNvPr>
          <p:cNvSpPr>
            <a:spLocks noGrp="1"/>
          </p:cNvSpPr>
          <p:nvPr>
            <p:ph type="title"/>
          </p:nvPr>
        </p:nvSpPr>
        <p:spPr>
          <a:xfrm>
            <a:off x="0" y="116798"/>
            <a:ext cx="7592093" cy="762000"/>
          </a:xfrm>
        </p:spPr>
        <p:txBody>
          <a:bodyPr>
            <a:normAutofit/>
          </a:bodyPr>
          <a:lstStyle/>
          <a:p>
            <a:r>
              <a:rPr lang="zh-CN" altLang="en-US" dirty="0"/>
              <a:t>扇区访问时间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AF38B2-F15F-4A91-8828-1ECAB1694616}"/>
                  </a:ext>
                </a:extLst>
              </p:cNvPr>
              <p:cNvSpPr>
                <a:spLocks noGrp="1"/>
              </p:cNvSpPr>
              <p:nvPr>
                <p:ph idx="1"/>
              </p:nvPr>
            </p:nvSpPr>
            <p:spPr>
              <a:xfrm>
                <a:off x="198437" y="782612"/>
                <a:ext cx="8747125" cy="4972050"/>
              </a:xfrm>
            </p:spPr>
            <p:txBody>
              <a:bodyPr>
                <a:noAutofit/>
              </a:bodyPr>
              <a:lstStyle/>
              <a:p>
                <a:r>
                  <a:rPr lang="zh-CN" altLang="en-US" sz="1900" dirty="0"/>
                  <a:t>扇区访问时间由三部分组成：寻道时间、旋转时间和传送时间</a:t>
                </a:r>
                <a:endParaRPr lang="en-US" altLang="zh-CN" sz="1900" dirty="0"/>
              </a:p>
              <a:p>
                <a:pPr lvl="1"/>
                <a:r>
                  <a:rPr lang="en-US" altLang="zh-CN" sz="1900" dirty="0" err="1"/>
                  <a:t>T</a:t>
                </a:r>
                <a:r>
                  <a:rPr lang="en-US" altLang="zh-CN" sz="1900" baseline="-25000" dirty="0" err="1"/>
                  <a:t>access</a:t>
                </a:r>
                <a:r>
                  <a:rPr lang="en-US" altLang="zh-CN" sz="1900" dirty="0"/>
                  <a:t>  =  </a:t>
                </a:r>
                <a:r>
                  <a:rPr lang="en-US" altLang="zh-CN" sz="1900" dirty="0" err="1"/>
                  <a:t>T</a:t>
                </a:r>
                <a:r>
                  <a:rPr lang="en-US" altLang="zh-CN" sz="1900" baseline="-25000" dirty="0" err="1"/>
                  <a:t>avg</a:t>
                </a:r>
                <a:r>
                  <a:rPr lang="en-US" altLang="zh-CN" sz="1900" baseline="-25000" dirty="0"/>
                  <a:t> seek</a:t>
                </a:r>
                <a:r>
                  <a:rPr lang="en-US" altLang="zh-CN" sz="1900" dirty="0"/>
                  <a:t> +  </a:t>
                </a:r>
                <a:r>
                  <a:rPr lang="en-US" altLang="zh-CN" sz="1900" dirty="0" err="1"/>
                  <a:t>T</a:t>
                </a:r>
                <a:r>
                  <a:rPr lang="en-US" altLang="zh-CN" sz="1900" baseline="-25000" dirty="0" err="1"/>
                  <a:t>avg</a:t>
                </a:r>
                <a:r>
                  <a:rPr lang="en-US" altLang="zh-CN" sz="1900" baseline="-25000" dirty="0"/>
                  <a:t> rotation</a:t>
                </a:r>
                <a:r>
                  <a:rPr lang="en-US" altLang="zh-CN" sz="1900" dirty="0"/>
                  <a:t> + </a:t>
                </a:r>
                <a:r>
                  <a:rPr lang="en-US" altLang="zh-CN" sz="1900" dirty="0" err="1"/>
                  <a:t>T</a:t>
                </a:r>
                <a:r>
                  <a:rPr lang="en-US" altLang="zh-CN" sz="1900" baseline="-25000" dirty="0" err="1"/>
                  <a:t>avg</a:t>
                </a:r>
                <a:r>
                  <a:rPr lang="en-US" altLang="zh-CN" sz="1900" baseline="-25000" dirty="0"/>
                  <a:t> transfer</a:t>
                </a:r>
                <a:endParaRPr lang="en-US" altLang="zh-CN" sz="1900" dirty="0"/>
              </a:p>
              <a:p>
                <a:r>
                  <a:rPr lang="zh-CN" altLang="en-US" sz="1900" dirty="0">
                    <a:solidFill>
                      <a:srgbClr val="FF0000"/>
                    </a:solidFill>
                  </a:rPr>
                  <a:t>寻道时间</a:t>
                </a:r>
                <a:r>
                  <a:rPr lang="en-US" altLang="zh-CN" sz="1900" dirty="0" err="1"/>
                  <a:t>T</a:t>
                </a:r>
                <a:r>
                  <a:rPr lang="en-US" altLang="zh-CN" sz="1900" baseline="-25000" dirty="0" err="1"/>
                  <a:t>avg</a:t>
                </a:r>
                <a:r>
                  <a:rPr lang="en-US" altLang="zh-CN" sz="1900" baseline="-25000" dirty="0"/>
                  <a:t> seek</a:t>
                </a:r>
                <a:r>
                  <a:rPr lang="en-US" altLang="zh-CN" sz="1900" dirty="0"/>
                  <a:t> </a:t>
                </a:r>
                <a:r>
                  <a:rPr lang="zh-CN" altLang="en-US" sz="1900" dirty="0"/>
                  <a:t>：</a:t>
                </a:r>
                <a:endParaRPr lang="en-US" altLang="zh-CN" sz="1900" dirty="0"/>
              </a:p>
              <a:p>
                <a:pPr lvl="1"/>
                <a:r>
                  <a:rPr lang="zh-CN" altLang="en-US" sz="1900" dirty="0"/>
                  <a:t>移动传动臂将读</a:t>
                </a:r>
                <a:r>
                  <a:rPr lang="en-US" altLang="zh-CN" sz="1900" dirty="0"/>
                  <a:t>/</a:t>
                </a:r>
                <a:r>
                  <a:rPr lang="zh-CN" altLang="en-US" sz="1900" dirty="0"/>
                  <a:t>写头定位到包含目标扇区磁道上所需的时间</a:t>
                </a:r>
                <a:endParaRPr lang="en-US" altLang="zh-CN" sz="1900" dirty="0"/>
              </a:p>
              <a:p>
                <a:pPr lvl="1"/>
                <a:r>
                  <a:rPr lang="zh-CN" altLang="en-US" sz="1900" dirty="0"/>
                  <a:t>平均寻道时间为</a:t>
                </a:r>
                <a:r>
                  <a:rPr lang="en-US" altLang="zh-CN" sz="1900" dirty="0"/>
                  <a:t>3~9ms</a:t>
                </a:r>
              </a:p>
              <a:p>
                <a:r>
                  <a:rPr lang="zh-CN" altLang="en-US" sz="1900" dirty="0">
                    <a:solidFill>
                      <a:srgbClr val="FF0000"/>
                    </a:solidFill>
                  </a:rPr>
                  <a:t>旋转时间</a:t>
                </a:r>
                <a:r>
                  <a:rPr lang="zh-CN" altLang="en-US" sz="1900" dirty="0"/>
                  <a:t>：</a:t>
                </a:r>
                <a:endParaRPr lang="en-US" altLang="zh-CN" sz="1900" dirty="0"/>
              </a:p>
              <a:p>
                <a:pPr lvl="1"/>
                <a:r>
                  <a:rPr lang="zh-CN" altLang="en-US" sz="1900" dirty="0"/>
                  <a:t>驱动器等待目标扇区的第一位旋转到读</a:t>
                </a:r>
                <a:r>
                  <a:rPr lang="en-US" altLang="zh-CN" sz="1900" dirty="0"/>
                  <a:t>/</a:t>
                </a:r>
                <a:r>
                  <a:rPr lang="zh-CN" altLang="en-US" sz="1900" dirty="0"/>
                  <a:t>写头下的时间</a:t>
                </a:r>
                <a:endParaRPr lang="en-US" altLang="zh-CN" sz="1900" dirty="0"/>
              </a:p>
              <a:p>
                <a:pPr lvl="1"/>
                <a:r>
                  <a:rPr lang="zh-CN" altLang="en-US" sz="1900" dirty="0"/>
                  <a:t>最大旋转延迟为等待一整圈：</a:t>
                </a:r>
                <a14:m>
                  <m:oMath xmlns:m="http://schemas.openxmlformats.org/officeDocument/2006/math">
                    <m:sSub>
                      <m:sSubPr>
                        <m:ctrlPr>
                          <a:rPr lang="en-US" altLang="zh-CN" sz="1900" i="1" smtClean="0">
                            <a:latin typeface="Cambria Math" panose="02040503050406030204" pitchFamily="18" charset="0"/>
                          </a:rPr>
                        </m:ctrlPr>
                      </m:sSubPr>
                      <m:e>
                        <m:r>
                          <a:rPr lang="en-US" altLang="zh-CN" sz="1900" b="0" i="1" smtClean="0">
                            <a:latin typeface="Cambria Math" panose="02040503050406030204" pitchFamily="18" charset="0"/>
                          </a:rPr>
                          <m:t>𝑇</m:t>
                        </m:r>
                      </m:e>
                      <m:sub>
                        <m:r>
                          <a:rPr lang="en-US" altLang="zh-CN" sz="1900" i="1">
                            <a:latin typeface="Cambria Math" panose="02040503050406030204" pitchFamily="18" charset="0"/>
                          </a:rPr>
                          <m:t>𝑀</m:t>
                        </m:r>
                        <m:r>
                          <a:rPr lang="en-US" altLang="zh-CN" sz="1900" b="0" i="1" smtClean="0">
                            <a:latin typeface="Cambria Math" panose="02040503050406030204" pitchFamily="18" charset="0"/>
                          </a:rPr>
                          <m:t>𝑎𝑥𝑅𝑜𝑡𝑎𝑡𝑖𝑜𝑛</m:t>
                        </m:r>
                      </m:sub>
                    </m:sSub>
                    <m:r>
                      <a:rPr lang="en-US" altLang="zh-CN" sz="1900" b="0" i="1" smtClean="0">
                        <a:latin typeface="Cambria Math" panose="02040503050406030204" pitchFamily="18" charset="0"/>
                      </a:rPr>
                      <m:t>=</m:t>
                    </m:r>
                    <m:f>
                      <m:fPr>
                        <m:ctrlPr>
                          <a:rPr lang="en-US" altLang="zh-CN" sz="1900" b="0" i="1" smtClean="0">
                            <a:latin typeface="Cambria Math" panose="02040503050406030204" pitchFamily="18" charset="0"/>
                          </a:rPr>
                        </m:ctrlPr>
                      </m:fPr>
                      <m:num>
                        <m:r>
                          <a:rPr lang="en-US" altLang="zh-CN" sz="1900" b="0" i="1" smtClean="0">
                            <a:latin typeface="Cambria Math" panose="02040503050406030204" pitchFamily="18" charset="0"/>
                          </a:rPr>
                          <m:t>1</m:t>
                        </m:r>
                      </m:num>
                      <m:den>
                        <m:r>
                          <a:rPr lang="en-US" altLang="zh-CN" sz="1900" b="0" i="1" smtClean="0">
                            <a:latin typeface="Cambria Math" panose="02040503050406030204" pitchFamily="18" charset="0"/>
                          </a:rPr>
                          <m:t>𝑅𝑃𝑀</m:t>
                        </m:r>
                      </m:den>
                    </m:f>
                    <m:r>
                      <a:rPr lang="en-US" altLang="zh-CN" sz="1900" b="0" i="1" smtClean="0">
                        <a:latin typeface="Cambria Math" panose="02040503050406030204" pitchFamily="18" charset="0"/>
                        <a:ea typeface="Cambria Math" panose="02040503050406030204" pitchFamily="18" charset="0"/>
                      </a:rPr>
                      <m:t>×</m:t>
                    </m:r>
                    <m:f>
                      <m:fPr>
                        <m:ctrlPr>
                          <a:rPr lang="en-US" altLang="zh-CN" sz="1900" b="0" i="1" smtClean="0">
                            <a:latin typeface="Cambria Math" panose="02040503050406030204" pitchFamily="18" charset="0"/>
                            <a:ea typeface="Cambria Math" panose="02040503050406030204" pitchFamily="18" charset="0"/>
                          </a:rPr>
                        </m:ctrlPr>
                      </m:fPr>
                      <m:num>
                        <m:r>
                          <a:rPr lang="en-US" altLang="zh-CN" sz="1900" b="0" i="1" smtClean="0">
                            <a:latin typeface="Cambria Math" panose="02040503050406030204" pitchFamily="18" charset="0"/>
                            <a:ea typeface="Cambria Math" panose="02040503050406030204" pitchFamily="18" charset="0"/>
                          </a:rPr>
                          <m:t>60</m:t>
                        </m:r>
                        <m:r>
                          <a:rPr lang="en-US" altLang="zh-CN" sz="1900" b="0" i="1" smtClean="0">
                            <a:latin typeface="Cambria Math" panose="02040503050406030204" pitchFamily="18" charset="0"/>
                            <a:ea typeface="Cambria Math" panose="02040503050406030204" pitchFamily="18" charset="0"/>
                          </a:rPr>
                          <m:t>𝑠</m:t>
                        </m:r>
                      </m:num>
                      <m:den>
                        <m:r>
                          <a:rPr lang="en-US" altLang="zh-CN" sz="1900" b="0" i="1" smtClean="0">
                            <a:latin typeface="Cambria Math" panose="02040503050406030204" pitchFamily="18" charset="0"/>
                            <a:ea typeface="Cambria Math" panose="02040503050406030204" pitchFamily="18" charset="0"/>
                          </a:rPr>
                          <m:t>1</m:t>
                        </m:r>
                        <m:r>
                          <a:rPr lang="en-US" altLang="zh-CN" sz="1900" b="0" i="1" smtClean="0">
                            <a:latin typeface="Cambria Math" panose="02040503050406030204" pitchFamily="18" charset="0"/>
                            <a:ea typeface="Cambria Math" panose="02040503050406030204" pitchFamily="18" charset="0"/>
                          </a:rPr>
                          <m:t>𝑚𝑖𝑛</m:t>
                        </m:r>
                      </m:den>
                    </m:f>
                  </m:oMath>
                </a14:m>
                <a:endParaRPr lang="en-US" altLang="zh-CN" sz="1900" dirty="0"/>
              </a:p>
              <a:p>
                <a:pPr lvl="1"/>
                <a:r>
                  <a:rPr lang="zh-CN" altLang="en-US" sz="1900" dirty="0"/>
                  <a:t>平均旋转延迟为最大旋转延迟一半：</a:t>
                </a:r>
                <a:r>
                  <a:rPr lang="en-US" altLang="zh-CN" sz="1900" dirty="0"/>
                  <a:t> </a:t>
                </a: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𝑇</m:t>
                        </m:r>
                      </m:e>
                      <m:sub>
                        <m:r>
                          <a:rPr lang="en-US" altLang="zh-CN" sz="1900" b="0" i="1" smtClean="0">
                            <a:latin typeface="Cambria Math" panose="02040503050406030204" pitchFamily="18" charset="0"/>
                          </a:rPr>
                          <m:t>𝐴𝑣𝑔</m:t>
                        </m:r>
                        <m:r>
                          <a:rPr lang="en-US" altLang="zh-CN" sz="1900" i="1">
                            <a:latin typeface="Cambria Math" panose="02040503050406030204" pitchFamily="18" charset="0"/>
                          </a:rPr>
                          <m:t>𝑅𝑜𝑡𝑎𝑡𝑖𝑜𝑛</m:t>
                        </m:r>
                      </m:sub>
                    </m:sSub>
                    <m:r>
                      <a:rPr lang="en-US" altLang="zh-CN" sz="1900" i="1">
                        <a:latin typeface="Cambria Math" panose="02040503050406030204" pitchFamily="18" charset="0"/>
                      </a:rPr>
                      <m:t>=</m:t>
                    </m:r>
                    <m:f>
                      <m:fPr>
                        <m:ctrlPr>
                          <a:rPr lang="en-US" altLang="zh-CN" sz="1900" i="1" smtClean="0">
                            <a:latin typeface="Cambria Math" panose="02040503050406030204" pitchFamily="18" charset="0"/>
                          </a:rPr>
                        </m:ctrlPr>
                      </m:fPr>
                      <m:num>
                        <m:r>
                          <a:rPr lang="en-US" altLang="zh-CN" sz="1900" b="0" i="1" smtClean="0">
                            <a:latin typeface="Cambria Math" panose="02040503050406030204" pitchFamily="18" charset="0"/>
                          </a:rPr>
                          <m:t>1</m:t>
                        </m:r>
                      </m:num>
                      <m:den>
                        <m:r>
                          <a:rPr lang="en-US" altLang="zh-CN" sz="1900" b="0" i="1" smtClean="0">
                            <a:latin typeface="Cambria Math" panose="02040503050406030204" pitchFamily="18" charset="0"/>
                          </a:rPr>
                          <m:t>2</m:t>
                        </m:r>
                      </m:den>
                    </m:f>
                    <m:r>
                      <a:rPr lang="en-US" altLang="zh-CN" sz="1900" i="1" smtClean="0">
                        <a:latin typeface="Cambria Math" panose="02040503050406030204" pitchFamily="18" charset="0"/>
                        <a:ea typeface="Cambria Math" panose="02040503050406030204" pitchFamily="18" charset="0"/>
                      </a:rPr>
                      <m:t>×</m:t>
                    </m:r>
                    <m:f>
                      <m:fPr>
                        <m:ctrlPr>
                          <a:rPr lang="en-US" altLang="zh-CN" sz="1900" i="1">
                            <a:latin typeface="Cambria Math" panose="02040503050406030204" pitchFamily="18" charset="0"/>
                          </a:rPr>
                        </m:ctrlPr>
                      </m:fPr>
                      <m:num>
                        <m:r>
                          <a:rPr lang="en-US" altLang="zh-CN" sz="1900" i="1">
                            <a:latin typeface="Cambria Math" panose="02040503050406030204" pitchFamily="18" charset="0"/>
                          </a:rPr>
                          <m:t>1</m:t>
                        </m:r>
                      </m:num>
                      <m:den>
                        <m:r>
                          <a:rPr lang="en-US" altLang="zh-CN" sz="1900" i="1">
                            <a:latin typeface="Cambria Math" panose="02040503050406030204" pitchFamily="18" charset="0"/>
                          </a:rPr>
                          <m:t>𝑅𝑃𝑀</m:t>
                        </m:r>
                      </m:den>
                    </m:f>
                    <m:r>
                      <a:rPr lang="en-US" altLang="zh-CN" sz="1900" i="1">
                        <a:latin typeface="Cambria Math" panose="02040503050406030204" pitchFamily="18" charset="0"/>
                        <a:ea typeface="Cambria Math" panose="02040503050406030204" pitchFamily="18" charset="0"/>
                      </a:rPr>
                      <m:t>×</m:t>
                    </m:r>
                    <m:f>
                      <m:fPr>
                        <m:ctrlPr>
                          <a:rPr lang="en-US" altLang="zh-CN" sz="1900" i="1">
                            <a:latin typeface="Cambria Math" panose="02040503050406030204" pitchFamily="18" charset="0"/>
                            <a:ea typeface="Cambria Math" panose="02040503050406030204" pitchFamily="18" charset="0"/>
                          </a:rPr>
                        </m:ctrlPr>
                      </m:fPr>
                      <m:num>
                        <m:r>
                          <a:rPr lang="en-US" altLang="zh-CN" sz="1900" i="1">
                            <a:latin typeface="Cambria Math" panose="02040503050406030204" pitchFamily="18" charset="0"/>
                            <a:ea typeface="Cambria Math" panose="02040503050406030204" pitchFamily="18" charset="0"/>
                          </a:rPr>
                          <m:t>60</m:t>
                        </m:r>
                        <m:r>
                          <a:rPr lang="en-US" altLang="zh-CN" sz="1900" i="1">
                            <a:latin typeface="Cambria Math" panose="02040503050406030204" pitchFamily="18" charset="0"/>
                            <a:ea typeface="Cambria Math" panose="02040503050406030204" pitchFamily="18" charset="0"/>
                          </a:rPr>
                          <m:t>𝑠</m:t>
                        </m:r>
                      </m:num>
                      <m:den>
                        <m:r>
                          <a:rPr lang="en-US" altLang="zh-CN" sz="1900" i="1">
                            <a:latin typeface="Cambria Math" panose="02040503050406030204" pitchFamily="18" charset="0"/>
                            <a:ea typeface="Cambria Math" panose="02040503050406030204" pitchFamily="18" charset="0"/>
                          </a:rPr>
                          <m:t>1</m:t>
                        </m:r>
                        <m:r>
                          <a:rPr lang="en-US" altLang="zh-CN" sz="1900" i="1">
                            <a:latin typeface="Cambria Math" panose="02040503050406030204" pitchFamily="18" charset="0"/>
                            <a:ea typeface="Cambria Math" panose="02040503050406030204" pitchFamily="18" charset="0"/>
                          </a:rPr>
                          <m:t>𝑚𝑖𝑛</m:t>
                        </m:r>
                      </m:den>
                    </m:f>
                  </m:oMath>
                </a14:m>
                <a:endParaRPr lang="en-US" altLang="zh-CN" sz="1900" dirty="0"/>
              </a:p>
              <a:p>
                <a:pPr lvl="1"/>
                <a:r>
                  <a:rPr lang="zh-CN" altLang="en-US" sz="1900" dirty="0"/>
                  <a:t>典型磁盘转速为</a:t>
                </a:r>
                <a:r>
                  <a:rPr lang="en-US" altLang="zh-CN" sz="1900" dirty="0"/>
                  <a:t>7200RPM</a:t>
                </a:r>
                <a:r>
                  <a:rPr lang="zh-CN" altLang="en-US" sz="1900" dirty="0"/>
                  <a:t>或</a:t>
                </a:r>
                <a:r>
                  <a:rPr lang="en-US" altLang="zh-CN" sz="1900" dirty="0"/>
                  <a:t>15K RPM</a:t>
                </a:r>
              </a:p>
              <a:p>
                <a:r>
                  <a:rPr lang="zh-CN" altLang="en-US" sz="1900" dirty="0">
                    <a:solidFill>
                      <a:srgbClr val="FF0000"/>
                    </a:solidFill>
                  </a:rPr>
                  <a:t>传送时间</a:t>
                </a:r>
                <a:r>
                  <a:rPr lang="zh-CN" altLang="en-US" sz="1900" dirty="0"/>
                  <a:t>：</a:t>
                </a:r>
                <a:endParaRPr lang="en-US" altLang="zh-CN" sz="1900" dirty="0"/>
              </a:p>
              <a:p>
                <a:pPr lvl="1"/>
                <a:r>
                  <a:rPr lang="zh-CN" altLang="en-US" sz="1900" dirty="0"/>
                  <a:t>当目标扇区的第一个位位于读</a:t>
                </a:r>
                <a:r>
                  <a:rPr lang="en-US" altLang="zh-CN" sz="1900" dirty="0"/>
                  <a:t>/</a:t>
                </a:r>
                <a:r>
                  <a:rPr lang="zh-CN" altLang="en-US" sz="1900" dirty="0"/>
                  <a:t>写头下时，驱动器读或写该扇区的时间</a:t>
                </a:r>
                <a:endParaRPr lang="en-US" altLang="zh-CN" sz="1900" dirty="0"/>
              </a:p>
              <a:p>
                <a:pPr lvl="1"/>
                <a:r>
                  <a:rPr lang="zh-CN" altLang="en-US" sz="1900" dirty="0"/>
                  <a:t>一个扇区以秒为单位的平均传送时间为：</a:t>
                </a:r>
                <a:r>
                  <a:rPr lang="en-US" altLang="zh-CN" sz="1900" dirty="0"/>
                  <a:t> </a:t>
                </a:r>
              </a:p>
              <a:p>
                <a:pPr lvl="1"/>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𝑇</m:t>
                        </m:r>
                      </m:e>
                      <m:sub>
                        <m:r>
                          <a:rPr lang="en-US" altLang="zh-CN" sz="1900" b="0" i="1" smtClean="0">
                            <a:latin typeface="Cambria Math" panose="02040503050406030204" pitchFamily="18" charset="0"/>
                          </a:rPr>
                          <m:t>𝐴𝑣𝑔𝑇𝑟𝑎𝑛𝑠𝑓𝑒𝑟</m:t>
                        </m:r>
                      </m:sub>
                    </m:sSub>
                    <m:r>
                      <a:rPr lang="en-US" altLang="zh-CN" sz="1900" i="1">
                        <a:latin typeface="Cambria Math" panose="02040503050406030204" pitchFamily="18" charset="0"/>
                      </a:rPr>
                      <m:t>=</m:t>
                    </m:r>
                    <m:f>
                      <m:fPr>
                        <m:ctrlPr>
                          <a:rPr lang="en-US" altLang="zh-CN" sz="1900" i="1">
                            <a:latin typeface="Cambria Math" panose="02040503050406030204" pitchFamily="18" charset="0"/>
                          </a:rPr>
                        </m:ctrlPr>
                      </m:fPr>
                      <m:num>
                        <m:r>
                          <a:rPr lang="en-US" altLang="zh-CN" sz="1900" i="1">
                            <a:latin typeface="Cambria Math" panose="02040503050406030204" pitchFamily="18" charset="0"/>
                          </a:rPr>
                          <m:t>1</m:t>
                        </m:r>
                      </m:num>
                      <m:den>
                        <m:r>
                          <a:rPr lang="en-US" altLang="zh-CN" sz="1900" i="1">
                            <a:latin typeface="Cambria Math" panose="02040503050406030204" pitchFamily="18" charset="0"/>
                          </a:rPr>
                          <m:t>𝑅𝑃𝑀</m:t>
                        </m:r>
                      </m:den>
                    </m:f>
                    <m:r>
                      <a:rPr lang="en-US" altLang="zh-CN" sz="1900" i="1">
                        <a:latin typeface="Cambria Math" panose="02040503050406030204" pitchFamily="18" charset="0"/>
                        <a:ea typeface="Cambria Math" panose="02040503050406030204" pitchFamily="18" charset="0"/>
                      </a:rPr>
                      <m:t>×</m:t>
                    </m:r>
                    <m:f>
                      <m:fPr>
                        <m:ctrlPr>
                          <a:rPr lang="en-US" altLang="zh-CN" sz="1900" i="1">
                            <a:latin typeface="Cambria Math" panose="02040503050406030204" pitchFamily="18" charset="0"/>
                            <a:ea typeface="Cambria Math" panose="02040503050406030204" pitchFamily="18" charset="0"/>
                          </a:rPr>
                        </m:ctrlPr>
                      </m:fPr>
                      <m:num>
                        <m:r>
                          <a:rPr lang="en-US" altLang="zh-CN" sz="1900" i="1">
                            <a:latin typeface="Cambria Math" panose="02040503050406030204" pitchFamily="18" charset="0"/>
                            <a:ea typeface="Cambria Math" panose="02040503050406030204" pitchFamily="18" charset="0"/>
                          </a:rPr>
                          <m:t>60</m:t>
                        </m:r>
                        <m:r>
                          <a:rPr lang="en-US" altLang="zh-CN" sz="1900" i="1">
                            <a:latin typeface="Cambria Math" panose="02040503050406030204" pitchFamily="18" charset="0"/>
                            <a:ea typeface="Cambria Math" panose="02040503050406030204" pitchFamily="18" charset="0"/>
                          </a:rPr>
                          <m:t>𝑠</m:t>
                        </m:r>
                      </m:num>
                      <m:den>
                        <m:r>
                          <a:rPr lang="en-US" altLang="zh-CN" sz="1900" i="1">
                            <a:latin typeface="Cambria Math" panose="02040503050406030204" pitchFamily="18" charset="0"/>
                            <a:ea typeface="Cambria Math" panose="02040503050406030204" pitchFamily="18" charset="0"/>
                          </a:rPr>
                          <m:t>1</m:t>
                        </m:r>
                        <m:r>
                          <a:rPr lang="en-US" altLang="zh-CN" sz="1900" i="1">
                            <a:latin typeface="Cambria Math" panose="02040503050406030204" pitchFamily="18" charset="0"/>
                            <a:ea typeface="Cambria Math" panose="02040503050406030204" pitchFamily="18" charset="0"/>
                          </a:rPr>
                          <m:t>𝑚𝑖𝑛</m:t>
                        </m:r>
                      </m:den>
                    </m:f>
                    <m:r>
                      <a:rPr lang="en-US" altLang="zh-CN" sz="1900" i="1">
                        <a:latin typeface="Cambria Math" panose="02040503050406030204" pitchFamily="18" charset="0"/>
                        <a:ea typeface="Cambria Math" panose="02040503050406030204" pitchFamily="18" charset="0"/>
                      </a:rPr>
                      <m:t>×</m:t>
                    </m:r>
                    <m:f>
                      <m:fPr>
                        <m:ctrlPr>
                          <a:rPr lang="en-US" altLang="zh-CN" sz="1900" i="1" smtClean="0">
                            <a:latin typeface="Cambria Math" panose="02040503050406030204" pitchFamily="18" charset="0"/>
                            <a:ea typeface="Cambria Math" panose="02040503050406030204" pitchFamily="18" charset="0"/>
                          </a:rPr>
                        </m:ctrlPr>
                      </m:fPr>
                      <m:num>
                        <m:r>
                          <a:rPr lang="en-US" altLang="zh-CN" sz="1900" b="0" i="1" smtClean="0">
                            <a:latin typeface="Cambria Math" panose="02040503050406030204" pitchFamily="18" charset="0"/>
                            <a:ea typeface="Cambria Math" panose="02040503050406030204" pitchFamily="18" charset="0"/>
                          </a:rPr>
                          <m:t>1</m:t>
                        </m:r>
                      </m:num>
                      <m:den>
                        <m:f>
                          <m:fPr>
                            <m:type m:val="lin"/>
                            <m:ctrlPr>
                              <a:rPr lang="en-US" altLang="zh-CN" sz="1900" i="1" smtClean="0">
                                <a:latin typeface="Cambria Math" panose="02040503050406030204" pitchFamily="18" charset="0"/>
                                <a:ea typeface="Cambria Math" panose="02040503050406030204" pitchFamily="18" charset="0"/>
                              </a:rPr>
                            </m:ctrlPr>
                          </m:fPr>
                          <m:num>
                            <m:r>
                              <a:rPr lang="zh-CN" altLang="en-US" sz="1900" i="1">
                                <a:latin typeface="Cambria Math" panose="02040503050406030204" pitchFamily="18" charset="0"/>
                                <a:ea typeface="Cambria Math" panose="02040503050406030204" pitchFamily="18" charset="0"/>
                              </a:rPr>
                              <m:t>平均</m:t>
                            </m:r>
                            <m:r>
                              <a:rPr lang="zh-CN" altLang="en-US" sz="1900" i="1" smtClean="0">
                                <a:latin typeface="Cambria Math" panose="02040503050406030204" pitchFamily="18" charset="0"/>
                                <a:ea typeface="Cambria Math" panose="02040503050406030204" pitchFamily="18" charset="0"/>
                              </a:rPr>
                              <m:t>扇区</m:t>
                            </m:r>
                            <m:r>
                              <a:rPr lang="zh-CN" altLang="en-US" sz="1900" i="1">
                                <a:latin typeface="Cambria Math" panose="02040503050406030204" pitchFamily="18" charset="0"/>
                                <a:ea typeface="Cambria Math" panose="02040503050406030204" pitchFamily="18" charset="0"/>
                              </a:rPr>
                              <m:t>数</m:t>
                            </m:r>
                          </m:num>
                          <m:den>
                            <m:r>
                              <a:rPr lang="zh-CN" altLang="en-US" sz="1900" i="1">
                                <a:latin typeface="Cambria Math" panose="02040503050406030204" pitchFamily="18" charset="0"/>
                                <a:ea typeface="Cambria Math" panose="02040503050406030204" pitchFamily="18" charset="0"/>
                              </a:rPr>
                              <m:t>磁道</m:t>
                            </m:r>
                          </m:den>
                        </m:f>
                      </m:den>
                    </m:f>
                  </m:oMath>
                </a14:m>
                <a:endParaRPr lang="zh-CN" altLang="en-US" sz="1900" dirty="0"/>
              </a:p>
            </p:txBody>
          </p:sp>
        </mc:Choice>
        <mc:Fallback xmlns="">
          <p:sp>
            <p:nvSpPr>
              <p:cNvPr id="3" name="内容占位符 2">
                <a:extLst>
                  <a:ext uri="{FF2B5EF4-FFF2-40B4-BE49-F238E27FC236}">
                    <a16:creationId xmlns:a16="http://schemas.microsoft.com/office/drawing/2014/main" id="{4CAF38B2-F15F-4A91-8828-1ECAB1694616}"/>
                  </a:ext>
                </a:extLst>
              </p:cNvPr>
              <p:cNvSpPr>
                <a:spLocks noGrp="1" noRot="1" noChangeAspect="1" noMove="1" noResize="1" noEditPoints="1" noAdjustHandles="1" noChangeArrowheads="1" noChangeShapeType="1" noTextEdit="1"/>
              </p:cNvSpPr>
              <p:nvPr>
                <p:ph idx="1"/>
              </p:nvPr>
            </p:nvSpPr>
            <p:spPr>
              <a:xfrm>
                <a:off x="198437" y="782612"/>
                <a:ext cx="8747125" cy="4972050"/>
              </a:xfrm>
              <a:blipFill>
                <a:blip r:embed="rId2"/>
                <a:stretch>
                  <a:fillRect t="-858" b="-22672"/>
                </a:stretch>
              </a:blipFill>
            </p:spPr>
            <p:txBody>
              <a:bodyPr/>
              <a:lstStyle/>
              <a:p>
                <a:r>
                  <a:rPr lang="zh-CN" altLang="en-US">
                    <a:noFill/>
                  </a:rPr>
                  <a:t> </a:t>
                </a:r>
              </a:p>
            </p:txBody>
          </p:sp>
        </mc:Fallback>
      </mc:AlternateContent>
      <p:cxnSp>
        <p:nvCxnSpPr>
          <p:cNvPr id="5" name="Straight Arrow Connector 2">
            <a:extLst>
              <a:ext uri="{FF2B5EF4-FFF2-40B4-BE49-F238E27FC236}">
                <a16:creationId xmlns:a16="http://schemas.microsoft.com/office/drawing/2014/main" id="{3CEA1808-F48C-57A2-F57B-14C6B9F875F3}"/>
              </a:ext>
            </a:extLst>
          </p:cNvPr>
          <p:cNvCxnSpPr>
            <a:cxnSpLocks/>
          </p:cNvCxnSpPr>
          <p:nvPr/>
        </p:nvCxnSpPr>
        <p:spPr bwMode="auto">
          <a:xfrm flipV="1">
            <a:off x="2573079" y="6071192"/>
            <a:ext cx="101009" cy="191385"/>
          </a:xfrm>
          <a:prstGeom prst="straightConnector1">
            <a:avLst/>
          </a:prstGeom>
          <a:noFill/>
          <a:ln w="25400" cap="flat" cmpd="sng" algn="ctr">
            <a:solidFill>
              <a:srgbClr val="00B050"/>
            </a:solidFill>
            <a:prstDash val="solid"/>
            <a:round/>
            <a:headEnd type="none" w="med" len="med"/>
            <a:tailEnd type="triangle"/>
          </a:ln>
          <a:effectLst/>
        </p:spPr>
      </p:cxnSp>
      <p:sp>
        <p:nvSpPr>
          <p:cNvPr id="6" name="TextBox 4">
            <a:extLst>
              <a:ext uri="{FF2B5EF4-FFF2-40B4-BE49-F238E27FC236}">
                <a16:creationId xmlns:a16="http://schemas.microsoft.com/office/drawing/2014/main" id="{6BF41041-E1F0-B437-F543-9590FC12FF72}"/>
              </a:ext>
            </a:extLst>
          </p:cNvPr>
          <p:cNvSpPr txBox="1"/>
          <p:nvPr/>
        </p:nvSpPr>
        <p:spPr>
          <a:xfrm>
            <a:off x="196702" y="6195865"/>
            <a:ext cx="3336170" cy="369332"/>
          </a:xfrm>
          <a:prstGeom prst="rect">
            <a:avLst/>
          </a:prstGeom>
          <a:noFill/>
        </p:spPr>
        <p:txBody>
          <a:bodyPr wrap="none" rtlCol="0">
            <a:spAutoFit/>
          </a:bodyPr>
          <a:lstStyle/>
          <a:p>
            <a:r>
              <a:rPr lang="en-US" sz="1800" b="0" dirty="0">
                <a:solidFill>
                  <a:srgbClr val="00B050"/>
                </a:solidFill>
                <a:latin typeface="Calibri" pitchFamily="34" charset="0"/>
              </a:rPr>
              <a:t>time for one rotation (in minutes)</a:t>
            </a:r>
          </a:p>
        </p:txBody>
      </p:sp>
      <p:cxnSp>
        <p:nvCxnSpPr>
          <p:cNvPr id="7" name="Straight Arrow Connector 7">
            <a:extLst>
              <a:ext uri="{FF2B5EF4-FFF2-40B4-BE49-F238E27FC236}">
                <a16:creationId xmlns:a16="http://schemas.microsoft.com/office/drawing/2014/main" id="{84D53A17-2C5E-EA45-7607-77B726ADC23C}"/>
              </a:ext>
            </a:extLst>
          </p:cNvPr>
          <p:cNvCxnSpPr>
            <a:cxnSpLocks/>
          </p:cNvCxnSpPr>
          <p:nvPr/>
        </p:nvCxnSpPr>
        <p:spPr bwMode="auto">
          <a:xfrm flipV="1">
            <a:off x="4057472" y="6071192"/>
            <a:ext cx="0" cy="191384"/>
          </a:xfrm>
          <a:prstGeom prst="straightConnector1">
            <a:avLst/>
          </a:prstGeom>
          <a:noFill/>
          <a:ln w="25400" cap="flat" cmpd="sng" algn="ctr">
            <a:solidFill>
              <a:schemeClr val="accent2"/>
            </a:solidFill>
            <a:prstDash val="solid"/>
            <a:round/>
            <a:headEnd type="none" w="med" len="med"/>
            <a:tailEnd type="triangle"/>
          </a:ln>
          <a:effectLst/>
        </p:spPr>
      </p:cxnSp>
      <p:sp>
        <p:nvSpPr>
          <p:cNvPr id="8" name="TextBox 8">
            <a:extLst>
              <a:ext uri="{FF2B5EF4-FFF2-40B4-BE49-F238E27FC236}">
                <a16:creationId xmlns:a16="http://schemas.microsoft.com/office/drawing/2014/main" id="{BE43D878-80CA-D74A-A3F5-6426F6DAF148}"/>
              </a:ext>
            </a:extLst>
          </p:cNvPr>
          <p:cNvSpPr txBox="1"/>
          <p:nvPr/>
        </p:nvSpPr>
        <p:spPr>
          <a:xfrm>
            <a:off x="3586716" y="6195865"/>
            <a:ext cx="3181255" cy="369332"/>
          </a:xfrm>
          <a:prstGeom prst="rect">
            <a:avLst/>
          </a:prstGeom>
          <a:noFill/>
        </p:spPr>
        <p:txBody>
          <a:bodyPr wrap="none" rtlCol="0">
            <a:spAutoFit/>
          </a:bodyPr>
          <a:lstStyle/>
          <a:p>
            <a:r>
              <a:rPr lang="en-US" sz="1800" b="0" dirty="0">
                <a:solidFill>
                  <a:schemeClr val="accent2"/>
                </a:solidFill>
                <a:latin typeface="Calibri" pitchFamily="34" charset="0"/>
              </a:rPr>
              <a:t>fraction of a rotation to be read</a:t>
            </a:r>
          </a:p>
        </p:txBody>
      </p:sp>
    </p:spTree>
    <p:extLst>
      <p:ext uri="{BB962C8B-B14F-4D97-AF65-F5344CB8AC3E}">
        <p14:creationId xmlns:p14="http://schemas.microsoft.com/office/powerpoint/2010/main" val="3606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1237F-5355-44D1-A00C-43D1F9FA8A85}"/>
              </a:ext>
            </a:extLst>
          </p:cNvPr>
          <p:cNvSpPr>
            <a:spLocks noGrp="1"/>
          </p:cNvSpPr>
          <p:nvPr>
            <p:ph type="title"/>
          </p:nvPr>
        </p:nvSpPr>
        <p:spPr/>
        <p:txBody>
          <a:bodyPr>
            <a:normAutofit/>
          </a:bodyPr>
          <a:lstStyle/>
          <a:p>
            <a:r>
              <a:rPr lang="zh-CN" altLang="en-US" dirty="0"/>
              <a:t>练习题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D9BD63-D097-4DA5-AADB-6F563C70029E}"/>
                  </a:ext>
                </a:extLst>
              </p:cNvPr>
              <p:cNvSpPr>
                <a:spLocks noGrp="1"/>
              </p:cNvSpPr>
              <p:nvPr>
                <p:ph idx="1"/>
              </p:nvPr>
            </p:nvSpPr>
            <p:spPr/>
            <p:txBody>
              <a:bodyPr/>
              <a:lstStyle/>
              <a:p>
                <a:r>
                  <a:rPr lang="zh-CN" altLang="en-US" dirty="0"/>
                  <a:t>估算磁盘扇区访问时间</a:t>
                </a:r>
                <a:r>
                  <a:rPr lang="en-US" altLang="zh-CN" dirty="0"/>
                  <a:t>(</a:t>
                </a:r>
                <a:r>
                  <a:rPr lang="en-US" altLang="zh-CN" dirty="0" err="1"/>
                  <a:t>ms</a:t>
                </a:r>
                <a:r>
                  <a:rPr lang="en-US" altLang="zh-CN" dirty="0"/>
                  <a:t>)</a:t>
                </a:r>
              </a:p>
              <a:p>
                <a:pPr lvl="1"/>
                <a:r>
                  <a:rPr lang="zh-CN" altLang="en-US" dirty="0"/>
                  <a:t>旋转速率：</a:t>
                </a:r>
                <a:r>
                  <a:rPr lang="en-US" altLang="zh-CN" dirty="0"/>
                  <a:t>15000RPM</a:t>
                </a:r>
              </a:p>
              <a:p>
                <a:pPr lvl="1"/>
                <a:r>
                  <a:rPr lang="zh-CN" altLang="en-US" dirty="0"/>
                  <a:t>平均寻道时间：</a:t>
                </a:r>
                <a:r>
                  <a:rPr lang="en-US" altLang="zh-CN" dirty="0"/>
                  <a:t>8ms</a:t>
                </a:r>
              </a:p>
              <a:p>
                <a:pPr lvl="1"/>
                <a:r>
                  <a:rPr lang="zh-CN" altLang="en-US" dirty="0"/>
                  <a:t>每条磁道的平均扇区数：</a:t>
                </a:r>
                <a:r>
                  <a:rPr lang="en-US" altLang="zh-CN" dirty="0"/>
                  <a:t>500</a:t>
                </a:r>
              </a:p>
              <a:p>
                <a:r>
                  <a:rPr lang="zh-CN" altLang="en-US" dirty="0"/>
                  <a:t>访问时间估算：</a:t>
                </a:r>
                <a:endParaRPr lang="en-US" altLang="zh-CN" dirty="0"/>
              </a:p>
              <a:p>
                <a:pPr lvl="1"/>
                <a:r>
                  <a:rPr lang="zh-CN" altLang="en-US" dirty="0"/>
                  <a:t>平均旋转延迟：</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𝐴𝑣𝑔𝑅𝑜𝑡𝑎𝑡𝑖𝑜𝑛</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150</m:t>
                        </m:r>
                        <m:r>
                          <a:rPr lang="en-US" altLang="zh-CN" i="1">
                            <a:latin typeface="Cambria Math" panose="02040503050406030204" pitchFamily="18" charset="0"/>
                          </a:rPr>
                          <m:t>00</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60</m:t>
                        </m:r>
                        <m:r>
                          <a:rPr lang="en-US" altLang="zh-CN" i="1">
                            <a:latin typeface="Cambria Math" panose="02040503050406030204" pitchFamily="18" charset="0"/>
                            <a:ea typeface="Cambria Math" panose="02040503050406030204" pitchFamily="18" charset="0"/>
                          </a:rPr>
                          <m:t>𝑠</m:t>
                        </m:r>
                      </m:num>
                      <m:den>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𝑚𝑖𝑛</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1000</m:t>
                        </m:r>
                        <m:r>
                          <m:rPr>
                            <m:sty m:val="p"/>
                          </m:rPr>
                          <a:rPr lang="en-US" altLang="zh-CN" i="1">
                            <a:latin typeface="Cambria Math" panose="02040503050406030204" pitchFamily="18" charset="0"/>
                            <a:ea typeface="Cambria Math" panose="02040503050406030204" pitchFamily="18" charset="0"/>
                          </a:rPr>
                          <m:t>ms</m:t>
                        </m:r>
                      </m:num>
                      <m:den>
                        <m:r>
                          <a:rPr lang="en-US" altLang="zh-CN" i="1">
                            <a:latin typeface="Cambria Math" panose="02040503050406030204" pitchFamily="18" charset="0"/>
                            <a:ea typeface="Cambria Math" panose="02040503050406030204" pitchFamily="18" charset="0"/>
                          </a:rPr>
                          <m:t>𝑠</m:t>
                        </m:r>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𝑚𝑠</m:t>
                    </m:r>
                  </m:oMath>
                </a14:m>
                <a:endParaRPr lang="en-US" altLang="zh-CN" dirty="0"/>
              </a:p>
              <a:p>
                <a:pPr lvl="1"/>
                <a:r>
                  <a:rPr lang="zh-CN" altLang="en-US" dirty="0"/>
                  <a:t>平均传送时间：</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𝐴𝑣𝑔𝑇𝑟𝑎𝑛𝑠𝑓𝑒𝑟</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150</m:t>
                        </m:r>
                        <m:r>
                          <a:rPr lang="en-US" altLang="zh-CN" i="1">
                            <a:latin typeface="Cambria Math" panose="02040503050406030204" pitchFamily="18" charset="0"/>
                          </a:rPr>
                          <m:t>00</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f>
                          <m:fPr>
                            <m:type m:val="lin"/>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00</m:t>
                            </m:r>
                          </m:num>
                          <m:den>
                            <m:r>
                              <a:rPr lang="en-US" altLang="zh-CN" i="1">
                                <a:latin typeface="Cambria Math" panose="02040503050406030204" pitchFamily="18" charset="0"/>
                                <a:ea typeface="Cambria Math" panose="02040503050406030204" pitchFamily="18" charset="0"/>
                              </a:rPr>
                              <m:t>1</m:t>
                            </m:r>
                          </m:den>
                        </m:f>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60</m:t>
                        </m:r>
                        <m:r>
                          <a:rPr lang="en-US" altLang="zh-CN" i="1">
                            <a:latin typeface="Cambria Math" panose="02040503050406030204" pitchFamily="18" charset="0"/>
                            <a:ea typeface="Cambria Math" panose="02040503050406030204" pitchFamily="18" charset="0"/>
                          </a:rPr>
                          <m:t>𝑠</m:t>
                        </m:r>
                      </m:num>
                      <m:den>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𝑚𝑖𝑛</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1000</m:t>
                        </m:r>
                        <m:r>
                          <m:rPr>
                            <m:sty m:val="p"/>
                          </m:rPr>
                          <a:rPr lang="en-US" altLang="zh-CN" i="1">
                            <a:latin typeface="Cambria Math" panose="02040503050406030204" pitchFamily="18" charset="0"/>
                            <a:ea typeface="Cambria Math" panose="02040503050406030204" pitchFamily="18" charset="0"/>
                          </a:rPr>
                          <m:t>ms</m:t>
                        </m:r>
                      </m:num>
                      <m:den>
                        <m:r>
                          <a:rPr lang="en-US" altLang="zh-CN" i="1">
                            <a:latin typeface="Cambria Math" panose="02040503050406030204" pitchFamily="18" charset="0"/>
                            <a:ea typeface="Cambria Math" panose="02040503050406030204" pitchFamily="18" charset="0"/>
                          </a:rPr>
                          <m:t>𝑠</m:t>
                        </m:r>
                      </m:den>
                    </m:f>
                    <m:r>
                      <a:rPr lang="en-US" altLang="zh-CN" i="1">
                        <a:latin typeface="Cambria Math" panose="02040503050406030204" pitchFamily="18" charset="0"/>
                        <a:ea typeface="Cambria Math" panose="02040503050406030204" pitchFamily="18" charset="0"/>
                      </a:rPr>
                      <m:t>≈0.0</m:t>
                    </m:r>
                    <m:r>
                      <a:rPr lang="en-US" altLang="zh-CN" b="0" i="1" smtClean="0">
                        <a:latin typeface="Cambria Math" panose="02040503050406030204" pitchFamily="18" charset="0"/>
                        <a:ea typeface="Cambria Math" panose="02040503050406030204" pitchFamily="18" charset="0"/>
                      </a:rPr>
                      <m:t>08</m:t>
                    </m:r>
                    <m:r>
                      <a:rPr lang="en-US" altLang="zh-CN" i="1">
                        <a:latin typeface="Cambria Math" panose="02040503050406030204" pitchFamily="18" charset="0"/>
                        <a:ea typeface="Cambria Math" panose="02040503050406030204" pitchFamily="18" charset="0"/>
                      </a:rPr>
                      <m:t>𝑚𝑠</m:t>
                    </m:r>
                  </m:oMath>
                </a14:m>
                <a:endParaRPr lang="en-US" altLang="zh-CN" dirty="0"/>
              </a:p>
              <a:p>
                <a:pPr lvl="1"/>
                <a:r>
                  <a:rPr lang="zh-CN" altLang="en-US" dirty="0"/>
                  <a:t>总访问延迟：</a:t>
                </a:r>
                <a:r>
                  <a:rPr lang="en-US" altLang="zh-CN" dirty="0"/>
                  <a:t> </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𝐴𝑐𝑐𝑒𝑠𝑠</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𝐴𝑣𝑔𝑆𝑒𝑒𝑘</m:t>
                            </m:r>
                          </m:sub>
                        </m:sSub>
                        <m:r>
                          <a:rPr lang="en-US" altLang="zh-CN" i="1">
                            <a:latin typeface="Cambria Math" panose="02040503050406030204" pitchFamily="18" charset="0"/>
                          </a:rPr>
                          <m:t>+</m:t>
                        </m:r>
                        <m:r>
                          <a:rPr lang="en-US" altLang="zh-CN" i="1">
                            <a:latin typeface="Cambria Math" panose="02040503050406030204" pitchFamily="18" charset="0"/>
                          </a:rPr>
                          <m:t>𝑇</m:t>
                        </m:r>
                      </m:e>
                      <m:sub>
                        <m:r>
                          <a:rPr lang="en-US" altLang="zh-CN" i="1">
                            <a:latin typeface="Cambria Math" panose="02040503050406030204" pitchFamily="18" charset="0"/>
                          </a:rPr>
                          <m:t>𝐴𝑣𝑔𝑅𝑜𝑡𝑎𝑡𝑖𝑜𝑛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𝐴𝑣𝑔𝑇𝑟𝑎𝑛𝑠𝑓𝑒𝑟</m:t>
                        </m:r>
                      </m:sub>
                    </m:sSub>
                    <m:r>
                      <a:rPr lang="en-US" altLang="zh-CN" i="1">
                        <a:latin typeface="Cambria Math" panose="02040503050406030204" pitchFamily="18" charset="0"/>
                      </a:rPr>
                      <m:t>=</m:t>
                    </m:r>
                    <m:r>
                      <a:rPr lang="en-US" altLang="zh-CN" b="0" i="1" smtClean="0">
                        <a:latin typeface="Cambria Math" panose="02040503050406030204" pitchFamily="18" charset="0"/>
                      </a:rPr>
                      <m:t>8</m:t>
                    </m:r>
                    <m:r>
                      <a:rPr lang="en-US" altLang="zh-CN" i="1">
                        <a:latin typeface="Cambria Math" panose="02040503050406030204" pitchFamily="18" charset="0"/>
                      </a:rPr>
                      <m:t>𝑚𝑠</m:t>
                    </m:r>
                    <m:r>
                      <a:rPr lang="en-US" altLang="zh-CN" i="1">
                        <a:latin typeface="Cambria Math" panose="02040503050406030204" pitchFamily="18" charset="0"/>
                      </a:rPr>
                      <m:t>+2</m:t>
                    </m:r>
                    <m:r>
                      <a:rPr lang="en-US" altLang="zh-CN" i="1">
                        <a:latin typeface="Cambria Math" panose="02040503050406030204" pitchFamily="18" charset="0"/>
                      </a:rPr>
                      <m:t>𝑚𝑠</m:t>
                    </m:r>
                    <m:r>
                      <a:rPr lang="en-US" altLang="zh-CN" i="1">
                        <a:latin typeface="Cambria Math" panose="02040503050406030204" pitchFamily="18" charset="0"/>
                      </a:rPr>
                      <m:t>+0.008</m:t>
                    </m:r>
                    <m:r>
                      <a:rPr lang="en-US" altLang="zh-CN" i="1">
                        <a:latin typeface="Cambria Math" panose="02040503050406030204" pitchFamily="18" charset="0"/>
                      </a:rPr>
                      <m:t>𝑚𝑠</m:t>
                    </m:r>
                    <m:r>
                      <a:rPr lang="en-US" altLang="zh-CN" i="1">
                        <a:latin typeface="Cambria Math" panose="02040503050406030204" pitchFamily="18" charset="0"/>
                      </a:rPr>
                      <m:t>=10.008</m:t>
                    </m:r>
                    <m:r>
                      <a:rPr lang="en-US" altLang="zh-CN" i="1">
                        <a:latin typeface="Cambria Math" panose="02040503050406030204" pitchFamily="18" charset="0"/>
                      </a:rPr>
                      <m:t>𝑚𝑠</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7D9BD63-D097-4DA5-AADB-6F563C70029E}"/>
                  </a:ext>
                </a:extLst>
              </p:cNvPr>
              <p:cNvSpPr>
                <a:spLocks noGrp="1" noRot="1" noChangeAspect="1" noMove="1" noResize="1" noEditPoints="1" noAdjustHandles="1" noChangeArrowheads="1" noChangeShapeType="1" noTextEdit="1"/>
              </p:cNvSpPr>
              <p:nvPr>
                <p:ph idx="1"/>
              </p:nvPr>
            </p:nvSpPr>
            <p:spPr>
              <a:blipFill>
                <a:blip r:embed="rId2"/>
                <a:stretch>
                  <a:fillRect l="-963" t="-126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CE781B0-1E37-42FE-9D1F-DC8FCCF5AF86}"/>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68</a:t>
            </a:fld>
            <a:endParaRPr lang="zh-CN" altLang="en-US" dirty="0"/>
          </a:p>
        </p:txBody>
      </p:sp>
    </p:spTree>
    <p:extLst>
      <p:ext uri="{BB962C8B-B14F-4D97-AF65-F5344CB8AC3E}">
        <p14:creationId xmlns:p14="http://schemas.microsoft.com/office/powerpoint/2010/main" val="1834159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AD430-B4D2-4B34-B12B-7E195A177E42}"/>
              </a:ext>
            </a:extLst>
          </p:cNvPr>
          <p:cNvSpPr>
            <a:spLocks noGrp="1"/>
          </p:cNvSpPr>
          <p:nvPr>
            <p:ph type="title"/>
          </p:nvPr>
        </p:nvSpPr>
        <p:spPr/>
        <p:txBody>
          <a:bodyPr>
            <a:normAutofit/>
          </a:bodyPr>
          <a:lstStyle/>
          <a:p>
            <a:r>
              <a:rPr lang="zh-CN" altLang="en-US" dirty="0"/>
              <a:t>扇区访问时间示例</a:t>
            </a:r>
          </a:p>
        </p:txBody>
      </p:sp>
      <p:sp>
        <p:nvSpPr>
          <p:cNvPr id="3" name="内容占位符 2">
            <a:extLst>
              <a:ext uri="{FF2B5EF4-FFF2-40B4-BE49-F238E27FC236}">
                <a16:creationId xmlns:a16="http://schemas.microsoft.com/office/drawing/2014/main" id="{7A608091-DD5F-4580-8EA8-B72C2CF7F525}"/>
              </a:ext>
            </a:extLst>
          </p:cNvPr>
          <p:cNvSpPr>
            <a:spLocks noGrp="1"/>
          </p:cNvSpPr>
          <p:nvPr>
            <p:ph idx="1"/>
          </p:nvPr>
        </p:nvSpPr>
        <p:spPr/>
        <p:txBody>
          <a:bodyPr>
            <a:normAutofit/>
          </a:bodyPr>
          <a:lstStyle/>
          <a:p>
            <a:r>
              <a:rPr lang="zh-CN" altLang="en-US" dirty="0"/>
              <a:t>访问延迟</a:t>
            </a:r>
            <a:endParaRPr lang="en-US" altLang="zh-CN" dirty="0"/>
          </a:p>
          <a:p>
            <a:pPr lvl="1"/>
            <a:r>
              <a:rPr lang="zh-CN" altLang="en-US" dirty="0"/>
              <a:t>磁盘大约</a:t>
            </a:r>
            <a:r>
              <a:rPr lang="en-US" altLang="zh-CN" dirty="0"/>
              <a:t>10ms</a:t>
            </a:r>
            <a:r>
              <a:rPr lang="zh-CN" altLang="en-US" dirty="0"/>
              <a:t>的访问延迟，主要是寻道延迟和旋转延迟</a:t>
            </a:r>
            <a:endParaRPr lang="en-US" altLang="zh-CN" dirty="0"/>
          </a:p>
          <a:p>
            <a:pPr lvl="1"/>
            <a:r>
              <a:rPr lang="zh-CN" altLang="en-US" dirty="0"/>
              <a:t>访问扇区第一个位用时很长，访问其他字节时间极少</a:t>
            </a:r>
            <a:endParaRPr lang="en-US" altLang="zh-CN" dirty="0"/>
          </a:p>
          <a:p>
            <a:pPr lvl="1"/>
            <a:r>
              <a:rPr lang="en-US" altLang="zh-CN" dirty="0"/>
              <a:t>SRAM</a:t>
            </a:r>
            <a:r>
              <a:rPr lang="zh-CN" altLang="en-US" dirty="0"/>
              <a:t>中一个</a:t>
            </a:r>
            <a:r>
              <a:rPr lang="en-US" altLang="zh-CN" dirty="0"/>
              <a:t>cache line(64</a:t>
            </a:r>
            <a:r>
              <a:rPr lang="zh-CN" altLang="en-US" dirty="0"/>
              <a:t>字节</a:t>
            </a:r>
            <a:r>
              <a:rPr lang="en-US" altLang="zh-CN" dirty="0"/>
              <a:t>)</a:t>
            </a:r>
            <a:r>
              <a:rPr lang="zh-CN" altLang="en-US" dirty="0"/>
              <a:t>访问时间为</a:t>
            </a:r>
            <a:r>
              <a:rPr lang="en-US" altLang="zh-CN" dirty="0"/>
              <a:t>4ns</a:t>
            </a:r>
          </a:p>
          <a:p>
            <a:pPr lvl="1"/>
            <a:r>
              <a:rPr lang="en-US" altLang="zh-CN" dirty="0"/>
              <a:t>DRAM</a:t>
            </a:r>
            <a:r>
              <a:rPr lang="zh-CN" altLang="en-US" dirty="0"/>
              <a:t>访问时间为</a:t>
            </a:r>
            <a:r>
              <a:rPr lang="en-US" altLang="zh-CN" dirty="0"/>
              <a:t>60ns</a:t>
            </a:r>
            <a:r>
              <a:rPr lang="zh-CN" altLang="en-US" dirty="0"/>
              <a:t>；</a:t>
            </a:r>
            <a:endParaRPr lang="en-US" altLang="zh-CN" dirty="0"/>
          </a:p>
          <a:p>
            <a:r>
              <a:rPr lang="zh-CN" altLang="en-US" dirty="0"/>
              <a:t>访问</a:t>
            </a:r>
            <a:r>
              <a:rPr lang="en-US" altLang="zh-CN" dirty="0"/>
              <a:t>512</a:t>
            </a:r>
            <a:r>
              <a:rPr lang="zh-CN" altLang="en-US" dirty="0"/>
              <a:t>字节大小</a:t>
            </a:r>
            <a:endParaRPr lang="en-US" altLang="zh-CN" dirty="0"/>
          </a:p>
          <a:p>
            <a:pPr lvl="1"/>
            <a:r>
              <a:rPr lang="en-US" altLang="zh-CN" dirty="0"/>
              <a:t>SRAM</a:t>
            </a:r>
            <a:r>
              <a:rPr lang="zh-CN" altLang="en-US" dirty="0"/>
              <a:t>读</a:t>
            </a:r>
            <a:r>
              <a:rPr lang="en-US" altLang="zh-CN" dirty="0"/>
              <a:t>512</a:t>
            </a:r>
            <a:r>
              <a:rPr lang="zh-CN" altLang="en-US" dirty="0"/>
              <a:t>个字节大小的块时间为</a:t>
            </a:r>
            <a:r>
              <a:rPr lang="en-US" altLang="zh-CN" dirty="0"/>
              <a:t>256ns</a:t>
            </a:r>
          </a:p>
          <a:p>
            <a:pPr lvl="1"/>
            <a:r>
              <a:rPr lang="en-US" altLang="zh-CN" dirty="0"/>
              <a:t>DRAM</a:t>
            </a:r>
            <a:r>
              <a:rPr lang="zh-CN" altLang="en-US" dirty="0"/>
              <a:t>为</a:t>
            </a:r>
            <a:r>
              <a:rPr lang="en-US" altLang="zh-CN" dirty="0"/>
              <a:t>4000ns</a:t>
            </a:r>
          </a:p>
          <a:p>
            <a:pPr lvl="1"/>
            <a:r>
              <a:rPr lang="zh-CN" altLang="en-US" dirty="0"/>
              <a:t>磁盘访问时间为</a:t>
            </a:r>
            <a:r>
              <a:rPr lang="en-US" altLang="zh-CN" dirty="0"/>
              <a:t>10ms</a:t>
            </a:r>
          </a:p>
          <a:p>
            <a:pPr lvl="1"/>
            <a:r>
              <a:rPr lang="zh-CN" altLang="en-US" dirty="0"/>
              <a:t>是</a:t>
            </a:r>
            <a:r>
              <a:rPr lang="en-US" altLang="zh-CN" dirty="0"/>
              <a:t>SRAM</a:t>
            </a:r>
            <a:r>
              <a:rPr lang="zh-CN" altLang="en-US" dirty="0"/>
              <a:t>的</a:t>
            </a:r>
            <a:r>
              <a:rPr lang="en-US" altLang="zh-CN" dirty="0"/>
              <a:t>40000</a:t>
            </a:r>
            <a:r>
              <a:rPr lang="zh-CN" altLang="en-US" dirty="0"/>
              <a:t>倍，是</a:t>
            </a:r>
            <a:r>
              <a:rPr lang="en-US" altLang="zh-CN" dirty="0"/>
              <a:t>DRAM</a:t>
            </a:r>
            <a:r>
              <a:rPr lang="zh-CN" altLang="en-US" dirty="0"/>
              <a:t>的</a:t>
            </a:r>
            <a:r>
              <a:rPr lang="en-US" altLang="zh-CN" dirty="0"/>
              <a:t>2500</a:t>
            </a:r>
            <a:r>
              <a:rPr lang="zh-CN" altLang="en-US" dirty="0"/>
              <a:t>倍</a:t>
            </a:r>
            <a:endParaRPr lang="en-US" altLang="zh-CN" dirty="0"/>
          </a:p>
        </p:txBody>
      </p:sp>
      <p:sp>
        <p:nvSpPr>
          <p:cNvPr id="4" name="灯片编号占位符 3">
            <a:extLst>
              <a:ext uri="{FF2B5EF4-FFF2-40B4-BE49-F238E27FC236}">
                <a16:creationId xmlns:a16="http://schemas.microsoft.com/office/drawing/2014/main" id="{E44C0DD3-8659-4ED3-B818-67F6EA98A6D7}"/>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69</a:t>
            </a:fld>
            <a:endParaRPr lang="zh-CN" altLang="en-US" dirty="0"/>
          </a:p>
        </p:txBody>
      </p:sp>
      <p:graphicFrame>
        <p:nvGraphicFramePr>
          <p:cNvPr id="7" name="图表 6">
            <a:extLst>
              <a:ext uri="{FF2B5EF4-FFF2-40B4-BE49-F238E27FC236}">
                <a16:creationId xmlns:a16="http://schemas.microsoft.com/office/drawing/2014/main" id="{6E7705D1-9F7E-4817-B444-18DC1BB8C6C0}"/>
              </a:ext>
            </a:extLst>
          </p:cNvPr>
          <p:cNvGraphicFramePr/>
          <p:nvPr>
            <p:extLst>
              <p:ext uri="{D42A27DB-BD31-4B8C-83A1-F6EECF244321}">
                <p14:modId xmlns:p14="http://schemas.microsoft.com/office/powerpoint/2010/main" val="1234392822"/>
              </p:ext>
            </p:extLst>
          </p:nvPr>
        </p:nvGraphicFramePr>
        <p:xfrm>
          <a:off x="5784418" y="4098153"/>
          <a:ext cx="3024336" cy="24765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1743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1028"/>
          <p:cNvSpPr>
            <a:spLocks noGrp="1" noChangeArrowheads="1"/>
          </p:cNvSpPr>
          <p:nvPr>
            <p:ph type="title"/>
          </p:nvPr>
        </p:nvSpPr>
        <p:spPr/>
        <p:txBody>
          <a:bodyPr/>
          <a:lstStyle/>
          <a:p>
            <a:r>
              <a:rPr lang="en-US"/>
              <a:t>Random-Access Memory (RAM)</a:t>
            </a:r>
          </a:p>
        </p:txBody>
      </p:sp>
      <p:sp>
        <p:nvSpPr>
          <p:cNvPr id="119813" name="Rectangle 1029"/>
          <p:cNvSpPr>
            <a:spLocks noGrp="1" noChangeArrowheads="1"/>
          </p:cNvSpPr>
          <p:nvPr>
            <p:ph idx="1"/>
          </p:nvPr>
        </p:nvSpPr>
        <p:spPr>
          <a:xfrm>
            <a:off x="396875" y="1362075"/>
            <a:ext cx="8442325" cy="4972050"/>
          </a:xfrm>
        </p:spPr>
        <p:txBody>
          <a:bodyPr/>
          <a:lstStyle/>
          <a:p>
            <a:r>
              <a:rPr lang="en-US" sz="2800" dirty="0"/>
              <a:t>Key features</a:t>
            </a:r>
          </a:p>
          <a:p>
            <a:pPr lvl="1"/>
            <a:r>
              <a:rPr lang="en-US" altLang="zh-CN" sz="2400" dirty="0"/>
              <a:t>Basic storage unit is normally a </a:t>
            </a:r>
            <a:r>
              <a:rPr lang="en-US" altLang="zh-CN" sz="2400" dirty="0">
                <a:solidFill>
                  <a:srgbClr val="FF0000"/>
                </a:solidFill>
              </a:rPr>
              <a:t>cell</a:t>
            </a:r>
            <a:r>
              <a:rPr lang="en-US" altLang="zh-CN" sz="2400" dirty="0"/>
              <a:t> (one bit per cell).</a:t>
            </a:r>
          </a:p>
          <a:p>
            <a:pPr lvl="1"/>
            <a:r>
              <a:rPr lang="en-US" sz="2400" dirty="0">
                <a:solidFill>
                  <a:srgbClr val="FF0000"/>
                </a:solidFill>
              </a:rPr>
              <a:t>RAM</a:t>
            </a:r>
            <a:r>
              <a:rPr lang="en-US" sz="2400" dirty="0"/>
              <a:t> is traditionally packaged as a chip.</a:t>
            </a:r>
          </a:p>
          <a:p>
            <a:pPr lvl="1"/>
            <a:r>
              <a:rPr lang="en-US" sz="2400" dirty="0"/>
              <a:t>Multiple RAM chips form a memory.</a:t>
            </a:r>
          </a:p>
          <a:p>
            <a:endParaRPr lang="en-US" sz="2800" dirty="0"/>
          </a:p>
          <a:p>
            <a:r>
              <a:rPr lang="en-US" sz="2800" dirty="0"/>
              <a:t>RAM comes in two varieties:</a:t>
            </a:r>
          </a:p>
          <a:p>
            <a:pPr lvl="1"/>
            <a:r>
              <a:rPr lang="en-US" sz="2400" dirty="0"/>
              <a:t>SRAM (Static RAM)</a:t>
            </a:r>
          </a:p>
          <a:p>
            <a:pPr lvl="1"/>
            <a:r>
              <a:rPr lang="en-US" sz="2400" dirty="0"/>
              <a:t>DRAM (Dynamic RAM)</a:t>
            </a:r>
          </a:p>
          <a:p>
            <a:pPr lvl="1"/>
            <a:endParaRPr lang="en-US"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31" name="Rectangle 51"/>
          <p:cNvSpPr>
            <a:spLocks noGrp="1" noChangeArrowheads="1"/>
          </p:cNvSpPr>
          <p:nvPr>
            <p:ph type="title"/>
          </p:nvPr>
        </p:nvSpPr>
        <p:spPr>
          <a:xfrm>
            <a:off x="357018" y="334078"/>
            <a:ext cx="7592093" cy="762000"/>
          </a:xfrm>
        </p:spPr>
        <p:txBody>
          <a:bodyPr/>
          <a:lstStyle/>
          <a:p>
            <a:r>
              <a:rPr lang="en-US" dirty="0"/>
              <a:t>I/O Bus</a:t>
            </a:r>
          </a:p>
        </p:txBody>
      </p:sp>
      <p:sp>
        <p:nvSpPr>
          <p:cNvPr id="97300" name="Text Box 20"/>
          <p:cNvSpPr txBox="1">
            <a:spLocks noChangeArrowheads="1"/>
          </p:cNvSpPr>
          <p:nvPr/>
        </p:nvSpPr>
        <p:spPr bwMode="auto">
          <a:xfrm>
            <a:off x="1007219" y="1560402"/>
            <a:ext cx="1085850" cy="336550"/>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CPU chip</a:t>
            </a:r>
          </a:p>
        </p:txBody>
      </p:sp>
      <p:sp>
        <p:nvSpPr>
          <p:cNvPr id="55" name="Rectangle 4">
            <a:extLst>
              <a:ext uri="{FF2B5EF4-FFF2-40B4-BE49-F238E27FC236}">
                <a16:creationId xmlns:a16="http://schemas.microsoft.com/office/drawing/2014/main" id="{F4DC7737-48E3-3D35-88CE-81D3F6EB92C9}"/>
              </a:ext>
            </a:extLst>
          </p:cNvPr>
          <p:cNvSpPr>
            <a:spLocks noChangeArrowheads="1"/>
          </p:cNvSpPr>
          <p:nvPr/>
        </p:nvSpPr>
        <p:spPr bwMode="auto">
          <a:xfrm>
            <a:off x="7041306" y="2756375"/>
            <a:ext cx="909638" cy="914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主存</a:t>
            </a:r>
            <a:endParaRPr lang="en-US" sz="1600" dirty="0"/>
          </a:p>
        </p:txBody>
      </p:sp>
      <p:sp>
        <p:nvSpPr>
          <p:cNvPr id="56" name="AutoShape 5">
            <a:extLst>
              <a:ext uri="{FF2B5EF4-FFF2-40B4-BE49-F238E27FC236}">
                <a16:creationId xmlns:a16="http://schemas.microsoft.com/office/drawing/2014/main" id="{F045C731-C1A1-812A-A417-CDB1C4661BFF}"/>
              </a:ext>
            </a:extLst>
          </p:cNvPr>
          <p:cNvSpPr>
            <a:spLocks noChangeArrowheads="1"/>
          </p:cNvSpPr>
          <p:nvPr/>
        </p:nvSpPr>
        <p:spPr bwMode="auto">
          <a:xfrm>
            <a:off x="5517306" y="2908775"/>
            <a:ext cx="1492250" cy="533400"/>
          </a:xfrm>
          <a:prstGeom prst="leftRightArrow">
            <a:avLst>
              <a:gd name="adj1" fmla="val 50000"/>
              <a:gd name="adj2" fmla="val 55952"/>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57" name="Rectangle 6">
            <a:extLst>
              <a:ext uri="{FF2B5EF4-FFF2-40B4-BE49-F238E27FC236}">
                <a16:creationId xmlns:a16="http://schemas.microsoft.com/office/drawing/2014/main" id="{C0E44F32-11B3-5B1F-8270-E53A874E23DD}"/>
              </a:ext>
            </a:extLst>
          </p:cNvPr>
          <p:cNvSpPr>
            <a:spLocks noChangeArrowheads="1"/>
          </p:cNvSpPr>
          <p:nvPr/>
        </p:nvSpPr>
        <p:spPr bwMode="auto">
          <a:xfrm>
            <a:off x="4602906" y="2940525"/>
            <a:ext cx="909638" cy="5778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I/O </a:t>
            </a:r>
          </a:p>
          <a:p>
            <a:pPr algn="ctr">
              <a:lnSpc>
                <a:spcPct val="100000"/>
              </a:lnSpc>
            </a:pPr>
            <a:r>
              <a:rPr lang="zh-CN" altLang="en-US" sz="1600" dirty="0"/>
              <a:t>桥接器</a:t>
            </a:r>
            <a:endParaRPr lang="en-US" sz="1600" dirty="0"/>
          </a:p>
        </p:txBody>
      </p:sp>
      <p:sp>
        <p:nvSpPr>
          <p:cNvPr id="58" name="AutoShape 7">
            <a:extLst>
              <a:ext uri="{FF2B5EF4-FFF2-40B4-BE49-F238E27FC236}">
                <a16:creationId xmlns:a16="http://schemas.microsoft.com/office/drawing/2014/main" id="{19897DA6-8658-B47E-0BF9-A26025565463}"/>
              </a:ext>
            </a:extLst>
          </p:cNvPr>
          <p:cNvSpPr>
            <a:spLocks noChangeArrowheads="1"/>
          </p:cNvSpPr>
          <p:nvPr/>
        </p:nvSpPr>
        <p:spPr bwMode="auto">
          <a:xfrm>
            <a:off x="3145581" y="2908775"/>
            <a:ext cx="1452563" cy="533400"/>
          </a:xfrm>
          <a:prstGeom prst="leftRightArrow">
            <a:avLst>
              <a:gd name="adj1" fmla="val 50000"/>
              <a:gd name="adj2" fmla="val 54464"/>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59" name="Rectangle 8">
            <a:extLst>
              <a:ext uri="{FF2B5EF4-FFF2-40B4-BE49-F238E27FC236}">
                <a16:creationId xmlns:a16="http://schemas.microsoft.com/office/drawing/2014/main" id="{F1D1B744-2147-E3D3-6721-F2E70A58EC20}"/>
              </a:ext>
            </a:extLst>
          </p:cNvPr>
          <p:cNvSpPr>
            <a:spLocks noChangeArrowheads="1"/>
          </p:cNvSpPr>
          <p:nvPr/>
        </p:nvSpPr>
        <p:spPr bwMode="auto">
          <a:xfrm>
            <a:off x="1245344" y="2940525"/>
            <a:ext cx="1873250" cy="5778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总线接口</a:t>
            </a:r>
            <a:endParaRPr lang="en-US" sz="1600" dirty="0"/>
          </a:p>
        </p:txBody>
      </p:sp>
      <p:sp>
        <p:nvSpPr>
          <p:cNvPr id="60" name="Rectangle 9">
            <a:extLst>
              <a:ext uri="{FF2B5EF4-FFF2-40B4-BE49-F238E27FC236}">
                <a16:creationId xmlns:a16="http://schemas.microsoft.com/office/drawing/2014/main" id="{29891F16-4840-F20F-4759-92E472A2E728}"/>
              </a:ext>
            </a:extLst>
          </p:cNvPr>
          <p:cNvSpPr>
            <a:spLocks noChangeArrowheads="1"/>
          </p:cNvSpPr>
          <p:nvPr/>
        </p:nvSpPr>
        <p:spPr bwMode="auto">
          <a:xfrm>
            <a:off x="2161331" y="1613375"/>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61" name="Rectangle 10">
            <a:extLst>
              <a:ext uri="{FF2B5EF4-FFF2-40B4-BE49-F238E27FC236}">
                <a16:creationId xmlns:a16="http://schemas.microsoft.com/office/drawing/2014/main" id="{4BF55C54-3756-3AEF-3C2D-968C9035B906}"/>
              </a:ext>
            </a:extLst>
          </p:cNvPr>
          <p:cNvSpPr>
            <a:spLocks noChangeArrowheads="1"/>
          </p:cNvSpPr>
          <p:nvPr/>
        </p:nvSpPr>
        <p:spPr bwMode="auto">
          <a:xfrm>
            <a:off x="2161331" y="1765775"/>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62" name="Rectangle 11">
            <a:extLst>
              <a:ext uri="{FF2B5EF4-FFF2-40B4-BE49-F238E27FC236}">
                <a16:creationId xmlns:a16="http://schemas.microsoft.com/office/drawing/2014/main" id="{DB427B92-DDF4-8EDA-1965-BB913EA932E5}"/>
              </a:ext>
            </a:extLst>
          </p:cNvPr>
          <p:cNvSpPr>
            <a:spLocks noChangeArrowheads="1"/>
          </p:cNvSpPr>
          <p:nvPr/>
        </p:nvSpPr>
        <p:spPr bwMode="auto">
          <a:xfrm>
            <a:off x="2161331" y="1918175"/>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63" name="Rectangle 12">
            <a:extLst>
              <a:ext uri="{FF2B5EF4-FFF2-40B4-BE49-F238E27FC236}">
                <a16:creationId xmlns:a16="http://schemas.microsoft.com/office/drawing/2014/main" id="{CFDBBFDC-4DFC-6B23-89DA-9E53B600DA3B}"/>
              </a:ext>
            </a:extLst>
          </p:cNvPr>
          <p:cNvSpPr>
            <a:spLocks noChangeArrowheads="1"/>
          </p:cNvSpPr>
          <p:nvPr/>
        </p:nvSpPr>
        <p:spPr bwMode="auto">
          <a:xfrm>
            <a:off x="2161331" y="2070575"/>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97280" name="Rectangle 13">
            <a:extLst>
              <a:ext uri="{FF2B5EF4-FFF2-40B4-BE49-F238E27FC236}">
                <a16:creationId xmlns:a16="http://schemas.microsoft.com/office/drawing/2014/main" id="{E65A017A-C805-0517-8B38-0F4E38BDC6D7}"/>
              </a:ext>
            </a:extLst>
          </p:cNvPr>
          <p:cNvSpPr>
            <a:spLocks noChangeArrowheads="1"/>
          </p:cNvSpPr>
          <p:nvPr/>
        </p:nvSpPr>
        <p:spPr bwMode="auto">
          <a:xfrm>
            <a:off x="2161331" y="2222975"/>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97281" name="AutoShape 14">
            <a:extLst>
              <a:ext uri="{FF2B5EF4-FFF2-40B4-BE49-F238E27FC236}">
                <a16:creationId xmlns:a16="http://schemas.microsoft.com/office/drawing/2014/main" id="{7E77A922-23D5-9240-587B-6A43604A02C1}"/>
              </a:ext>
            </a:extLst>
          </p:cNvPr>
          <p:cNvSpPr>
            <a:spLocks noChangeArrowheads="1"/>
          </p:cNvSpPr>
          <p:nvPr/>
        </p:nvSpPr>
        <p:spPr bwMode="auto">
          <a:xfrm>
            <a:off x="2934444" y="1613375"/>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97282" name="AutoShape 15">
            <a:extLst>
              <a:ext uri="{FF2B5EF4-FFF2-40B4-BE49-F238E27FC236}">
                <a16:creationId xmlns:a16="http://schemas.microsoft.com/office/drawing/2014/main" id="{C706ED65-3478-7FFC-6EFF-F587048369DF}"/>
              </a:ext>
            </a:extLst>
          </p:cNvPr>
          <p:cNvSpPr>
            <a:spLocks noChangeArrowheads="1"/>
          </p:cNvSpPr>
          <p:nvPr/>
        </p:nvSpPr>
        <p:spPr bwMode="auto">
          <a:xfrm flipH="1">
            <a:off x="2845544" y="1994375"/>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97283" name="Rectangle 16">
            <a:extLst>
              <a:ext uri="{FF2B5EF4-FFF2-40B4-BE49-F238E27FC236}">
                <a16:creationId xmlns:a16="http://schemas.microsoft.com/office/drawing/2014/main" id="{AD3212C9-D3A4-D207-ED81-D5CF69CC2E28}"/>
              </a:ext>
            </a:extLst>
          </p:cNvPr>
          <p:cNvSpPr>
            <a:spLocks noChangeArrowheads="1"/>
          </p:cNvSpPr>
          <p:nvPr/>
        </p:nvSpPr>
        <p:spPr bwMode="auto">
          <a:xfrm>
            <a:off x="3378944" y="1460975"/>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ALU</a:t>
            </a:r>
          </a:p>
        </p:txBody>
      </p:sp>
      <p:sp>
        <p:nvSpPr>
          <p:cNvPr id="97330" name="Text Box 17">
            <a:extLst>
              <a:ext uri="{FF2B5EF4-FFF2-40B4-BE49-F238E27FC236}">
                <a16:creationId xmlns:a16="http://schemas.microsoft.com/office/drawing/2014/main" id="{E33D4DF3-6ADD-1BCC-67B6-2A619A18661E}"/>
              </a:ext>
            </a:extLst>
          </p:cNvPr>
          <p:cNvSpPr txBox="1">
            <a:spLocks noChangeArrowheads="1"/>
          </p:cNvSpPr>
          <p:nvPr/>
        </p:nvSpPr>
        <p:spPr bwMode="auto">
          <a:xfrm>
            <a:off x="1847348" y="1291698"/>
            <a:ext cx="121058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寄存器文件</a:t>
            </a:r>
            <a:endParaRPr lang="en-US" sz="1600" dirty="0"/>
          </a:p>
        </p:txBody>
      </p:sp>
      <p:sp>
        <p:nvSpPr>
          <p:cNvPr id="97332" name="AutoShape 18">
            <a:extLst>
              <a:ext uri="{FF2B5EF4-FFF2-40B4-BE49-F238E27FC236}">
                <a16:creationId xmlns:a16="http://schemas.microsoft.com/office/drawing/2014/main" id="{873BCF2B-3EA3-4048-0446-4CF5D18B3EC3}"/>
              </a:ext>
            </a:extLst>
          </p:cNvPr>
          <p:cNvSpPr>
            <a:spLocks noChangeArrowheads="1"/>
          </p:cNvSpPr>
          <p:nvPr/>
        </p:nvSpPr>
        <p:spPr bwMode="auto">
          <a:xfrm>
            <a:off x="2235944" y="2451575"/>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97333" name="Rectangle 19">
            <a:extLst>
              <a:ext uri="{FF2B5EF4-FFF2-40B4-BE49-F238E27FC236}">
                <a16:creationId xmlns:a16="http://schemas.microsoft.com/office/drawing/2014/main" id="{CC5C2A39-1B1C-60F2-E87D-A95627687DC3}"/>
              </a:ext>
            </a:extLst>
          </p:cNvPr>
          <p:cNvSpPr>
            <a:spLocks noChangeArrowheads="1"/>
          </p:cNvSpPr>
          <p:nvPr/>
        </p:nvSpPr>
        <p:spPr bwMode="auto">
          <a:xfrm>
            <a:off x="1092944" y="1232375"/>
            <a:ext cx="2971800" cy="2438400"/>
          </a:xfrm>
          <a:prstGeom prst="rect">
            <a:avLst/>
          </a:prstGeom>
          <a:noFill/>
          <a:ln w="12700" cap="rnd">
            <a:solidFill>
              <a:schemeClr val="tx1"/>
            </a:solidFill>
            <a:prstDash val="sysDot"/>
            <a:miter lim="800000"/>
            <a:headEnd/>
            <a:tailEnd/>
          </a:ln>
          <a:effectLst/>
        </p:spPr>
        <p:txBody>
          <a:bodyPr wrap="none" anchor="ctr">
            <a:prstTxWarp prst="textNoShape">
              <a:avLst/>
            </a:prstTxWarp>
          </a:bodyPr>
          <a:lstStyle/>
          <a:p>
            <a:endParaRPr lang="en-US"/>
          </a:p>
        </p:txBody>
      </p:sp>
      <p:sp>
        <p:nvSpPr>
          <p:cNvPr id="97334" name="Text Box 21">
            <a:extLst>
              <a:ext uri="{FF2B5EF4-FFF2-40B4-BE49-F238E27FC236}">
                <a16:creationId xmlns:a16="http://schemas.microsoft.com/office/drawing/2014/main" id="{11D23BB4-93A5-9CA4-1FFD-6BD176818811}"/>
              </a:ext>
            </a:extLst>
          </p:cNvPr>
          <p:cNvSpPr txBox="1">
            <a:spLocks noChangeArrowheads="1"/>
          </p:cNvSpPr>
          <p:nvPr/>
        </p:nvSpPr>
        <p:spPr bwMode="auto">
          <a:xfrm>
            <a:off x="4026644" y="2221973"/>
            <a:ext cx="100540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zh-CN" altLang="en-US" sz="1600" dirty="0"/>
              <a:t>系统总线</a:t>
            </a:r>
            <a:endParaRPr lang="en-US" sz="1600" dirty="0"/>
          </a:p>
        </p:txBody>
      </p:sp>
      <p:sp>
        <p:nvSpPr>
          <p:cNvPr id="97335" name="Line 22">
            <a:extLst>
              <a:ext uri="{FF2B5EF4-FFF2-40B4-BE49-F238E27FC236}">
                <a16:creationId xmlns:a16="http://schemas.microsoft.com/office/drawing/2014/main" id="{42B8E5EA-2B3B-FAFC-092E-26A68C2AFD95}"/>
              </a:ext>
            </a:extLst>
          </p:cNvPr>
          <p:cNvSpPr>
            <a:spLocks noChangeShapeType="1"/>
          </p:cNvSpPr>
          <p:nvPr/>
        </p:nvSpPr>
        <p:spPr bwMode="auto">
          <a:xfrm flipH="1">
            <a:off x="3912344" y="2527775"/>
            <a:ext cx="685800" cy="4572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97336" name="Text Box 23">
            <a:extLst>
              <a:ext uri="{FF2B5EF4-FFF2-40B4-BE49-F238E27FC236}">
                <a16:creationId xmlns:a16="http://schemas.microsoft.com/office/drawing/2014/main" id="{3CC6D49B-4083-A4C0-A528-0DFDDD1F3A1C}"/>
              </a:ext>
            </a:extLst>
          </p:cNvPr>
          <p:cNvSpPr txBox="1">
            <a:spLocks noChangeArrowheads="1"/>
          </p:cNvSpPr>
          <p:nvPr/>
        </p:nvSpPr>
        <p:spPr bwMode="auto">
          <a:xfrm>
            <a:off x="5695642" y="2221973"/>
            <a:ext cx="100540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zh-CN" altLang="en-US" sz="1600" dirty="0"/>
              <a:t>内存总线</a:t>
            </a:r>
            <a:endParaRPr lang="en-US" sz="1600" dirty="0"/>
          </a:p>
        </p:txBody>
      </p:sp>
      <p:sp>
        <p:nvSpPr>
          <p:cNvPr id="97337" name="Line 24">
            <a:extLst>
              <a:ext uri="{FF2B5EF4-FFF2-40B4-BE49-F238E27FC236}">
                <a16:creationId xmlns:a16="http://schemas.microsoft.com/office/drawing/2014/main" id="{A74DC9D8-C713-E77F-4341-C747156BC7BC}"/>
              </a:ext>
            </a:extLst>
          </p:cNvPr>
          <p:cNvSpPr>
            <a:spLocks noChangeShapeType="1"/>
          </p:cNvSpPr>
          <p:nvPr/>
        </p:nvSpPr>
        <p:spPr bwMode="auto">
          <a:xfrm>
            <a:off x="6198344" y="2527775"/>
            <a:ext cx="0" cy="4572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97338" name="AutoShape 25">
            <a:extLst>
              <a:ext uri="{FF2B5EF4-FFF2-40B4-BE49-F238E27FC236}">
                <a16:creationId xmlns:a16="http://schemas.microsoft.com/office/drawing/2014/main" id="{65BD9C7A-DA94-E34B-6DB0-E6C2032E41B4}"/>
              </a:ext>
            </a:extLst>
          </p:cNvPr>
          <p:cNvSpPr>
            <a:spLocks noChangeArrowheads="1"/>
          </p:cNvSpPr>
          <p:nvPr/>
        </p:nvSpPr>
        <p:spPr bwMode="auto">
          <a:xfrm>
            <a:off x="4826744" y="3594575"/>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7339" name="AutoShape 26">
            <a:extLst>
              <a:ext uri="{FF2B5EF4-FFF2-40B4-BE49-F238E27FC236}">
                <a16:creationId xmlns:a16="http://schemas.microsoft.com/office/drawing/2014/main" id="{0AF76363-5D2A-7E4C-2698-5484225A153A}"/>
              </a:ext>
            </a:extLst>
          </p:cNvPr>
          <p:cNvSpPr>
            <a:spLocks noChangeArrowheads="1"/>
          </p:cNvSpPr>
          <p:nvPr/>
        </p:nvSpPr>
        <p:spPr bwMode="auto">
          <a:xfrm flipV="1">
            <a:off x="5931644" y="4331175"/>
            <a:ext cx="495300" cy="533818"/>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7340" name="Rectangle 27">
            <a:extLst>
              <a:ext uri="{FF2B5EF4-FFF2-40B4-BE49-F238E27FC236}">
                <a16:creationId xmlns:a16="http://schemas.microsoft.com/office/drawing/2014/main" id="{AB931DBB-26B8-E675-DB87-0596FD0B41F2}"/>
              </a:ext>
            </a:extLst>
          </p:cNvPr>
          <p:cNvSpPr>
            <a:spLocks noChangeArrowheads="1"/>
          </p:cNvSpPr>
          <p:nvPr/>
        </p:nvSpPr>
        <p:spPr bwMode="auto">
          <a:xfrm>
            <a:off x="5531594" y="5581636"/>
            <a:ext cx="1295400" cy="29768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磁盘控制器</a:t>
            </a:r>
            <a:endParaRPr lang="en-US" sz="1600" dirty="0"/>
          </a:p>
        </p:txBody>
      </p:sp>
      <p:sp>
        <p:nvSpPr>
          <p:cNvPr id="97341" name="AutoShape 28">
            <a:extLst>
              <a:ext uri="{FF2B5EF4-FFF2-40B4-BE49-F238E27FC236}">
                <a16:creationId xmlns:a16="http://schemas.microsoft.com/office/drawing/2014/main" id="{CCCCC632-2AF2-38C3-5710-F59A16C0A2CE}"/>
              </a:ext>
            </a:extLst>
          </p:cNvPr>
          <p:cNvSpPr>
            <a:spLocks noChangeArrowheads="1"/>
          </p:cNvSpPr>
          <p:nvPr/>
        </p:nvSpPr>
        <p:spPr bwMode="auto">
          <a:xfrm flipV="1">
            <a:off x="3601194" y="4331175"/>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7342" name="Rectangle 29">
            <a:extLst>
              <a:ext uri="{FF2B5EF4-FFF2-40B4-BE49-F238E27FC236}">
                <a16:creationId xmlns:a16="http://schemas.microsoft.com/office/drawing/2014/main" id="{46430556-81E3-3A8F-63B8-7248B4967970}"/>
              </a:ext>
            </a:extLst>
          </p:cNvPr>
          <p:cNvSpPr>
            <a:spLocks noChangeArrowheads="1"/>
          </p:cNvSpPr>
          <p:nvPr/>
        </p:nvSpPr>
        <p:spPr bwMode="auto">
          <a:xfrm>
            <a:off x="3182094" y="5055075"/>
            <a:ext cx="12954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图形适配器</a:t>
            </a:r>
            <a:endParaRPr lang="en-US" sz="1600" dirty="0"/>
          </a:p>
        </p:txBody>
      </p:sp>
      <p:sp>
        <p:nvSpPr>
          <p:cNvPr id="97343" name="AutoShape 30">
            <a:extLst>
              <a:ext uri="{FF2B5EF4-FFF2-40B4-BE49-F238E27FC236}">
                <a16:creationId xmlns:a16="http://schemas.microsoft.com/office/drawing/2014/main" id="{6E2E7B50-1DD2-2506-8808-BC7C2C36F587}"/>
              </a:ext>
            </a:extLst>
          </p:cNvPr>
          <p:cNvSpPr>
            <a:spLocks noChangeArrowheads="1"/>
          </p:cNvSpPr>
          <p:nvPr/>
        </p:nvSpPr>
        <p:spPr bwMode="auto">
          <a:xfrm flipV="1">
            <a:off x="1924794" y="4331175"/>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7344" name="Rectangle 31">
            <a:extLst>
              <a:ext uri="{FF2B5EF4-FFF2-40B4-BE49-F238E27FC236}">
                <a16:creationId xmlns:a16="http://schemas.microsoft.com/office/drawing/2014/main" id="{5A3C5925-FCF8-238C-432D-9C06FD504A1B}"/>
              </a:ext>
            </a:extLst>
          </p:cNvPr>
          <p:cNvSpPr>
            <a:spLocks noChangeArrowheads="1"/>
          </p:cNvSpPr>
          <p:nvPr/>
        </p:nvSpPr>
        <p:spPr bwMode="auto">
          <a:xfrm>
            <a:off x="1581894" y="5042375"/>
            <a:ext cx="11430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altLang="zh-CN" sz="1600" dirty="0"/>
              <a:t>USB</a:t>
            </a:r>
            <a:r>
              <a:rPr lang="zh-CN" altLang="en-US" sz="1600" dirty="0"/>
              <a:t>控制器</a:t>
            </a:r>
            <a:endParaRPr lang="en-US" sz="1600" dirty="0"/>
          </a:p>
        </p:txBody>
      </p:sp>
      <p:sp>
        <p:nvSpPr>
          <p:cNvPr id="97345" name="Line 32">
            <a:extLst>
              <a:ext uri="{FF2B5EF4-FFF2-40B4-BE49-F238E27FC236}">
                <a16:creationId xmlns:a16="http://schemas.microsoft.com/office/drawing/2014/main" id="{DBD7EBE6-675F-88BD-CEA1-CA6FEBDE1E43}"/>
              </a:ext>
            </a:extLst>
          </p:cNvPr>
          <p:cNvSpPr>
            <a:spLocks noChangeShapeType="1"/>
          </p:cNvSpPr>
          <p:nvPr/>
        </p:nvSpPr>
        <p:spPr bwMode="auto">
          <a:xfrm>
            <a:off x="1715995" y="5575775"/>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97346" name="Line 33">
            <a:extLst>
              <a:ext uri="{FF2B5EF4-FFF2-40B4-BE49-F238E27FC236}">
                <a16:creationId xmlns:a16="http://schemas.microsoft.com/office/drawing/2014/main" id="{61184D98-7DF4-627B-0789-088960859AC9}"/>
              </a:ext>
            </a:extLst>
          </p:cNvPr>
          <p:cNvSpPr>
            <a:spLocks noChangeShapeType="1"/>
          </p:cNvSpPr>
          <p:nvPr/>
        </p:nvSpPr>
        <p:spPr bwMode="auto">
          <a:xfrm>
            <a:off x="2572494" y="5575775"/>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97347" name="Text Box 34">
            <a:extLst>
              <a:ext uri="{FF2B5EF4-FFF2-40B4-BE49-F238E27FC236}">
                <a16:creationId xmlns:a16="http://schemas.microsoft.com/office/drawing/2014/main" id="{E4243435-31F5-5FE5-7C50-BD7CD3856890}"/>
              </a:ext>
            </a:extLst>
          </p:cNvPr>
          <p:cNvSpPr txBox="1">
            <a:spLocks noChangeArrowheads="1"/>
          </p:cNvSpPr>
          <p:nvPr/>
        </p:nvSpPr>
        <p:spPr bwMode="auto">
          <a:xfrm>
            <a:off x="1436783" y="5803373"/>
            <a:ext cx="595036"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鼠标</a:t>
            </a:r>
            <a:endParaRPr lang="en-US" sz="1600" dirty="0"/>
          </a:p>
        </p:txBody>
      </p:sp>
      <p:sp>
        <p:nvSpPr>
          <p:cNvPr id="97348" name="Text Box 35">
            <a:extLst>
              <a:ext uri="{FF2B5EF4-FFF2-40B4-BE49-F238E27FC236}">
                <a16:creationId xmlns:a16="http://schemas.microsoft.com/office/drawing/2014/main" id="{BEF2F1C5-C126-E7F2-3822-981DBFF89CA2}"/>
              </a:ext>
            </a:extLst>
          </p:cNvPr>
          <p:cNvSpPr txBox="1">
            <a:spLocks noChangeArrowheads="1"/>
          </p:cNvSpPr>
          <p:nvPr/>
        </p:nvSpPr>
        <p:spPr bwMode="auto">
          <a:xfrm>
            <a:off x="2311298" y="5826457"/>
            <a:ext cx="595035"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键盘</a:t>
            </a:r>
            <a:endParaRPr lang="en-US" sz="1600" dirty="0"/>
          </a:p>
        </p:txBody>
      </p:sp>
      <p:sp>
        <p:nvSpPr>
          <p:cNvPr id="97349" name="Line 36">
            <a:extLst>
              <a:ext uri="{FF2B5EF4-FFF2-40B4-BE49-F238E27FC236}">
                <a16:creationId xmlns:a16="http://schemas.microsoft.com/office/drawing/2014/main" id="{A9A21BCB-B73C-25D8-8D4E-7CC792D7F14F}"/>
              </a:ext>
            </a:extLst>
          </p:cNvPr>
          <p:cNvSpPr>
            <a:spLocks noChangeShapeType="1"/>
          </p:cNvSpPr>
          <p:nvPr/>
        </p:nvSpPr>
        <p:spPr bwMode="auto">
          <a:xfrm>
            <a:off x="3867894" y="5575775"/>
            <a:ext cx="0" cy="3048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97350" name="Text Box 37">
            <a:extLst>
              <a:ext uri="{FF2B5EF4-FFF2-40B4-BE49-F238E27FC236}">
                <a16:creationId xmlns:a16="http://schemas.microsoft.com/office/drawing/2014/main" id="{70CA1C44-9279-0CE9-3092-D62D351507E2}"/>
              </a:ext>
            </a:extLst>
          </p:cNvPr>
          <p:cNvSpPr txBox="1">
            <a:spLocks noChangeArrowheads="1"/>
          </p:cNvSpPr>
          <p:nvPr/>
        </p:nvSpPr>
        <p:spPr bwMode="auto">
          <a:xfrm>
            <a:off x="3467784" y="5867875"/>
            <a:ext cx="8002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监视器</a:t>
            </a:r>
            <a:endParaRPr lang="en-US" sz="1600" dirty="0"/>
          </a:p>
        </p:txBody>
      </p:sp>
      <p:sp>
        <p:nvSpPr>
          <p:cNvPr id="97351" name="Line 38">
            <a:extLst>
              <a:ext uri="{FF2B5EF4-FFF2-40B4-BE49-F238E27FC236}">
                <a16:creationId xmlns:a16="http://schemas.microsoft.com/office/drawing/2014/main" id="{8CB871F9-1AF0-5244-B033-1E274FD6BEC8}"/>
              </a:ext>
            </a:extLst>
          </p:cNvPr>
          <p:cNvSpPr>
            <a:spLocks noChangeShapeType="1"/>
          </p:cNvSpPr>
          <p:nvPr/>
        </p:nvSpPr>
        <p:spPr bwMode="auto">
          <a:xfrm flipH="1">
            <a:off x="6162717" y="5879315"/>
            <a:ext cx="0" cy="242679"/>
          </a:xfrm>
          <a:prstGeom prst="line">
            <a:avLst/>
          </a:prstGeom>
          <a:noFill/>
          <a:ln w="127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97352" name="AutoShape 39">
            <a:extLst>
              <a:ext uri="{FF2B5EF4-FFF2-40B4-BE49-F238E27FC236}">
                <a16:creationId xmlns:a16="http://schemas.microsoft.com/office/drawing/2014/main" id="{0439744A-4A25-5139-3766-6BBA8332F14E}"/>
              </a:ext>
            </a:extLst>
          </p:cNvPr>
          <p:cNvSpPr>
            <a:spLocks noChangeArrowheads="1"/>
          </p:cNvSpPr>
          <p:nvPr/>
        </p:nvSpPr>
        <p:spPr bwMode="auto">
          <a:xfrm>
            <a:off x="5868144" y="6107077"/>
            <a:ext cx="609600" cy="388960"/>
          </a:xfrm>
          <a:prstGeom prst="can">
            <a:avLst>
              <a:gd name="adj" fmla="val 25000"/>
            </a:avLst>
          </a:prstGeom>
          <a:noFill/>
          <a:ln w="12700">
            <a:solidFill>
              <a:schemeClr val="tx1"/>
            </a:solidFill>
            <a:round/>
            <a:headEnd/>
            <a:tailEnd/>
          </a:ln>
          <a:effectLst/>
        </p:spPr>
        <p:txBody>
          <a:bodyPr wrap="none" anchor="ctr">
            <a:prstTxWarp prst="textNoShape">
              <a:avLst/>
            </a:prstTxWarp>
          </a:bodyPr>
          <a:lstStyle/>
          <a:p>
            <a:pPr algn="ctr">
              <a:lnSpc>
                <a:spcPct val="100000"/>
              </a:lnSpc>
            </a:pPr>
            <a:r>
              <a:rPr lang="en-US" sz="1600" dirty="0"/>
              <a:t>Disk</a:t>
            </a:r>
          </a:p>
        </p:txBody>
      </p:sp>
      <p:sp>
        <p:nvSpPr>
          <p:cNvPr id="97353" name="AutoShape 40">
            <a:extLst>
              <a:ext uri="{FF2B5EF4-FFF2-40B4-BE49-F238E27FC236}">
                <a16:creationId xmlns:a16="http://schemas.microsoft.com/office/drawing/2014/main" id="{C826DA08-CCF6-9915-7003-AE646231EC44}"/>
              </a:ext>
            </a:extLst>
          </p:cNvPr>
          <p:cNvSpPr>
            <a:spLocks noChangeArrowheads="1"/>
          </p:cNvSpPr>
          <p:nvPr/>
        </p:nvSpPr>
        <p:spPr bwMode="auto">
          <a:xfrm>
            <a:off x="1016744" y="4115275"/>
            <a:ext cx="7277100" cy="393700"/>
          </a:xfrm>
          <a:prstGeom prst="leftRightArrow">
            <a:avLst>
              <a:gd name="adj1" fmla="val 48611"/>
              <a:gd name="adj2" fmla="val 95500"/>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7354" name="Rectangle 41">
            <a:extLst>
              <a:ext uri="{FF2B5EF4-FFF2-40B4-BE49-F238E27FC236}">
                <a16:creationId xmlns:a16="http://schemas.microsoft.com/office/drawing/2014/main" id="{AC4A8405-C9D6-2111-72AC-EAD21DCF3B38}"/>
              </a:ext>
            </a:extLst>
          </p:cNvPr>
          <p:cNvSpPr>
            <a:spLocks noChangeArrowheads="1"/>
          </p:cNvSpPr>
          <p:nvPr/>
        </p:nvSpPr>
        <p:spPr bwMode="auto">
          <a:xfrm>
            <a:off x="2093069" y="4285138"/>
            <a:ext cx="166687"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97355" name="Rectangle 42">
            <a:extLst>
              <a:ext uri="{FF2B5EF4-FFF2-40B4-BE49-F238E27FC236}">
                <a16:creationId xmlns:a16="http://schemas.microsoft.com/office/drawing/2014/main" id="{596B6A7C-3F69-740C-48DE-A66C81A340B7}"/>
              </a:ext>
            </a:extLst>
          </p:cNvPr>
          <p:cNvSpPr>
            <a:spLocks noChangeArrowheads="1"/>
          </p:cNvSpPr>
          <p:nvPr/>
        </p:nvSpPr>
        <p:spPr bwMode="auto">
          <a:xfrm>
            <a:off x="3769469" y="4275613"/>
            <a:ext cx="166687"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97356" name="Rectangle 43">
            <a:extLst>
              <a:ext uri="{FF2B5EF4-FFF2-40B4-BE49-F238E27FC236}">
                <a16:creationId xmlns:a16="http://schemas.microsoft.com/office/drawing/2014/main" id="{CE46225F-EAE1-8951-935E-14C60588CF5F}"/>
              </a:ext>
            </a:extLst>
          </p:cNvPr>
          <p:cNvSpPr>
            <a:spLocks noChangeArrowheads="1"/>
          </p:cNvSpPr>
          <p:nvPr/>
        </p:nvSpPr>
        <p:spPr bwMode="auto">
          <a:xfrm>
            <a:off x="6103094" y="4266088"/>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97357" name="Text Box 44">
            <a:extLst>
              <a:ext uri="{FF2B5EF4-FFF2-40B4-BE49-F238E27FC236}">
                <a16:creationId xmlns:a16="http://schemas.microsoft.com/office/drawing/2014/main" id="{9020824D-4AAC-89AF-16C8-728C350531E8}"/>
              </a:ext>
            </a:extLst>
          </p:cNvPr>
          <p:cNvSpPr txBox="1">
            <a:spLocks noChangeArrowheads="1"/>
          </p:cNvSpPr>
          <p:nvPr/>
        </p:nvSpPr>
        <p:spPr bwMode="auto">
          <a:xfrm>
            <a:off x="4690219" y="4419073"/>
            <a:ext cx="86113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I/O</a:t>
            </a:r>
            <a:r>
              <a:rPr lang="zh-CN" altLang="en-US" sz="1600" dirty="0"/>
              <a:t>总线</a:t>
            </a:r>
            <a:endParaRPr lang="en-US" sz="1600" dirty="0"/>
          </a:p>
        </p:txBody>
      </p:sp>
      <p:sp>
        <p:nvSpPr>
          <p:cNvPr id="97358" name="Rectangle 45">
            <a:extLst>
              <a:ext uri="{FF2B5EF4-FFF2-40B4-BE49-F238E27FC236}">
                <a16:creationId xmlns:a16="http://schemas.microsoft.com/office/drawing/2014/main" id="{7B04D4AE-DE20-87AB-0D27-ED67F9D57FB5}"/>
              </a:ext>
            </a:extLst>
          </p:cNvPr>
          <p:cNvSpPr>
            <a:spLocks noChangeArrowheads="1"/>
          </p:cNvSpPr>
          <p:nvPr/>
        </p:nvSpPr>
        <p:spPr bwMode="auto">
          <a:xfrm>
            <a:off x="4993431" y="4204175"/>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97359" name="Rectangle 46">
            <a:extLst>
              <a:ext uri="{FF2B5EF4-FFF2-40B4-BE49-F238E27FC236}">
                <a16:creationId xmlns:a16="http://schemas.microsoft.com/office/drawing/2014/main" id="{F1CA606F-299B-EC2E-5A59-0EBBD372BE6B}"/>
              </a:ext>
            </a:extLst>
          </p:cNvPr>
          <p:cNvSpPr>
            <a:spLocks noChangeArrowheads="1"/>
          </p:cNvSpPr>
          <p:nvPr/>
        </p:nvSpPr>
        <p:spPr bwMode="auto">
          <a:xfrm>
            <a:off x="6884144" y="4127975"/>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7360" name="Rectangle 47">
            <a:extLst>
              <a:ext uri="{FF2B5EF4-FFF2-40B4-BE49-F238E27FC236}">
                <a16:creationId xmlns:a16="http://schemas.microsoft.com/office/drawing/2014/main" id="{79327918-17B3-829B-B415-E472005B09BE}"/>
              </a:ext>
            </a:extLst>
          </p:cNvPr>
          <p:cNvSpPr>
            <a:spLocks noChangeArrowheads="1"/>
          </p:cNvSpPr>
          <p:nvPr/>
        </p:nvSpPr>
        <p:spPr bwMode="auto">
          <a:xfrm>
            <a:off x="7188944" y="4127975"/>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7361" name="Rectangle 48">
            <a:extLst>
              <a:ext uri="{FF2B5EF4-FFF2-40B4-BE49-F238E27FC236}">
                <a16:creationId xmlns:a16="http://schemas.microsoft.com/office/drawing/2014/main" id="{5ABCB758-3602-19EA-D376-A6FC0E35A841}"/>
              </a:ext>
            </a:extLst>
          </p:cNvPr>
          <p:cNvSpPr>
            <a:spLocks noChangeArrowheads="1"/>
          </p:cNvSpPr>
          <p:nvPr/>
        </p:nvSpPr>
        <p:spPr bwMode="auto">
          <a:xfrm>
            <a:off x="7493744" y="4127975"/>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97362" name="Rectangle 29">
            <a:extLst>
              <a:ext uri="{FF2B5EF4-FFF2-40B4-BE49-F238E27FC236}">
                <a16:creationId xmlns:a16="http://schemas.microsoft.com/office/drawing/2014/main" id="{1C8F7BB4-6BA8-162D-DF9E-71E3F4965A4B}"/>
              </a:ext>
            </a:extLst>
          </p:cNvPr>
          <p:cNvSpPr>
            <a:spLocks noChangeArrowheads="1"/>
          </p:cNvSpPr>
          <p:nvPr/>
        </p:nvSpPr>
        <p:spPr bwMode="auto">
          <a:xfrm>
            <a:off x="5515017" y="4864994"/>
            <a:ext cx="1295400" cy="430961"/>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200" dirty="0"/>
              <a:t>主机总线适配器</a:t>
            </a:r>
            <a:endParaRPr lang="en-US" sz="1200" dirty="0"/>
          </a:p>
        </p:txBody>
      </p:sp>
      <p:sp>
        <p:nvSpPr>
          <p:cNvPr id="97363" name="Line 33">
            <a:extLst>
              <a:ext uri="{FF2B5EF4-FFF2-40B4-BE49-F238E27FC236}">
                <a16:creationId xmlns:a16="http://schemas.microsoft.com/office/drawing/2014/main" id="{AD86759F-80C3-6B6F-50B9-CDC9226F5F17}"/>
              </a:ext>
            </a:extLst>
          </p:cNvPr>
          <p:cNvSpPr>
            <a:spLocks noChangeShapeType="1"/>
          </p:cNvSpPr>
          <p:nvPr/>
        </p:nvSpPr>
        <p:spPr bwMode="auto">
          <a:xfrm>
            <a:off x="2153394" y="5563075"/>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97364" name="Text Box 35">
            <a:extLst>
              <a:ext uri="{FF2B5EF4-FFF2-40B4-BE49-F238E27FC236}">
                <a16:creationId xmlns:a16="http://schemas.microsoft.com/office/drawing/2014/main" id="{56D12D0D-C124-C157-F88A-2868A76B1601}"/>
              </a:ext>
            </a:extLst>
          </p:cNvPr>
          <p:cNvSpPr txBox="1">
            <a:spLocks noChangeArrowheads="1"/>
          </p:cNvSpPr>
          <p:nvPr/>
        </p:nvSpPr>
        <p:spPr bwMode="auto">
          <a:xfrm>
            <a:off x="1863813" y="5830725"/>
            <a:ext cx="595035"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固态</a:t>
            </a:r>
            <a:endParaRPr lang="en-US" altLang="zh-CN" sz="1600" dirty="0"/>
          </a:p>
          <a:p>
            <a:pPr algn="ctr">
              <a:lnSpc>
                <a:spcPct val="100000"/>
              </a:lnSpc>
            </a:pPr>
            <a:r>
              <a:rPr lang="zh-CN" altLang="en-US" sz="1600" dirty="0"/>
              <a:t>硬盘</a:t>
            </a:r>
            <a:endParaRPr lang="en-US" sz="1600" dirty="0"/>
          </a:p>
        </p:txBody>
      </p:sp>
      <p:sp>
        <p:nvSpPr>
          <p:cNvPr id="97365" name="Line 38">
            <a:extLst>
              <a:ext uri="{FF2B5EF4-FFF2-40B4-BE49-F238E27FC236}">
                <a16:creationId xmlns:a16="http://schemas.microsoft.com/office/drawing/2014/main" id="{477E9999-F91D-2586-94AB-EACEC8A44A36}"/>
              </a:ext>
            </a:extLst>
          </p:cNvPr>
          <p:cNvSpPr>
            <a:spLocks noChangeShapeType="1"/>
          </p:cNvSpPr>
          <p:nvPr/>
        </p:nvSpPr>
        <p:spPr bwMode="auto">
          <a:xfrm flipH="1">
            <a:off x="6162717" y="5295955"/>
            <a:ext cx="0" cy="279820"/>
          </a:xfrm>
          <a:prstGeom prst="line">
            <a:avLst/>
          </a:prstGeom>
          <a:noFill/>
          <a:ln w="127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97366" name="Rectangle 27">
            <a:extLst>
              <a:ext uri="{FF2B5EF4-FFF2-40B4-BE49-F238E27FC236}">
                <a16:creationId xmlns:a16="http://schemas.microsoft.com/office/drawing/2014/main" id="{742D2441-D874-179E-3437-0ED7BD5695C4}"/>
              </a:ext>
            </a:extLst>
          </p:cNvPr>
          <p:cNvSpPr>
            <a:spLocks noChangeArrowheads="1"/>
          </p:cNvSpPr>
          <p:nvPr/>
        </p:nvSpPr>
        <p:spPr bwMode="auto">
          <a:xfrm>
            <a:off x="5340372" y="5473963"/>
            <a:ext cx="1721547" cy="1092411"/>
          </a:xfrm>
          <a:prstGeom prst="rect">
            <a:avLst/>
          </a:prstGeom>
          <a:noFill/>
          <a:ln w="12700">
            <a:solidFill>
              <a:schemeClr val="tx1"/>
            </a:solidFill>
            <a:prstDash val="dash"/>
            <a:miter lim="800000"/>
            <a:headEnd/>
            <a:tailEnd/>
          </a:ln>
          <a:effectLst/>
        </p:spPr>
        <p:txBody>
          <a:bodyPr wrap="none" anchor="ctr">
            <a:prstTxWarp prst="textNoShape">
              <a:avLst/>
            </a:prstTxWarp>
          </a:bodyPr>
          <a:lstStyle/>
          <a:p>
            <a:pPr algn="ctr">
              <a:lnSpc>
                <a:spcPct val="100000"/>
              </a:lnSpc>
            </a:pPr>
            <a:endParaRPr lang="en-US" sz="1600" dirty="0"/>
          </a:p>
        </p:txBody>
      </p:sp>
      <p:sp>
        <p:nvSpPr>
          <p:cNvPr id="97367" name="Text Box 37">
            <a:extLst>
              <a:ext uri="{FF2B5EF4-FFF2-40B4-BE49-F238E27FC236}">
                <a16:creationId xmlns:a16="http://schemas.microsoft.com/office/drawing/2014/main" id="{BBDEBB28-E7C7-4802-F0EE-1C945A68A560}"/>
              </a:ext>
            </a:extLst>
          </p:cNvPr>
          <p:cNvSpPr txBox="1">
            <a:spLocks noChangeArrowheads="1"/>
          </p:cNvSpPr>
          <p:nvPr/>
        </p:nvSpPr>
        <p:spPr bwMode="auto">
          <a:xfrm>
            <a:off x="7110588" y="5879315"/>
            <a:ext cx="595036"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磁盘</a:t>
            </a:r>
            <a:endParaRPr lang="en-US" sz="1600" dirty="0"/>
          </a:p>
        </p:txBody>
      </p:sp>
      <p:sp>
        <p:nvSpPr>
          <p:cNvPr id="97368" name="Text Box 37">
            <a:extLst>
              <a:ext uri="{FF2B5EF4-FFF2-40B4-BE49-F238E27FC236}">
                <a16:creationId xmlns:a16="http://schemas.microsoft.com/office/drawing/2014/main" id="{B6444D34-27C8-5E28-A3F7-864221BE6279}"/>
              </a:ext>
            </a:extLst>
          </p:cNvPr>
          <p:cNvSpPr txBox="1">
            <a:spLocks noChangeArrowheads="1"/>
          </p:cNvSpPr>
          <p:nvPr/>
        </p:nvSpPr>
        <p:spPr bwMode="auto">
          <a:xfrm>
            <a:off x="6838265" y="4582940"/>
            <a:ext cx="1641437" cy="584775"/>
          </a:xfrm>
          <a:prstGeom prst="rect">
            <a:avLst/>
          </a:prstGeom>
          <a:noFill/>
          <a:ln w="12700">
            <a:noFill/>
            <a:miter lim="800000"/>
            <a:headEnd/>
            <a:tailEnd/>
          </a:ln>
          <a:effectLst/>
        </p:spPr>
        <p:txBody>
          <a:bodyPr wrap="square" anchor="ctr">
            <a:prstTxWarp prst="textNoShape">
              <a:avLst/>
            </a:prstTxWarp>
            <a:spAutoFit/>
          </a:bodyPr>
          <a:lstStyle/>
          <a:p>
            <a:pPr algn="ctr">
              <a:lnSpc>
                <a:spcPct val="100000"/>
              </a:lnSpc>
            </a:pPr>
            <a:r>
              <a:rPr lang="zh-CN" altLang="en-US" sz="1600" dirty="0"/>
              <a:t>网络适配器等其他设备扩展插槽</a:t>
            </a:r>
            <a:endParaRPr lang="en-US" sz="1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31D5-97D4-4F51-BFA5-4B925792DF95}"/>
              </a:ext>
            </a:extLst>
          </p:cNvPr>
          <p:cNvSpPr>
            <a:spLocks noGrp="1"/>
          </p:cNvSpPr>
          <p:nvPr>
            <p:ph type="title"/>
          </p:nvPr>
        </p:nvSpPr>
        <p:spPr>
          <a:xfrm>
            <a:off x="-36118" y="161717"/>
            <a:ext cx="7592093" cy="762000"/>
          </a:xfrm>
        </p:spPr>
        <p:txBody>
          <a:bodyPr>
            <a:normAutofit/>
          </a:bodyPr>
          <a:lstStyle/>
          <a:p>
            <a:r>
              <a:rPr lang="zh-CN" altLang="en-US" dirty="0"/>
              <a:t>访问磁盘</a:t>
            </a:r>
            <a:r>
              <a:rPr lang="en-US" altLang="zh-CN" dirty="0"/>
              <a:t>——</a:t>
            </a:r>
            <a:r>
              <a:rPr lang="zh-CN" altLang="en-US" dirty="0"/>
              <a:t>从磁盘读数据</a:t>
            </a:r>
            <a:r>
              <a:rPr lang="en-US" altLang="zh-CN" dirty="0"/>
              <a:t>(1)</a:t>
            </a:r>
            <a:endParaRPr lang="zh-CN" altLang="en-US" dirty="0"/>
          </a:p>
        </p:txBody>
      </p:sp>
      <p:sp>
        <p:nvSpPr>
          <p:cNvPr id="4" name="灯片编号占位符 3">
            <a:extLst>
              <a:ext uri="{FF2B5EF4-FFF2-40B4-BE49-F238E27FC236}">
                <a16:creationId xmlns:a16="http://schemas.microsoft.com/office/drawing/2014/main" id="{1219866B-41C7-4B9A-BB91-4094094B56D8}"/>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71</a:t>
            </a:fld>
            <a:endParaRPr lang="zh-CN" altLang="en-US" dirty="0"/>
          </a:p>
        </p:txBody>
      </p:sp>
      <p:sp>
        <p:nvSpPr>
          <p:cNvPr id="5" name="Rectangle 4">
            <a:extLst>
              <a:ext uri="{FF2B5EF4-FFF2-40B4-BE49-F238E27FC236}">
                <a16:creationId xmlns:a16="http://schemas.microsoft.com/office/drawing/2014/main" id="{BE5EA4CF-4015-455A-B06A-DC6F57A9646A}"/>
              </a:ext>
            </a:extLst>
          </p:cNvPr>
          <p:cNvSpPr>
            <a:spLocks noChangeArrowheads="1"/>
          </p:cNvSpPr>
          <p:nvPr/>
        </p:nvSpPr>
        <p:spPr bwMode="auto">
          <a:xfrm>
            <a:off x="6271890" y="2648744"/>
            <a:ext cx="909638" cy="914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主存</a:t>
            </a:r>
            <a:endParaRPr lang="en-US" sz="1600" dirty="0"/>
          </a:p>
        </p:txBody>
      </p:sp>
      <p:sp>
        <p:nvSpPr>
          <p:cNvPr id="6" name="AutoShape 5">
            <a:extLst>
              <a:ext uri="{FF2B5EF4-FFF2-40B4-BE49-F238E27FC236}">
                <a16:creationId xmlns:a16="http://schemas.microsoft.com/office/drawing/2014/main" id="{24537117-3DC1-461C-828A-148F22F60102}"/>
              </a:ext>
            </a:extLst>
          </p:cNvPr>
          <p:cNvSpPr>
            <a:spLocks noChangeArrowheads="1"/>
          </p:cNvSpPr>
          <p:nvPr/>
        </p:nvSpPr>
        <p:spPr bwMode="auto">
          <a:xfrm>
            <a:off x="4747890" y="2801144"/>
            <a:ext cx="1492250" cy="533400"/>
          </a:xfrm>
          <a:prstGeom prst="leftRightArrow">
            <a:avLst>
              <a:gd name="adj1" fmla="val 50000"/>
              <a:gd name="adj2" fmla="val 55952"/>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7" name="Rectangle 6">
            <a:extLst>
              <a:ext uri="{FF2B5EF4-FFF2-40B4-BE49-F238E27FC236}">
                <a16:creationId xmlns:a16="http://schemas.microsoft.com/office/drawing/2014/main" id="{5A224448-9C69-471E-8D28-2F22B04BC7C7}"/>
              </a:ext>
            </a:extLst>
          </p:cNvPr>
          <p:cNvSpPr>
            <a:spLocks noChangeArrowheads="1"/>
          </p:cNvSpPr>
          <p:nvPr/>
        </p:nvSpPr>
        <p:spPr bwMode="auto">
          <a:xfrm>
            <a:off x="3833490" y="2832894"/>
            <a:ext cx="909638" cy="5778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I/O </a:t>
            </a:r>
          </a:p>
          <a:p>
            <a:pPr algn="ctr">
              <a:lnSpc>
                <a:spcPct val="100000"/>
              </a:lnSpc>
            </a:pPr>
            <a:r>
              <a:rPr lang="zh-CN" altLang="en-US" sz="1600" dirty="0"/>
              <a:t>桥接器</a:t>
            </a:r>
            <a:endParaRPr lang="en-US" sz="1600" dirty="0"/>
          </a:p>
        </p:txBody>
      </p:sp>
      <p:sp>
        <p:nvSpPr>
          <p:cNvPr id="8" name="AutoShape 7">
            <a:extLst>
              <a:ext uri="{FF2B5EF4-FFF2-40B4-BE49-F238E27FC236}">
                <a16:creationId xmlns:a16="http://schemas.microsoft.com/office/drawing/2014/main" id="{1B8C9487-7DBC-4D26-AD67-1983C7DDAE4E}"/>
              </a:ext>
            </a:extLst>
          </p:cNvPr>
          <p:cNvSpPr>
            <a:spLocks noChangeArrowheads="1"/>
          </p:cNvSpPr>
          <p:nvPr/>
        </p:nvSpPr>
        <p:spPr bwMode="auto">
          <a:xfrm>
            <a:off x="2376165" y="2801144"/>
            <a:ext cx="1452563" cy="533400"/>
          </a:xfrm>
          <a:prstGeom prst="leftRightArrow">
            <a:avLst>
              <a:gd name="adj1" fmla="val 50000"/>
              <a:gd name="adj2" fmla="val 54464"/>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9" name="Rectangle 8">
            <a:extLst>
              <a:ext uri="{FF2B5EF4-FFF2-40B4-BE49-F238E27FC236}">
                <a16:creationId xmlns:a16="http://schemas.microsoft.com/office/drawing/2014/main" id="{6D69D7AB-D1BA-4A4B-B478-0772EAE45E61}"/>
              </a:ext>
            </a:extLst>
          </p:cNvPr>
          <p:cNvSpPr>
            <a:spLocks noChangeArrowheads="1"/>
          </p:cNvSpPr>
          <p:nvPr/>
        </p:nvSpPr>
        <p:spPr bwMode="auto">
          <a:xfrm>
            <a:off x="475928" y="2832894"/>
            <a:ext cx="1873250" cy="5778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总线接口</a:t>
            </a:r>
            <a:endParaRPr lang="en-US" sz="1600" dirty="0"/>
          </a:p>
        </p:txBody>
      </p:sp>
      <p:sp>
        <p:nvSpPr>
          <p:cNvPr id="10" name="Rectangle 9">
            <a:extLst>
              <a:ext uri="{FF2B5EF4-FFF2-40B4-BE49-F238E27FC236}">
                <a16:creationId xmlns:a16="http://schemas.microsoft.com/office/drawing/2014/main" id="{FF68F1E0-614D-49B5-AAD8-8E90F3BE4806}"/>
              </a:ext>
            </a:extLst>
          </p:cNvPr>
          <p:cNvSpPr>
            <a:spLocks noChangeArrowheads="1"/>
          </p:cNvSpPr>
          <p:nvPr/>
        </p:nvSpPr>
        <p:spPr bwMode="auto">
          <a:xfrm>
            <a:off x="1391915" y="15057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1" name="Rectangle 10">
            <a:extLst>
              <a:ext uri="{FF2B5EF4-FFF2-40B4-BE49-F238E27FC236}">
                <a16:creationId xmlns:a16="http://schemas.microsoft.com/office/drawing/2014/main" id="{A564FE59-69B0-4164-BE11-2BB54ECEDBD3}"/>
              </a:ext>
            </a:extLst>
          </p:cNvPr>
          <p:cNvSpPr>
            <a:spLocks noChangeArrowheads="1"/>
          </p:cNvSpPr>
          <p:nvPr/>
        </p:nvSpPr>
        <p:spPr bwMode="auto">
          <a:xfrm>
            <a:off x="1391915" y="16581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2" name="Rectangle 11">
            <a:extLst>
              <a:ext uri="{FF2B5EF4-FFF2-40B4-BE49-F238E27FC236}">
                <a16:creationId xmlns:a16="http://schemas.microsoft.com/office/drawing/2014/main" id="{BC344AA0-E715-4F88-BE0D-709351DB3D99}"/>
              </a:ext>
            </a:extLst>
          </p:cNvPr>
          <p:cNvSpPr>
            <a:spLocks noChangeArrowheads="1"/>
          </p:cNvSpPr>
          <p:nvPr/>
        </p:nvSpPr>
        <p:spPr bwMode="auto">
          <a:xfrm>
            <a:off x="1391915" y="18105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3" name="Rectangle 12">
            <a:extLst>
              <a:ext uri="{FF2B5EF4-FFF2-40B4-BE49-F238E27FC236}">
                <a16:creationId xmlns:a16="http://schemas.microsoft.com/office/drawing/2014/main" id="{85F0C8E5-71EC-4066-8D96-A30C485AFEB1}"/>
              </a:ext>
            </a:extLst>
          </p:cNvPr>
          <p:cNvSpPr>
            <a:spLocks noChangeArrowheads="1"/>
          </p:cNvSpPr>
          <p:nvPr/>
        </p:nvSpPr>
        <p:spPr bwMode="auto">
          <a:xfrm>
            <a:off x="1391915" y="19629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4" name="Rectangle 13">
            <a:extLst>
              <a:ext uri="{FF2B5EF4-FFF2-40B4-BE49-F238E27FC236}">
                <a16:creationId xmlns:a16="http://schemas.microsoft.com/office/drawing/2014/main" id="{7C1F9CA9-A369-4B6B-9662-783E307787AB}"/>
              </a:ext>
            </a:extLst>
          </p:cNvPr>
          <p:cNvSpPr>
            <a:spLocks noChangeArrowheads="1"/>
          </p:cNvSpPr>
          <p:nvPr/>
        </p:nvSpPr>
        <p:spPr bwMode="auto">
          <a:xfrm>
            <a:off x="1391915" y="21153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5" name="AutoShape 14">
            <a:extLst>
              <a:ext uri="{FF2B5EF4-FFF2-40B4-BE49-F238E27FC236}">
                <a16:creationId xmlns:a16="http://schemas.microsoft.com/office/drawing/2014/main" id="{6BAA78AD-1EB3-43B4-9197-AFD698D842DC}"/>
              </a:ext>
            </a:extLst>
          </p:cNvPr>
          <p:cNvSpPr>
            <a:spLocks noChangeArrowheads="1"/>
          </p:cNvSpPr>
          <p:nvPr/>
        </p:nvSpPr>
        <p:spPr bwMode="auto">
          <a:xfrm>
            <a:off x="2165028" y="1505744"/>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6" name="AutoShape 15">
            <a:extLst>
              <a:ext uri="{FF2B5EF4-FFF2-40B4-BE49-F238E27FC236}">
                <a16:creationId xmlns:a16="http://schemas.microsoft.com/office/drawing/2014/main" id="{AF773163-D68D-43F7-B232-97EE40A64757}"/>
              </a:ext>
            </a:extLst>
          </p:cNvPr>
          <p:cNvSpPr>
            <a:spLocks noChangeArrowheads="1"/>
          </p:cNvSpPr>
          <p:nvPr/>
        </p:nvSpPr>
        <p:spPr bwMode="auto">
          <a:xfrm flipH="1">
            <a:off x="2076128" y="1886744"/>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7" name="Rectangle 16">
            <a:extLst>
              <a:ext uri="{FF2B5EF4-FFF2-40B4-BE49-F238E27FC236}">
                <a16:creationId xmlns:a16="http://schemas.microsoft.com/office/drawing/2014/main" id="{D24651AB-3391-4046-8722-04AA3FFDA0C9}"/>
              </a:ext>
            </a:extLst>
          </p:cNvPr>
          <p:cNvSpPr>
            <a:spLocks noChangeArrowheads="1"/>
          </p:cNvSpPr>
          <p:nvPr/>
        </p:nvSpPr>
        <p:spPr bwMode="auto">
          <a:xfrm>
            <a:off x="2609528" y="1353344"/>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ALU</a:t>
            </a:r>
          </a:p>
        </p:txBody>
      </p:sp>
      <p:sp>
        <p:nvSpPr>
          <p:cNvPr id="18" name="Text Box 17">
            <a:extLst>
              <a:ext uri="{FF2B5EF4-FFF2-40B4-BE49-F238E27FC236}">
                <a16:creationId xmlns:a16="http://schemas.microsoft.com/office/drawing/2014/main" id="{179233F7-EA8D-4B49-A83B-B88662A16AE9}"/>
              </a:ext>
            </a:extLst>
          </p:cNvPr>
          <p:cNvSpPr txBox="1">
            <a:spLocks noChangeArrowheads="1"/>
          </p:cNvSpPr>
          <p:nvPr/>
        </p:nvSpPr>
        <p:spPr bwMode="auto">
          <a:xfrm>
            <a:off x="1077932" y="1184067"/>
            <a:ext cx="121058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寄存器文件</a:t>
            </a:r>
            <a:endParaRPr lang="en-US" sz="1600" dirty="0"/>
          </a:p>
        </p:txBody>
      </p:sp>
      <p:sp>
        <p:nvSpPr>
          <p:cNvPr id="19" name="AutoShape 18">
            <a:extLst>
              <a:ext uri="{FF2B5EF4-FFF2-40B4-BE49-F238E27FC236}">
                <a16:creationId xmlns:a16="http://schemas.microsoft.com/office/drawing/2014/main" id="{E6475DAF-230A-497C-9BAB-4AFBD2D62CA9}"/>
              </a:ext>
            </a:extLst>
          </p:cNvPr>
          <p:cNvSpPr>
            <a:spLocks noChangeArrowheads="1"/>
          </p:cNvSpPr>
          <p:nvPr/>
        </p:nvSpPr>
        <p:spPr bwMode="auto">
          <a:xfrm>
            <a:off x="1466528" y="2343944"/>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20" name="Rectangle 19">
            <a:extLst>
              <a:ext uri="{FF2B5EF4-FFF2-40B4-BE49-F238E27FC236}">
                <a16:creationId xmlns:a16="http://schemas.microsoft.com/office/drawing/2014/main" id="{FBE4EBC6-E71E-4009-9CDF-0BB3F30E8132}"/>
              </a:ext>
            </a:extLst>
          </p:cNvPr>
          <p:cNvSpPr>
            <a:spLocks noChangeArrowheads="1"/>
          </p:cNvSpPr>
          <p:nvPr/>
        </p:nvSpPr>
        <p:spPr bwMode="auto">
          <a:xfrm>
            <a:off x="323528" y="1124744"/>
            <a:ext cx="2971800" cy="2438400"/>
          </a:xfrm>
          <a:prstGeom prst="rect">
            <a:avLst/>
          </a:prstGeom>
          <a:noFill/>
          <a:ln w="12700" cap="rnd">
            <a:solidFill>
              <a:schemeClr val="tx1"/>
            </a:solidFill>
            <a:prstDash val="sysDot"/>
            <a:miter lim="800000"/>
            <a:headEnd/>
            <a:tailEnd/>
          </a:ln>
          <a:effectLst/>
        </p:spPr>
        <p:txBody>
          <a:bodyPr wrap="none" anchor="ctr">
            <a:prstTxWarp prst="textNoShape">
              <a:avLst/>
            </a:prstTxWarp>
          </a:bodyPr>
          <a:lstStyle/>
          <a:p>
            <a:endParaRPr lang="en-US"/>
          </a:p>
        </p:txBody>
      </p:sp>
      <p:sp>
        <p:nvSpPr>
          <p:cNvPr id="21" name="Text Box 21">
            <a:extLst>
              <a:ext uri="{FF2B5EF4-FFF2-40B4-BE49-F238E27FC236}">
                <a16:creationId xmlns:a16="http://schemas.microsoft.com/office/drawing/2014/main" id="{1F60DE27-7622-4889-A144-E5A2A9B7D671}"/>
              </a:ext>
            </a:extLst>
          </p:cNvPr>
          <p:cNvSpPr txBox="1">
            <a:spLocks noChangeArrowheads="1"/>
          </p:cNvSpPr>
          <p:nvPr/>
        </p:nvSpPr>
        <p:spPr bwMode="auto">
          <a:xfrm>
            <a:off x="3257228" y="2114342"/>
            <a:ext cx="100540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zh-CN" altLang="en-US" sz="1600" dirty="0"/>
              <a:t>系统总线</a:t>
            </a:r>
            <a:endParaRPr lang="en-US" sz="1600" dirty="0"/>
          </a:p>
        </p:txBody>
      </p:sp>
      <p:sp>
        <p:nvSpPr>
          <p:cNvPr id="22" name="Line 22">
            <a:extLst>
              <a:ext uri="{FF2B5EF4-FFF2-40B4-BE49-F238E27FC236}">
                <a16:creationId xmlns:a16="http://schemas.microsoft.com/office/drawing/2014/main" id="{F8DDA0F7-FB34-470D-9581-DB7FBB8FCC4F}"/>
              </a:ext>
            </a:extLst>
          </p:cNvPr>
          <p:cNvSpPr>
            <a:spLocks noChangeShapeType="1"/>
          </p:cNvSpPr>
          <p:nvPr/>
        </p:nvSpPr>
        <p:spPr bwMode="auto">
          <a:xfrm flipH="1">
            <a:off x="3142928" y="2420144"/>
            <a:ext cx="685800" cy="4572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23" name="Text Box 23">
            <a:extLst>
              <a:ext uri="{FF2B5EF4-FFF2-40B4-BE49-F238E27FC236}">
                <a16:creationId xmlns:a16="http://schemas.microsoft.com/office/drawing/2014/main" id="{1AA01491-F713-4BB6-989C-65CB7765584E}"/>
              </a:ext>
            </a:extLst>
          </p:cNvPr>
          <p:cNvSpPr txBox="1">
            <a:spLocks noChangeArrowheads="1"/>
          </p:cNvSpPr>
          <p:nvPr/>
        </p:nvSpPr>
        <p:spPr bwMode="auto">
          <a:xfrm>
            <a:off x="4926226" y="2114342"/>
            <a:ext cx="100540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zh-CN" altLang="en-US" sz="1600" dirty="0"/>
              <a:t>内存总线</a:t>
            </a:r>
            <a:endParaRPr lang="en-US" sz="1600" dirty="0"/>
          </a:p>
        </p:txBody>
      </p:sp>
      <p:sp>
        <p:nvSpPr>
          <p:cNvPr id="24" name="Line 24">
            <a:extLst>
              <a:ext uri="{FF2B5EF4-FFF2-40B4-BE49-F238E27FC236}">
                <a16:creationId xmlns:a16="http://schemas.microsoft.com/office/drawing/2014/main" id="{61713F67-EABA-4BBF-8E9F-3FE59C9484E2}"/>
              </a:ext>
            </a:extLst>
          </p:cNvPr>
          <p:cNvSpPr>
            <a:spLocks noChangeShapeType="1"/>
          </p:cNvSpPr>
          <p:nvPr/>
        </p:nvSpPr>
        <p:spPr bwMode="auto">
          <a:xfrm>
            <a:off x="5428928" y="2420144"/>
            <a:ext cx="0" cy="4572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25" name="AutoShape 25">
            <a:extLst>
              <a:ext uri="{FF2B5EF4-FFF2-40B4-BE49-F238E27FC236}">
                <a16:creationId xmlns:a16="http://schemas.microsoft.com/office/drawing/2014/main" id="{F804DDCB-AD62-40C5-B3C8-AFB8AECA4A55}"/>
              </a:ext>
            </a:extLst>
          </p:cNvPr>
          <p:cNvSpPr>
            <a:spLocks noChangeArrowheads="1"/>
          </p:cNvSpPr>
          <p:nvPr/>
        </p:nvSpPr>
        <p:spPr bwMode="auto">
          <a:xfrm>
            <a:off x="4057328" y="3486944"/>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6" name="AutoShape 26">
            <a:extLst>
              <a:ext uri="{FF2B5EF4-FFF2-40B4-BE49-F238E27FC236}">
                <a16:creationId xmlns:a16="http://schemas.microsoft.com/office/drawing/2014/main" id="{893FEBA2-B0C8-463E-A116-E3AEC1B49795}"/>
              </a:ext>
            </a:extLst>
          </p:cNvPr>
          <p:cNvSpPr>
            <a:spLocks noChangeArrowheads="1"/>
          </p:cNvSpPr>
          <p:nvPr/>
        </p:nvSpPr>
        <p:spPr bwMode="auto">
          <a:xfrm flipV="1">
            <a:off x="5162228" y="4223544"/>
            <a:ext cx="495300" cy="533818"/>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7" name="Rectangle 27">
            <a:extLst>
              <a:ext uri="{FF2B5EF4-FFF2-40B4-BE49-F238E27FC236}">
                <a16:creationId xmlns:a16="http://schemas.microsoft.com/office/drawing/2014/main" id="{C042E8CC-2812-4A3C-87C4-5CFCFD26213F}"/>
              </a:ext>
            </a:extLst>
          </p:cNvPr>
          <p:cNvSpPr>
            <a:spLocks noChangeArrowheads="1"/>
          </p:cNvSpPr>
          <p:nvPr/>
        </p:nvSpPr>
        <p:spPr bwMode="auto">
          <a:xfrm>
            <a:off x="4762178" y="5474005"/>
            <a:ext cx="1295400" cy="29768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磁盘控制器</a:t>
            </a:r>
            <a:endParaRPr lang="en-US" sz="1600" dirty="0"/>
          </a:p>
        </p:txBody>
      </p:sp>
      <p:sp>
        <p:nvSpPr>
          <p:cNvPr id="28" name="AutoShape 28">
            <a:extLst>
              <a:ext uri="{FF2B5EF4-FFF2-40B4-BE49-F238E27FC236}">
                <a16:creationId xmlns:a16="http://schemas.microsoft.com/office/drawing/2014/main" id="{2BE0CAE6-CFA3-4856-BC50-A363DA1CEF8F}"/>
              </a:ext>
            </a:extLst>
          </p:cNvPr>
          <p:cNvSpPr>
            <a:spLocks noChangeArrowheads="1"/>
          </p:cNvSpPr>
          <p:nvPr/>
        </p:nvSpPr>
        <p:spPr bwMode="auto">
          <a:xfrm flipV="1">
            <a:off x="2831778" y="4223544"/>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9" name="Rectangle 29">
            <a:extLst>
              <a:ext uri="{FF2B5EF4-FFF2-40B4-BE49-F238E27FC236}">
                <a16:creationId xmlns:a16="http://schemas.microsoft.com/office/drawing/2014/main" id="{4D5650B0-4233-4C2F-852F-91AF778F6AFD}"/>
              </a:ext>
            </a:extLst>
          </p:cNvPr>
          <p:cNvSpPr>
            <a:spLocks noChangeArrowheads="1"/>
          </p:cNvSpPr>
          <p:nvPr/>
        </p:nvSpPr>
        <p:spPr bwMode="auto">
          <a:xfrm>
            <a:off x="2412678" y="4947444"/>
            <a:ext cx="12954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图形适配器</a:t>
            </a:r>
            <a:endParaRPr lang="en-US" sz="1600" dirty="0"/>
          </a:p>
        </p:txBody>
      </p:sp>
      <p:sp>
        <p:nvSpPr>
          <p:cNvPr id="30" name="AutoShape 30">
            <a:extLst>
              <a:ext uri="{FF2B5EF4-FFF2-40B4-BE49-F238E27FC236}">
                <a16:creationId xmlns:a16="http://schemas.microsoft.com/office/drawing/2014/main" id="{329AE9D6-B0E6-48F3-8A42-B5917393D87A}"/>
              </a:ext>
            </a:extLst>
          </p:cNvPr>
          <p:cNvSpPr>
            <a:spLocks noChangeArrowheads="1"/>
          </p:cNvSpPr>
          <p:nvPr/>
        </p:nvSpPr>
        <p:spPr bwMode="auto">
          <a:xfrm flipV="1">
            <a:off x="1155378" y="4223544"/>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1" name="Rectangle 31">
            <a:extLst>
              <a:ext uri="{FF2B5EF4-FFF2-40B4-BE49-F238E27FC236}">
                <a16:creationId xmlns:a16="http://schemas.microsoft.com/office/drawing/2014/main" id="{C9B43C84-DC4E-4AB6-9BAD-66922B10238B}"/>
              </a:ext>
            </a:extLst>
          </p:cNvPr>
          <p:cNvSpPr>
            <a:spLocks noChangeArrowheads="1"/>
          </p:cNvSpPr>
          <p:nvPr/>
        </p:nvSpPr>
        <p:spPr bwMode="auto">
          <a:xfrm>
            <a:off x="812478" y="4934744"/>
            <a:ext cx="11430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altLang="zh-CN" sz="1600" dirty="0"/>
              <a:t>USB</a:t>
            </a:r>
            <a:r>
              <a:rPr lang="zh-CN" altLang="en-US" sz="1600" dirty="0"/>
              <a:t>控制器</a:t>
            </a:r>
            <a:endParaRPr lang="en-US" sz="1600" dirty="0"/>
          </a:p>
        </p:txBody>
      </p:sp>
      <p:sp>
        <p:nvSpPr>
          <p:cNvPr id="32" name="Line 32">
            <a:extLst>
              <a:ext uri="{FF2B5EF4-FFF2-40B4-BE49-F238E27FC236}">
                <a16:creationId xmlns:a16="http://schemas.microsoft.com/office/drawing/2014/main" id="{704EC155-46B7-4FCF-A509-F61C672A064A}"/>
              </a:ext>
            </a:extLst>
          </p:cNvPr>
          <p:cNvSpPr>
            <a:spLocks noChangeShapeType="1"/>
          </p:cNvSpPr>
          <p:nvPr/>
        </p:nvSpPr>
        <p:spPr bwMode="auto">
          <a:xfrm>
            <a:off x="946579" y="5468144"/>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33" name="Line 33">
            <a:extLst>
              <a:ext uri="{FF2B5EF4-FFF2-40B4-BE49-F238E27FC236}">
                <a16:creationId xmlns:a16="http://schemas.microsoft.com/office/drawing/2014/main" id="{D5B2801D-86CD-40F8-A6E5-7ABB96BBA0E5}"/>
              </a:ext>
            </a:extLst>
          </p:cNvPr>
          <p:cNvSpPr>
            <a:spLocks noChangeShapeType="1"/>
          </p:cNvSpPr>
          <p:nvPr/>
        </p:nvSpPr>
        <p:spPr bwMode="auto">
          <a:xfrm>
            <a:off x="1803078" y="5468144"/>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34" name="Text Box 34">
            <a:extLst>
              <a:ext uri="{FF2B5EF4-FFF2-40B4-BE49-F238E27FC236}">
                <a16:creationId xmlns:a16="http://schemas.microsoft.com/office/drawing/2014/main" id="{1A2C451A-7A9E-4647-AA9D-580A20FCC271}"/>
              </a:ext>
            </a:extLst>
          </p:cNvPr>
          <p:cNvSpPr txBox="1">
            <a:spLocks noChangeArrowheads="1"/>
          </p:cNvSpPr>
          <p:nvPr/>
        </p:nvSpPr>
        <p:spPr bwMode="auto">
          <a:xfrm>
            <a:off x="667367" y="5695742"/>
            <a:ext cx="595036"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鼠标</a:t>
            </a:r>
            <a:endParaRPr lang="en-US" sz="1600" dirty="0"/>
          </a:p>
        </p:txBody>
      </p:sp>
      <p:sp>
        <p:nvSpPr>
          <p:cNvPr id="35" name="Text Box 35">
            <a:extLst>
              <a:ext uri="{FF2B5EF4-FFF2-40B4-BE49-F238E27FC236}">
                <a16:creationId xmlns:a16="http://schemas.microsoft.com/office/drawing/2014/main" id="{8738339D-5DC4-483F-883B-033DAB0B3018}"/>
              </a:ext>
            </a:extLst>
          </p:cNvPr>
          <p:cNvSpPr txBox="1">
            <a:spLocks noChangeArrowheads="1"/>
          </p:cNvSpPr>
          <p:nvPr/>
        </p:nvSpPr>
        <p:spPr bwMode="auto">
          <a:xfrm>
            <a:off x="1541882" y="5718826"/>
            <a:ext cx="595035"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键盘</a:t>
            </a:r>
            <a:endParaRPr lang="en-US" sz="1600" dirty="0"/>
          </a:p>
        </p:txBody>
      </p:sp>
      <p:sp>
        <p:nvSpPr>
          <p:cNvPr id="36" name="Line 36">
            <a:extLst>
              <a:ext uri="{FF2B5EF4-FFF2-40B4-BE49-F238E27FC236}">
                <a16:creationId xmlns:a16="http://schemas.microsoft.com/office/drawing/2014/main" id="{A6925A2D-B32A-437F-9A65-28DFFBF9ADFF}"/>
              </a:ext>
            </a:extLst>
          </p:cNvPr>
          <p:cNvSpPr>
            <a:spLocks noChangeShapeType="1"/>
          </p:cNvSpPr>
          <p:nvPr/>
        </p:nvSpPr>
        <p:spPr bwMode="auto">
          <a:xfrm>
            <a:off x="3098478" y="5468144"/>
            <a:ext cx="0" cy="3048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37" name="Text Box 37">
            <a:extLst>
              <a:ext uri="{FF2B5EF4-FFF2-40B4-BE49-F238E27FC236}">
                <a16:creationId xmlns:a16="http://schemas.microsoft.com/office/drawing/2014/main" id="{ACE1F1F0-A6B1-4BFD-95BD-4F27C31F3C51}"/>
              </a:ext>
            </a:extLst>
          </p:cNvPr>
          <p:cNvSpPr txBox="1">
            <a:spLocks noChangeArrowheads="1"/>
          </p:cNvSpPr>
          <p:nvPr/>
        </p:nvSpPr>
        <p:spPr bwMode="auto">
          <a:xfrm>
            <a:off x="2698368" y="5760244"/>
            <a:ext cx="8002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监视器</a:t>
            </a:r>
            <a:endParaRPr lang="en-US" sz="1600" dirty="0"/>
          </a:p>
        </p:txBody>
      </p:sp>
      <p:sp>
        <p:nvSpPr>
          <p:cNvPr id="38" name="Line 38">
            <a:extLst>
              <a:ext uri="{FF2B5EF4-FFF2-40B4-BE49-F238E27FC236}">
                <a16:creationId xmlns:a16="http://schemas.microsoft.com/office/drawing/2014/main" id="{C8DDFB37-B138-43E5-9F56-4F485212718C}"/>
              </a:ext>
            </a:extLst>
          </p:cNvPr>
          <p:cNvSpPr>
            <a:spLocks noChangeShapeType="1"/>
          </p:cNvSpPr>
          <p:nvPr/>
        </p:nvSpPr>
        <p:spPr bwMode="auto">
          <a:xfrm flipH="1">
            <a:off x="5393301" y="5771684"/>
            <a:ext cx="0" cy="242679"/>
          </a:xfrm>
          <a:prstGeom prst="line">
            <a:avLst/>
          </a:prstGeom>
          <a:noFill/>
          <a:ln w="127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39" name="AutoShape 39">
            <a:extLst>
              <a:ext uri="{FF2B5EF4-FFF2-40B4-BE49-F238E27FC236}">
                <a16:creationId xmlns:a16="http://schemas.microsoft.com/office/drawing/2014/main" id="{5B8C2596-B007-47AE-9992-9A7108803EF4}"/>
              </a:ext>
            </a:extLst>
          </p:cNvPr>
          <p:cNvSpPr>
            <a:spLocks noChangeArrowheads="1"/>
          </p:cNvSpPr>
          <p:nvPr/>
        </p:nvSpPr>
        <p:spPr bwMode="auto">
          <a:xfrm>
            <a:off x="5098728" y="5999446"/>
            <a:ext cx="609600" cy="388960"/>
          </a:xfrm>
          <a:prstGeom prst="can">
            <a:avLst>
              <a:gd name="adj" fmla="val 25000"/>
            </a:avLst>
          </a:prstGeom>
          <a:noFill/>
          <a:ln w="12700">
            <a:solidFill>
              <a:schemeClr val="tx1"/>
            </a:solidFill>
            <a:round/>
            <a:headEnd/>
            <a:tailEnd/>
          </a:ln>
          <a:effectLst/>
        </p:spPr>
        <p:txBody>
          <a:bodyPr wrap="none" anchor="ctr">
            <a:prstTxWarp prst="textNoShape">
              <a:avLst/>
            </a:prstTxWarp>
          </a:bodyPr>
          <a:lstStyle/>
          <a:p>
            <a:pPr algn="ctr">
              <a:lnSpc>
                <a:spcPct val="100000"/>
              </a:lnSpc>
            </a:pPr>
            <a:r>
              <a:rPr lang="en-US" sz="1600" dirty="0"/>
              <a:t>Disk</a:t>
            </a:r>
          </a:p>
        </p:txBody>
      </p:sp>
      <p:sp>
        <p:nvSpPr>
          <p:cNvPr id="40" name="AutoShape 40">
            <a:extLst>
              <a:ext uri="{FF2B5EF4-FFF2-40B4-BE49-F238E27FC236}">
                <a16:creationId xmlns:a16="http://schemas.microsoft.com/office/drawing/2014/main" id="{8B308475-EA3A-4D7D-8E92-B4542472F8FA}"/>
              </a:ext>
            </a:extLst>
          </p:cNvPr>
          <p:cNvSpPr>
            <a:spLocks noChangeArrowheads="1"/>
          </p:cNvSpPr>
          <p:nvPr/>
        </p:nvSpPr>
        <p:spPr bwMode="auto">
          <a:xfrm>
            <a:off x="247328" y="4007644"/>
            <a:ext cx="7277100" cy="393700"/>
          </a:xfrm>
          <a:prstGeom prst="leftRightArrow">
            <a:avLst>
              <a:gd name="adj1" fmla="val 48611"/>
              <a:gd name="adj2" fmla="val 95500"/>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1" name="Rectangle 41">
            <a:extLst>
              <a:ext uri="{FF2B5EF4-FFF2-40B4-BE49-F238E27FC236}">
                <a16:creationId xmlns:a16="http://schemas.microsoft.com/office/drawing/2014/main" id="{FED54FF4-B3AB-46BA-900A-8041B597D16B}"/>
              </a:ext>
            </a:extLst>
          </p:cNvPr>
          <p:cNvSpPr>
            <a:spLocks noChangeArrowheads="1"/>
          </p:cNvSpPr>
          <p:nvPr/>
        </p:nvSpPr>
        <p:spPr bwMode="auto">
          <a:xfrm>
            <a:off x="1323653" y="4177507"/>
            <a:ext cx="166687"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2" name="Rectangle 42">
            <a:extLst>
              <a:ext uri="{FF2B5EF4-FFF2-40B4-BE49-F238E27FC236}">
                <a16:creationId xmlns:a16="http://schemas.microsoft.com/office/drawing/2014/main" id="{6AD0E7F7-BAB7-4E69-A6F4-5A3247AC8340}"/>
              </a:ext>
            </a:extLst>
          </p:cNvPr>
          <p:cNvSpPr>
            <a:spLocks noChangeArrowheads="1"/>
          </p:cNvSpPr>
          <p:nvPr/>
        </p:nvSpPr>
        <p:spPr bwMode="auto">
          <a:xfrm>
            <a:off x="3000053" y="4167982"/>
            <a:ext cx="166687"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3" name="Rectangle 43">
            <a:extLst>
              <a:ext uri="{FF2B5EF4-FFF2-40B4-BE49-F238E27FC236}">
                <a16:creationId xmlns:a16="http://schemas.microsoft.com/office/drawing/2014/main" id="{63E3906D-7EC7-491F-A1E1-9C9AB43BBBFE}"/>
              </a:ext>
            </a:extLst>
          </p:cNvPr>
          <p:cNvSpPr>
            <a:spLocks noChangeArrowheads="1"/>
          </p:cNvSpPr>
          <p:nvPr/>
        </p:nvSpPr>
        <p:spPr bwMode="auto">
          <a:xfrm>
            <a:off x="5333678" y="4158457"/>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4" name="Text Box 44">
            <a:extLst>
              <a:ext uri="{FF2B5EF4-FFF2-40B4-BE49-F238E27FC236}">
                <a16:creationId xmlns:a16="http://schemas.microsoft.com/office/drawing/2014/main" id="{7E1D029D-C656-4DDA-BABF-5D0E1E7F4EBE}"/>
              </a:ext>
            </a:extLst>
          </p:cNvPr>
          <p:cNvSpPr txBox="1">
            <a:spLocks noChangeArrowheads="1"/>
          </p:cNvSpPr>
          <p:nvPr/>
        </p:nvSpPr>
        <p:spPr bwMode="auto">
          <a:xfrm>
            <a:off x="3920803" y="4311442"/>
            <a:ext cx="86113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I/O</a:t>
            </a:r>
            <a:r>
              <a:rPr lang="zh-CN" altLang="en-US" sz="1600" dirty="0"/>
              <a:t>总线</a:t>
            </a:r>
            <a:endParaRPr lang="en-US" sz="1600" dirty="0"/>
          </a:p>
        </p:txBody>
      </p:sp>
      <p:sp>
        <p:nvSpPr>
          <p:cNvPr id="45" name="Rectangle 45">
            <a:extLst>
              <a:ext uri="{FF2B5EF4-FFF2-40B4-BE49-F238E27FC236}">
                <a16:creationId xmlns:a16="http://schemas.microsoft.com/office/drawing/2014/main" id="{5B065BFE-C798-4355-895C-9A3DB1A31942}"/>
              </a:ext>
            </a:extLst>
          </p:cNvPr>
          <p:cNvSpPr>
            <a:spLocks noChangeArrowheads="1"/>
          </p:cNvSpPr>
          <p:nvPr/>
        </p:nvSpPr>
        <p:spPr bwMode="auto">
          <a:xfrm>
            <a:off x="4224015" y="4096544"/>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6" name="Rectangle 46">
            <a:extLst>
              <a:ext uri="{FF2B5EF4-FFF2-40B4-BE49-F238E27FC236}">
                <a16:creationId xmlns:a16="http://schemas.microsoft.com/office/drawing/2014/main" id="{9BD4CDBC-20B8-4761-BFBD-4D4A93800E23}"/>
              </a:ext>
            </a:extLst>
          </p:cNvPr>
          <p:cNvSpPr>
            <a:spLocks noChangeArrowheads="1"/>
          </p:cNvSpPr>
          <p:nvPr/>
        </p:nvSpPr>
        <p:spPr bwMode="auto">
          <a:xfrm>
            <a:off x="6114728" y="4020344"/>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7" name="Rectangle 47">
            <a:extLst>
              <a:ext uri="{FF2B5EF4-FFF2-40B4-BE49-F238E27FC236}">
                <a16:creationId xmlns:a16="http://schemas.microsoft.com/office/drawing/2014/main" id="{E7F1A1FD-78D6-4FF9-9FB6-E64C0F211384}"/>
              </a:ext>
            </a:extLst>
          </p:cNvPr>
          <p:cNvSpPr>
            <a:spLocks noChangeArrowheads="1"/>
          </p:cNvSpPr>
          <p:nvPr/>
        </p:nvSpPr>
        <p:spPr bwMode="auto">
          <a:xfrm>
            <a:off x="6419528" y="4020344"/>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8" name="Rectangle 48">
            <a:extLst>
              <a:ext uri="{FF2B5EF4-FFF2-40B4-BE49-F238E27FC236}">
                <a16:creationId xmlns:a16="http://schemas.microsoft.com/office/drawing/2014/main" id="{0CCC12F4-47AC-4013-80F5-79C65939D355}"/>
              </a:ext>
            </a:extLst>
          </p:cNvPr>
          <p:cNvSpPr>
            <a:spLocks noChangeArrowheads="1"/>
          </p:cNvSpPr>
          <p:nvPr/>
        </p:nvSpPr>
        <p:spPr bwMode="auto">
          <a:xfrm>
            <a:off x="6724328" y="4020344"/>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9" name="Rectangle 29">
            <a:extLst>
              <a:ext uri="{FF2B5EF4-FFF2-40B4-BE49-F238E27FC236}">
                <a16:creationId xmlns:a16="http://schemas.microsoft.com/office/drawing/2014/main" id="{2B3CCA0D-DFE5-4D51-BD83-DFE511274F3C}"/>
              </a:ext>
            </a:extLst>
          </p:cNvPr>
          <p:cNvSpPr>
            <a:spLocks noChangeArrowheads="1"/>
          </p:cNvSpPr>
          <p:nvPr/>
        </p:nvSpPr>
        <p:spPr bwMode="auto">
          <a:xfrm>
            <a:off x="4745601" y="4757363"/>
            <a:ext cx="1295400" cy="430961"/>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200" dirty="0"/>
              <a:t>主机总线适配器</a:t>
            </a:r>
            <a:endParaRPr lang="en-US" sz="1200" dirty="0"/>
          </a:p>
        </p:txBody>
      </p:sp>
      <p:sp>
        <p:nvSpPr>
          <p:cNvPr id="50" name="Line 33">
            <a:extLst>
              <a:ext uri="{FF2B5EF4-FFF2-40B4-BE49-F238E27FC236}">
                <a16:creationId xmlns:a16="http://schemas.microsoft.com/office/drawing/2014/main" id="{CC516ECA-FA02-427E-B14D-E43DDB0942CA}"/>
              </a:ext>
            </a:extLst>
          </p:cNvPr>
          <p:cNvSpPr>
            <a:spLocks noChangeShapeType="1"/>
          </p:cNvSpPr>
          <p:nvPr/>
        </p:nvSpPr>
        <p:spPr bwMode="auto">
          <a:xfrm>
            <a:off x="1383978" y="5455444"/>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51" name="Text Box 35">
            <a:extLst>
              <a:ext uri="{FF2B5EF4-FFF2-40B4-BE49-F238E27FC236}">
                <a16:creationId xmlns:a16="http://schemas.microsoft.com/office/drawing/2014/main" id="{2D19A6A1-4273-43E9-8DB7-26A20B0DFFC7}"/>
              </a:ext>
            </a:extLst>
          </p:cNvPr>
          <p:cNvSpPr txBox="1">
            <a:spLocks noChangeArrowheads="1"/>
          </p:cNvSpPr>
          <p:nvPr/>
        </p:nvSpPr>
        <p:spPr bwMode="auto">
          <a:xfrm>
            <a:off x="1094397" y="5723094"/>
            <a:ext cx="595035"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固态</a:t>
            </a:r>
            <a:endParaRPr lang="en-US" altLang="zh-CN" sz="1600" dirty="0"/>
          </a:p>
          <a:p>
            <a:pPr algn="ctr">
              <a:lnSpc>
                <a:spcPct val="100000"/>
              </a:lnSpc>
            </a:pPr>
            <a:r>
              <a:rPr lang="zh-CN" altLang="en-US" sz="1600" dirty="0"/>
              <a:t>硬盘</a:t>
            </a:r>
            <a:endParaRPr lang="en-US" sz="1600" dirty="0"/>
          </a:p>
        </p:txBody>
      </p:sp>
      <p:sp>
        <p:nvSpPr>
          <p:cNvPr id="52" name="Line 38">
            <a:extLst>
              <a:ext uri="{FF2B5EF4-FFF2-40B4-BE49-F238E27FC236}">
                <a16:creationId xmlns:a16="http://schemas.microsoft.com/office/drawing/2014/main" id="{A7EF7CD5-E115-46FB-BD10-84F38E5839D2}"/>
              </a:ext>
            </a:extLst>
          </p:cNvPr>
          <p:cNvSpPr>
            <a:spLocks noChangeShapeType="1"/>
          </p:cNvSpPr>
          <p:nvPr/>
        </p:nvSpPr>
        <p:spPr bwMode="auto">
          <a:xfrm flipH="1">
            <a:off x="5393301" y="5188324"/>
            <a:ext cx="0" cy="279820"/>
          </a:xfrm>
          <a:prstGeom prst="line">
            <a:avLst/>
          </a:prstGeom>
          <a:noFill/>
          <a:ln w="127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53" name="Rectangle 27">
            <a:extLst>
              <a:ext uri="{FF2B5EF4-FFF2-40B4-BE49-F238E27FC236}">
                <a16:creationId xmlns:a16="http://schemas.microsoft.com/office/drawing/2014/main" id="{688274D6-35E4-41D3-8668-63F0FF4C9F7B}"/>
              </a:ext>
            </a:extLst>
          </p:cNvPr>
          <p:cNvSpPr>
            <a:spLocks noChangeArrowheads="1"/>
          </p:cNvSpPr>
          <p:nvPr/>
        </p:nvSpPr>
        <p:spPr bwMode="auto">
          <a:xfrm>
            <a:off x="4570956" y="5366332"/>
            <a:ext cx="1721547" cy="1092411"/>
          </a:xfrm>
          <a:prstGeom prst="rect">
            <a:avLst/>
          </a:prstGeom>
          <a:noFill/>
          <a:ln w="12700">
            <a:solidFill>
              <a:schemeClr val="tx1"/>
            </a:solidFill>
            <a:prstDash val="dash"/>
            <a:miter lim="800000"/>
            <a:headEnd/>
            <a:tailEnd/>
          </a:ln>
          <a:effectLst/>
        </p:spPr>
        <p:txBody>
          <a:bodyPr wrap="none" anchor="ctr">
            <a:prstTxWarp prst="textNoShape">
              <a:avLst/>
            </a:prstTxWarp>
          </a:bodyPr>
          <a:lstStyle/>
          <a:p>
            <a:pPr algn="ctr">
              <a:lnSpc>
                <a:spcPct val="100000"/>
              </a:lnSpc>
            </a:pPr>
            <a:endParaRPr lang="en-US" sz="1600" dirty="0"/>
          </a:p>
        </p:txBody>
      </p:sp>
      <p:sp>
        <p:nvSpPr>
          <p:cNvPr id="54" name="Text Box 37">
            <a:extLst>
              <a:ext uri="{FF2B5EF4-FFF2-40B4-BE49-F238E27FC236}">
                <a16:creationId xmlns:a16="http://schemas.microsoft.com/office/drawing/2014/main" id="{C47D9140-6237-452B-A2AE-B13A1FEA1B74}"/>
              </a:ext>
            </a:extLst>
          </p:cNvPr>
          <p:cNvSpPr txBox="1">
            <a:spLocks noChangeArrowheads="1"/>
          </p:cNvSpPr>
          <p:nvPr/>
        </p:nvSpPr>
        <p:spPr bwMode="auto">
          <a:xfrm>
            <a:off x="6341172" y="5771684"/>
            <a:ext cx="595036"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磁盘</a:t>
            </a:r>
            <a:endParaRPr lang="en-US" sz="1600" dirty="0"/>
          </a:p>
        </p:txBody>
      </p:sp>
      <p:sp>
        <p:nvSpPr>
          <p:cNvPr id="55" name="Text Box 37">
            <a:extLst>
              <a:ext uri="{FF2B5EF4-FFF2-40B4-BE49-F238E27FC236}">
                <a16:creationId xmlns:a16="http://schemas.microsoft.com/office/drawing/2014/main" id="{4A75B6F5-CA6A-4DAC-B423-B36A113AA3AC}"/>
              </a:ext>
            </a:extLst>
          </p:cNvPr>
          <p:cNvSpPr txBox="1">
            <a:spLocks noChangeArrowheads="1"/>
          </p:cNvSpPr>
          <p:nvPr/>
        </p:nvSpPr>
        <p:spPr bwMode="auto">
          <a:xfrm>
            <a:off x="6068849" y="4475309"/>
            <a:ext cx="1641437" cy="584775"/>
          </a:xfrm>
          <a:prstGeom prst="rect">
            <a:avLst/>
          </a:prstGeom>
          <a:noFill/>
          <a:ln w="12700">
            <a:noFill/>
            <a:miter lim="800000"/>
            <a:headEnd/>
            <a:tailEnd/>
          </a:ln>
          <a:effectLst/>
        </p:spPr>
        <p:txBody>
          <a:bodyPr wrap="square" anchor="ctr">
            <a:prstTxWarp prst="textNoShape">
              <a:avLst/>
            </a:prstTxWarp>
            <a:spAutoFit/>
          </a:bodyPr>
          <a:lstStyle/>
          <a:p>
            <a:pPr algn="ctr">
              <a:lnSpc>
                <a:spcPct val="100000"/>
              </a:lnSpc>
            </a:pPr>
            <a:r>
              <a:rPr lang="zh-CN" altLang="en-US" sz="1600" dirty="0"/>
              <a:t>网络适配器等其他设备扩展插槽</a:t>
            </a:r>
            <a:endParaRPr lang="en-US" sz="1600" dirty="0"/>
          </a:p>
        </p:txBody>
      </p:sp>
      <p:cxnSp>
        <p:nvCxnSpPr>
          <p:cNvPr id="57" name="直接连接符 56">
            <a:extLst>
              <a:ext uri="{FF2B5EF4-FFF2-40B4-BE49-F238E27FC236}">
                <a16:creationId xmlns:a16="http://schemas.microsoft.com/office/drawing/2014/main" id="{16F521B7-69E6-4FA0-8B9A-8AB2C219333D}"/>
              </a:ext>
            </a:extLst>
          </p:cNvPr>
          <p:cNvCxnSpPr>
            <a:cxnSpLocks/>
          </p:cNvCxnSpPr>
          <p:nvPr/>
        </p:nvCxnSpPr>
        <p:spPr>
          <a:xfrm>
            <a:off x="2338918" y="3068960"/>
            <a:ext cx="201245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30D1AF8F-4F94-4BB2-BFF6-647B911A5009}"/>
              </a:ext>
            </a:extLst>
          </p:cNvPr>
          <p:cNvCxnSpPr>
            <a:cxnSpLocks/>
          </p:cNvCxnSpPr>
          <p:nvPr/>
        </p:nvCxnSpPr>
        <p:spPr>
          <a:xfrm flipH="1">
            <a:off x="4304977" y="3045534"/>
            <a:ext cx="11847" cy="1152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D6DD82E-B85E-4F84-A488-A1F523088DF2}"/>
              </a:ext>
            </a:extLst>
          </p:cNvPr>
          <p:cNvCxnSpPr>
            <a:cxnSpLocks/>
          </p:cNvCxnSpPr>
          <p:nvPr/>
        </p:nvCxnSpPr>
        <p:spPr>
          <a:xfrm>
            <a:off x="4271162" y="4190285"/>
            <a:ext cx="1116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A58AF65-6ACD-4A71-A4E1-B628242D5A3F}"/>
              </a:ext>
            </a:extLst>
          </p:cNvPr>
          <p:cNvCxnSpPr>
            <a:cxnSpLocks/>
          </p:cNvCxnSpPr>
          <p:nvPr/>
        </p:nvCxnSpPr>
        <p:spPr>
          <a:xfrm flipH="1">
            <a:off x="5393300" y="4152507"/>
            <a:ext cx="10228" cy="1296000"/>
          </a:xfrm>
          <a:prstGeom prst="line">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 Box 46">
            <a:extLst>
              <a:ext uri="{FF2B5EF4-FFF2-40B4-BE49-F238E27FC236}">
                <a16:creationId xmlns:a16="http://schemas.microsoft.com/office/drawing/2014/main" id="{8F01DA5A-D082-465F-8366-A72964AE8A96}"/>
              </a:ext>
            </a:extLst>
          </p:cNvPr>
          <p:cNvSpPr txBox="1">
            <a:spLocks noChangeArrowheads="1"/>
          </p:cNvSpPr>
          <p:nvPr/>
        </p:nvSpPr>
        <p:spPr bwMode="auto">
          <a:xfrm>
            <a:off x="3923928" y="866886"/>
            <a:ext cx="5267200" cy="1323439"/>
          </a:xfrm>
          <a:prstGeom prst="rect">
            <a:avLst/>
          </a:prstGeom>
          <a:noFill/>
          <a:ln w="25400">
            <a:noFill/>
            <a:miter lim="800000"/>
            <a:headEnd/>
            <a:tailEnd/>
          </a:ln>
          <a:effectLst/>
        </p:spPr>
        <p:txBody>
          <a:bodyPr wrap="square">
            <a:prstTxWarp prst="textNoShape">
              <a:avLst/>
            </a:prstTxWarp>
            <a:spAutoFit/>
          </a:bodyPr>
          <a:lstStyle/>
          <a:p>
            <a:pPr algn="l">
              <a:lnSpc>
                <a:spcPct val="100000"/>
              </a:lnSpc>
            </a:pPr>
            <a:r>
              <a:rPr lang="en-US" altLang="zh-CN" sz="2000" b="0" dirty="0"/>
              <a:t>CPU</a:t>
            </a:r>
            <a:r>
              <a:rPr lang="zh-CN" altLang="en-US" sz="2000" b="0" dirty="0"/>
              <a:t>使用内存映射</a:t>
            </a:r>
            <a:r>
              <a:rPr lang="en-US" altLang="zh-CN" sz="2000" b="0" dirty="0"/>
              <a:t>I/O</a:t>
            </a:r>
            <a:r>
              <a:rPr lang="zh-CN" altLang="en-US" sz="2000" b="0" dirty="0"/>
              <a:t>技术向</a:t>
            </a:r>
            <a:r>
              <a:rPr lang="en-US" altLang="zh-CN" sz="2000" b="0" dirty="0"/>
              <a:t>I/O</a:t>
            </a:r>
            <a:r>
              <a:rPr lang="zh-CN" altLang="en-US" sz="2000" b="0" dirty="0"/>
              <a:t>设备发射命令。</a:t>
            </a:r>
            <a:endParaRPr lang="en-US" sz="2000" b="0" dirty="0"/>
          </a:p>
          <a:p>
            <a:pPr algn="l">
              <a:lnSpc>
                <a:spcPct val="100000"/>
              </a:lnSpc>
            </a:pPr>
            <a:r>
              <a:rPr lang="en-US" altLang="zh-CN" sz="2000" b="0" dirty="0"/>
              <a:t>CPU</a:t>
            </a:r>
            <a:r>
              <a:rPr lang="zh-CN" altLang="en-US" sz="2000" b="0" dirty="0"/>
              <a:t>通过将命令、逻辑块号和目的内存地址写到与磁盘相关联的内存映射地址，发起一个磁盘读</a:t>
            </a:r>
            <a:endParaRPr lang="en-US" sz="2000" b="0" dirty="0"/>
          </a:p>
        </p:txBody>
      </p:sp>
    </p:spTree>
    <p:extLst>
      <p:ext uri="{BB962C8B-B14F-4D97-AF65-F5344CB8AC3E}">
        <p14:creationId xmlns:p14="http://schemas.microsoft.com/office/powerpoint/2010/main" val="390663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up)">
                                      <p:cBhvr>
                                        <p:cTn id="11" dur="500"/>
                                        <p:tgtEl>
                                          <p:spTgt spid="5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up)">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31D5-97D4-4F51-BFA5-4B925792DF95}"/>
              </a:ext>
            </a:extLst>
          </p:cNvPr>
          <p:cNvSpPr>
            <a:spLocks noGrp="1"/>
          </p:cNvSpPr>
          <p:nvPr>
            <p:ph type="title"/>
          </p:nvPr>
        </p:nvSpPr>
        <p:spPr>
          <a:xfrm>
            <a:off x="74252" y="231053"/>
            <a:ext cx="7592093" cy="762000"/>
          </a:xfrm>
        </p:spPr>
        <p:txBody>
          <a:bodyPr>
            <a:normAutofit/>
          </a:bodyPr>
          <a:lstStyle/>
          <a:p>
            <a:r>
              <a:rPr lang="zh-CN" altLang="en-US" dirty="0"/>
              <a:t>访问磁盘</a:t>
            </a:r>
            <a:r>
              <a:rPr lang="en-US" altLang="zh-CN" dirty="0"/>
              <a:t>——</a:t>
            </a:r>
            <a:r>
              <a:rPr lang="zh-CN" altLang="en-US" dirty="0"/>
              <a:t>从磁盘读数据</a:t>
            </a:r>
            <a:r>
              <a:rPr lang="en-US" altLang="zh-CN" dirty="0"/>
              <a:t>(2)</a:t>
            </a:r>
            <a:endParaRPr lang="zh-CN" altLang="en-US" dirty="0"/>
          </a:p>
        </p:txBody>
      </p:sp>
      <p:sp>
        <p:nvSpPr>
          <p:cNvPr id="4" name="灯片编号占位符 3">
            <a:extLst>
              <a:ext uri="{FF2B5EF4-FFF2-40B4-BE49-F238E27FC236}">
                <a16:creationId xmlns:a16="http://schemas.microsoft.com/office/drawing/2014/main" id="{1219866B-41C7-4B9A-BB91-4094094B56D8}"/>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72</a:t>
            </a:fld>
            <a:endParaRPr lang="zh-CN" altLang="en-US" dirty="0"/>
          </a:p>
        </p:txBody>
      </p:sp>
      <p:sp>
        <p:nvSpPr>
          <p:cNvPr id="5" name="Rectangle 4">
            <a:extLst>
              <a:ext uri="{FF2B5EF4-FFF2-40B4-BE49-F238E27FC236}">
                <a16:creationId xmlns:a16="http://schemas.microsoft.com/office/drawing/2014/main" id="{BE5EA4CF-4015-455A-B06A-DC6F57A9646A}"/>
              </a:ext>
            </a:extLst>
          </p:cNvPr>
          <p:cNvSpPr>
            <a:spLocks noChangeArrowheads="1"/>
          </p:cNvSpPr>
          <p:nvPr/>
        </p:nvSpPr>
        <p:spPr bwMode="auto">
          <a:xfrm>
            <a:off x="6271890" y="2648744"/>
            <a:ext cx="909638" cy="914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主存</a:t>
            </a:r>
            <a:endParaRPr lang="en-US" sz="1600" dirty="0"/>
          </a:p>
        </p:txBody>
      </p:sp>
      <p:sp>
        <p:nvSpPr>
          <p:cNvPr id="6" name="AutoShape 5">
            <a:extLst>
              <a:ext uri="{FF2B5EF4-FFF2-40B4-BE49-F238E27FC236}">
                <a16:creationId xmlns:a16="http://schemas.microsoft.com/office/drawing/2014/main" id="{24537117-3DC1-461C-828A-148F22F60102}"/>
              </a:ext>
            </a:extLst>
          </p:cNvPr>
          <p:cNvSpPr>
            <a:spLocks noChangeArrowheads="1"/>
          </p:cNvSpPr>
          <p:nvPr/>
        </p:nvSpPr>
        <p:spPr bwMode="auto">
          <a:xfrm>
            <a:off x="4747890" y="2801144"/>
            <a:ext cx="1492250" cy="533400"/>
          </a:xfrm>
          <a:prstGeom prst="leftRightArrow">
            <a:avLst>
              <a:gd name="adj1" fmla="val 50000"/>
              <a:gd name="adj2" fmla="val 55952"/>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7" name="Rectangle 6">
            <a:extLst>
              <a:ext uri="{FF2B5EF4-FFF2-40B4-BE49-F238E27FC236}">
                <a16:creationId xmlns:a16="http://schemas.microsoft.com/office/drawing/2014/main" id="{5A224448-9C69-471E-8D28-2F22B04BC7C7}"/>
              </a:ext>
            </a:extLst>
          </p:cNvPr>
          <p:cNvSpPr>
            <a:spLocks noChangeArrowheads="1"/>
          </p:cNvSpPr>
          <p:nvPr/>
        </p:nvSpPr>
        <p:spPr bwMode="auto">
          <a:xfrm>
            <a:off x="3833490" y="2832894"/>
            <a:ext cx="909638" cy="5778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I/O </a:t>
            </a:r>
          </a:p>
          <a:p>
            <a:pPr algn="ctr">
              <a:lnSpc>
                <a:spcPct val="100000"/>
              </a:lnSpc>
            </a:pPr>
            <a:r>
              <a:rPr lang="zh-CN" altLang="en-US" sz="1600" dirty="0"/>
              <a:t>桥接器</a:t>
            </a:r>
            <a:endParaRPr lang="en-US" sz="1600" dirty="0"/>
          </a:p>
        </p:txBody>
      </p:sp>
      <p:sp>
        <p:nvSpPr>
          <p:cNvPr id="8" name="AutoShape 7">
            <a:extLst>
              <a:ext uri="{FF2B5EF4-FFF2-40B4-BE49-F238E27FC236}">
                <a16:creationId xmlns:a16="http://schemas.microsoft.com/office/drawing/2014/main" id="{1B8C9487-7DBC-4D26-AD67-1983C7DDAE4E}"/>
              </a:ext>
            </a:extLst>
          </p:cNvPr>
          <p:cNvSpPr>
            <a:spLocks noChangeArrowheads="1"/>
          </p:cNvSpPr>
          <p:nvPr/>
        </p:nvSpPr>
        <p:spPr bwMode="auto">
          <a:xfrm>
            <a:off x="2376165" y="2801144"/>
            <a:ext cx="1452563" cy="533400"/>
          </a:xfrm>
          <a:prstGeom prst="leftRightArrow">
            <a:avLst>
              <a:gd name="adj1" fmla="val 50000"/>
              <a:gd name="adj2" fmla="val 54464"/>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9" name="Rectangle 8">
            <a:extLst>
              <a:ext uri="{FF2B5EF4-FFF2-40B4-BE49-F238E27FC236}">
                <a16:creationId xmlns:a16="http://schemas.microsoft.com/office/drawing/2014/main" id="{6D69D7AB-D1BA-4A4B-B478-0772EAE45E61}"/>
              </a:ext>
            </a:extLst>
          </p:cNvPr>
          <p:cNvSpPr>
            <a:spLocks noChangeArrowheads="1"/>
          </p:cNvSpPr>
          <p:nvPr/>
        </p:nvSpPr>
        <p:spPr bwMode="auto">
          <a:xfrm>
            <a:off x="475928" y="2832894"/>
            <a:ext cx="1873250" cy="5778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总线接口</a:t>
            </a:r>
            <a:endParaRPr lang="en-US" sz="1600" dirty="0"/>
          </a:p>
        </p:txBody>
      </p:sp>
      <p:sp>
        <p:nvSpPr>
          <p:cNvPr id="10" name="Rectangle 9">
            <a:extLst>
              <a:ext uri="{FF2B5EF4-FFF2-40B4-BE49-F238E27FC236}">
                <a16:creationId xmlns:a16="http://schemas.microsoft.com/office/drawing/2014/main" id="{FF68F1E0-614D-49B5-AAD8-8E90F3BE4806}"/>
              </a:ext>
            </a:extLst>
          </p:cNvPr>
          <p:cNvSpPr>
            <a:spLocks noChangeArrowheads="1"/>
          </p:cNvSpPr>
          <p:nvPr/>
        </p:nvSpPr>
        <p:spPr bwMode="auto">
          <a:xfrm>
            <a:off x="1391915" y="15057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1" name="Rectangle 10">
            <a:extLst>
              <a:ext uri="{FF2B5EF4-FFF2-40B4-BE49-F238E27FC236}">
                <a16:creationId xmlns:a16="http://schemas.microsoft.com/office/drawing/2014/main" id="{A564FE59-69B0-4164-BE11-2BB54ECEDBD3}"/>
              </a:ext>
            </a:extLst>
          </p:cNvPr>
          <p:cNvSpPr>
            <a:spLocks noChangeArrowheads="1"/>
          </p:cNvSpPr>
          <p:nvPr/>
        </p:nvSpPr>
        <p:spPr bwMode="auto">
          <a:xfrm>
            <a:off x="1391915" y="16581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2" name="Rectangle 11">
            <a:extLst>
              <a:ext uri="{FF2B5EF4-FFF2-40B4-BE49-F238E27FC236}">
                <a16:creationId xmlns:a16="http://schemas.microsoft.com/office/drawing/2014/main" id="{BC344AA0-E715-4F88-BE0D-709351DB3D99}"/>
              </a:ext>
            </a:extLst>
          </p:cNvPr>
          <p:cNvSpPr>
            <a:spLocks noChangeArrowheads="1"/>
          </p:cNvSpPr>
          <p:nvPr/>
        </p:nvSpPr>
        <p:spPr bwMode="auto">
          <a:xfrm>
            <a:off x="1391915" y="18105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3" name="Rectangle 12">
            <a:extLst>
              <a:ext uri="{FF2B5EF4-FFF2-40B4-BE49-F238E27FC236}">
                <a16:creationId xmlns:a16="http://schemas.microsoft.com/office/drawing/2014/main" id="{85F0C8E5-71EC-4066-8D96-A30C485AFEB1}"/>
              </a:ext>
            </a:extLst>
          </p:cNvPr>
          <p:cNvSpPr>
            <a:spLocks noChangeArrowheads="1"/>
          </p:cNvSpPr>
          <p:nvPr/>
        </p:nvSpPr>
        <p:spPr bwMode="auto">
          <a:xfrm>
            <a:off x="1391915" y="19629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4" name="Rectangle 13">
            <a:extLst>
              <a:ext uri="{FF2B5EF4-FFF2-40B4-BE49-F238E27FC236}">
                <a16:creationId xmlns:a16="http://schemas.microsoft.com/office/drawing/2014/main" id="{7C1F9CA9-A369-4B6B-9662-783E307787AB}"/>
              </a:ext>
            </a:extLst>
          </p:cNvPr>
          <p:cNvSpPr>
            <a:spLocks noChangeArrowheads="1"/>
          </p:cNvSpPr>
          <p:nvPr/>
        </p:nvSpPr>
        <p:spPr bwMode="auto">
          <a:xfrm>
            <a:off x="1391915" y="21153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5" name="AutoShape 14">
            <a:extLst>
              <a:ext uri="{FF2B5EF4-FFF2-40B4-BE49-F238E27FC236}">
                <a16:creationId xmlns:a16="http://schemas.microsoft.com/office/drawing/2014/main" id="{6BAA78AD-1EB3-43B4-9197-AFD698D842DC}"/>
              </a:ext>
            </a:extLst>
          </p:cNvPr>
          <p:cNvSpPr>
            <a:spLocks noChangeArrowheads="1"/>
          </p:cNvSpPr>
          <p:nvPr/>
        </p:nvSpPr>
        <p:spPr bwMode="auto">
          <a:xfrm>
            <a:off x="2165028" y="1505744"/>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6" name="AutoShape 15">
            <a:extLst>
              <a:ext uri="{FF2B5EF4-FFF2-40B4-BE49-F238E27FC236}">
                <a16:creationId xmlns:a16="http://schemas.microsoft.com/office/drawing/2014/main" id="{AF773163-D68D-43F7-B232-97EE40A64757}"/>
              </a:ext>
            </a:extLst>
          </p:cNvPr>
          <p:cNvSpPr>
            <a:spLocks noChangeArrowheads="1"/>
          </p:cNvSpPr>
          <p:nvPr/>
        </p:nvSpPr>
        <p:spPr bwMode="auto">
          <a:xfrm flipH="1">
            <a:off x="2076128" y="1886744"/>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7" name="Rectangle 16">
            <a:extLst>
              <a:ext uri="{FF2B5EF4-FFF2-40B4-BE49-F238E27FC236}">
                <a16:creationId xmlns:a16="http://schemas.microsoft.com/office/drawing/2014/main" id="{D24651AB-3391-4046-8722-04AA3FFDA0C9}"/>
              </a:ext>
            </a:extLst>
          </p:cNvPr>
          <p:cNvSpPr>
            <a:spLocks noChangeArrowheads="1"/>
          </p:cNvSpPr>
          <p:nvPr/>
        </p:nvSpPr>
        <p:spPr bwMode="auto">
          <a:xfrm>
            <a:off x="2609528" y="1353344"/>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ALU</a:t>
            </a:r>
          </a:p>
        </p:txBody>
      </p:sp>
      <p:sp>
        <p:nvSpPr>
          <p:cNvPr id="18" name="Text Box 17">
            <a:extLst>
              <a:ext uri="{FF2B5EF4-FFF2-40B4-BE49-F238E27FC236}">
                <a16:creationId xmlns:a16="http://schemas.microsoft.com/office/drawing/2014/main" id="{179233F7-EA8D-4B49-A83B-B88662A16AE9}"/>
              </a:ext>
            </a:extLst>
          </p:cNvPr>
          <p:cNvSpPr txBox="1">
            <a:spLocks noChangeArrowheads="1"/>
          </p:cNvSpPr>
          <p:nvPr/>
        </p:nvSpPr>
        <p:spPr bwMode="auto">
          <a:xfrm>
            <a:off x="1077932" y="1184067"/>
            <a:ext cx="121058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寄存器文件</a:t>
            </a:r>
            <a:endParaRPr lang="en-US" sz="1600" dirty="0"/>
          </a:p>
        </p:txBody>
      </p:sp>
      <p:sp>
        <p:nvSpPr>
          <p:cNvPr id="19" name="AutoShape 18">
            <a:extLst>
              <a:ext uri="{FF2B5EF4-FFF2-40B4-BE49-F238E27FC236}">
                <a16:creationId xmlns:a16="http://schemas.microsoft.com/office/drawing/2014/main" id="{E6475DAF-230A-497C-9BAB-4AFBD2D62CA9}"/>
              </a:ext>
            </a:extLst>
          </p:cNvPr>
          <p:cNvSpPr>
            <a:spLocks noChangeArrowheads="1"/>
          </p:cNvSpPr>
          <p:nvPr/>
        </p:nvSpPr>
        <p:spPr bwMode="auto">
          <a:xfrm>
            <a:off x="1466528" y="2343944"/>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20" name="Rectangle 19">
            <a:extLst>
              <a:ext uri="{FF2B5EF4-FFF2-40B4-BE49-F238E27FC236}">
                <a16:creationId xmlns:a16="http://schemas.microsoft.com/office/drawing/2014/main" id="{FBE4EBC6-E71E-4009-9CDF-0BB3F30E8132}"/>
              </a:ext>
            </a:extLst>
          </p:cNvPr>
          <p:cNvSpPr>
            <a:spLocks noChangeArrowheads="1"/>
          </p:cNvSpPr>
          <p:nvPr/>
        </p:nvSpPr>
        <p:spPr bwMode="auto">
          <a:xfrm>
            <a:off x="323528" y="1124744"/>
            <a:ext cx="2971800" cy="2438400"/>
          </a:xfrm>
          <a:prstGeom prst="rect">
            <a:avLst/>
          </a:prstGeom>
          <a:noFill/>
          <a:ln w="12700" cap="rnd">
            <a:solidFill>
              <a:schemeClr val="tx1"/>
            </a:solidFill>
            <a:prstDash val="sysDot"/>
            <a:miter lim="800000"/>
            <a:headEnd/>
            <a:tailEnd/>
          </a:ln>
          <a:effectLst/>
        </p:spPr>
        <p:txBody>
          <a:bodyPr wrap="none" anchor="ctr">
            <a:prstTxWarp prst="textNoShape">
              <a:avLst/>
            </a:prstTxWarp>
          </a:bodyPr>
          <a:lstStyle/>
          <a:p>
            <a:endParaRPr lang="en-US"/>
          </a:p>
        </p:txBody>
      </p:sp>
      <p:sp>
        <p:nvSpPr>
          <p:cNvPr id="21" name="Text Box 21">
            <a:extLst>
              <a:ext uri="{FF2B5EF4-FFF2-40B4-BE49-F238E27FC236}">
                <a16:creationId xmlns:a16="http://schemas.microsoft.com/office/drawing/2014/main" id="{1F60DE27-7622-4889-A144-E5A2A9B7D671}"/>
              </a:ext>
            </a:extLst>
          </p:cNvPr>
          <p:cNvSpPr txBox="1">
            <a:spLocks noChangeArrowheads="1"/>
          </p:cNvSpPr>
          <p:nvPr/>
        </p:nvSpPr>
        <p:spPr bwMode="auto">
          <a:xfrm>
            <a:off x="3257228" y="2114342"/>
            <a:ext cx="100540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zh-CN" altLang="en-US" sz="1600" dirty="0"/>
              <a:t>系统总线</a:t>
            </a:r>
            <a:endParaRPr lang="en-US" sz="1600" dirty="0"/>
          </a:p>
        </p:txBody>
      </p:sp>
      <p:sp>
        <p:nvSpPr>
          <p:cNvPr id="22" name="Line 22">
            <a:extLst>
              <a:ext uri="{FF2B5EF4-FFF2-40B4-BE49-F238E27FC236}">
                <a16:creationId xmlns:a16="http://schemas.microsoft.com/office/drawing/2014/main" id="{F8DDA0F7-FB34-470D-9581-DB7FBB8FCC4F}"/>
              </a:ext>
            </a:extLst>
          </p:cNvPr>
          <p:cNvSpPr>
            <a:spLocks noChangeShapeType="1"/>
          </p:cNvSpPr>
          <p:nvPr/>
        </p:nvSpPr>
        <p:spPr bwMode="auto">
          <a:xfrm flipH="1">
            <a:off x="3142928" y="2420144"/>
            <a:ext cx="685800" cy="4572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23" name="Text Box 23">
            <a:extLst>
              <a:ext uri="{FF2B5EF4-FFF2-40B4-BE49-F238E27FC236}">
                <a16:creationId xmlns:a16="http://schemas.microsoft.com/office/drawing/2014/main" id="{1AA01491-F713-4BB6-989C-65CB7765584E}"/>
              </a:ext>
            </a:extLst>
          </p:cNvPr>
          <p:cNvSpPr txBox="1">
            <a:spLocks noChangeArrowheads="1"/>
          </p:cNvSpPr>
          <p:nvPr/>
        </p:nvSpPr>
        <p:spPr bwMode="auto">
          <a:xfrm>
            <a:off x="4926226" y="2114342"/>
            <a:ext cx="100540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zh-CN" altLang="en-US" sz="1600" dirty="0"/>
              <a:t>内存总线</a:t>
            </a:r>
            <a:endParaRPr lang="en-US" sz="1600" dirty="0"/>
          </a:p>
        </p:txBody>
      </p:sp>
      <p:sp>
        <p:nvSpPr>
          <p:cNvPr id="24" name="Line 24">
            <a:extLst>
              <a:ext uri="{FF2B5EF4-FFF2-40B4-BE49-F238E27FC236}">
                <a16:creationId xmlns:a16="http://schemas.microsoft.com/office/drawing/2014/main" id="{61713F67-EABA-4BBF-8E9F-3FE59C9484E2}"/>
              </a:ext>
            </a:extLst>
          </p:cNvPr>
          <p:cNvSpPr>
            <a:spLocks noChangeShapeType="1"/>
          </p:cNvSpPr>
          <p:nvPr/>
        </p:nvSpPr>
        <p:spPr bwMode="auto">
          <a:xfrm>
            <a:off x="5428928" y="2420144"/>
            <a:ext cx="0" cy="4572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25" name="AutoShape 25">
            <a:extLst>
              <a:ext uri="{FF2B5EF4-FFF2-40B4-BE49-F238E27FC236}">
                <a16:creationId xmlns:a16="http://schemas.microsoft.com/office/drawing/2014/main" id="{F804DDCB-AD62-40C5-B3C8-AFB8AECA4A55}"/>
              </a:ext>
            </a:extLst>
          </p:cNvPr>
          <p:cNvSpPr>
            <a:spLocks noChangeArrowheads="1"/>
          </p:cNvSpPr>
          <p:nvPr/>
        </p:nvSpPr>
        <p:spPr bwMode="auto">
          <a:xfrm>
            <a:off x="4057328" y="3486944"/>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6" name="AutoShape 26">
            <a:extLst>
              <a:ext uri="{FF2B5EF4-FFF2-40B4-BE49-F238E27FC236}">
                <a16:creationId xmlns:a16="http://schemas.microsoft.com/office/drawing/2014/main" id="{893FEBA2-B0C8-463E-A116-E3AEC1B49795}"/>
              </a:ext>
            </a:extLst>
          </p:cNvPr>
          <p:cNvSpPr>
            <a:spLocks noChangeArrowheads="1"/>
          </p:cNvSpPr>
          <p:nvPr/>
        </p:nvSpPr>
        <p:spPr bwMode="auto">
          <a:xfrm flipV="1">
            <a:off x="5162228" y="4223544"/>
            <a:ext cx="495300" cy="533818"/>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7" name="Rectangle 27">
            <a:extLst>
              <a:ext uri="{FF2B5EF4-FFF2-40B4-BE49-F238E27FC236}">
                <a16:creationId xmlns:a16="http://schemas.microsoft.com/office/drawing/2014/main" id="{C042E8CC-2812-4A3C-87C4-5CFCFD26213F}"/>
              </a:ext>
            </a:extLst>
          </p:cNvPr>
          <p:cNvSpPr>
            <a:spLocks noChangeArrowheads="1"/>
          </p:cNvSpPr>
          <p:nvPr/>
        </p:nvSpPr>
        <p:spPr bwMode="auto">
          <a:xfrm>
            <a:off x="4762178" y="5474005"/>
            <a:ext cx="1295400" cy="29768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磁盘控制器</a:t>
            </a:r>
            <a:endParaRPr lang="en-US" sz="1600" dirty="0"/>
          </a:p>
        </p:txBody>
      </p:sp>
      <p:sp>
        <p:nvSpPr>
          <p:cNvPr id="28" name="AutoShape 28">
            <a:extLst>
              <a:ext uri="{FF2B5EF4-FFF2-40B4-BE49-F238E27FC236}">
                <a16:creationId xmlns:a16="http://schemas.microsoft.com/office/drawing/2014/main" id="{2BE0CAE6-CFA3-4856-BC50-A363DA1CEF8F}"/>
              </a:ext>
            </a:extLst>
          </p:cNvPr>
          <p:cNvSpPr>
            <a:spLocks noChangeArrowheads="1"/>
          </p:cNvSpPr>
          <p:nvPr/>
        </p:nvSpPr>
        <p:spPr bwMode="auto">
          <a:xfrm flipV="1">
            <a:off x="2831778" y="4223544"/>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9" name="Rectangle 29">
            <a:extLst>
              <a:ext uri="{FF2B5EF4-FFF2-40B4-BE49-F238E27FC236}">
                <a16:creationId xmlns:a16="http://schemas.microsoft.com/office/drawing/2014/main" id="{4D5650B0-4233-4C2F-852F-91AF778F6AFD}"/>
              </a:ext>
            </a:extLst>
          </p:cNvPr>
          <p:cNvSpPr>
            <a:spLocks noChangeArrowheads="1"/>
          </p:cNvSpPr>
          <p:nvPr/>
        </p:nvSpPr>
        <p:spPr bwMode="auto">
          <a:xfrm>
            <a:off x="2412678" y="4947444"/>
            <a:ext cx="12954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图形适配器</a:t>
            </a:r>
            <a:endParaRPr lang="en-US" sz="1600" dirty="0"/>
          </a:p>
        </p:txBody>
      </p:sp>
      <p:sp>
        <p:nvSpPr>
          <p:cNvPr id="30" name="AutoShape 30">
            <a:extLst>
              <a:ext uri="{FF2B5EF4-FFF2-40B4-BE49-F238E27FC236}">
                <a16:creationId xmlns:a16="http://schemas.microsoft.com/office/drawing/2014/main" id="{329AE9D6-B0E6-48F3-8A42-B5917393D87A}"/>
              </a:ext>
            </a:extLst>
          </p:cNvPr>
          <p:cNvSpPr>
            <a:spLocks noChangeArrowheads="1"/>
          </p:cNvSpPr>
          <p:nvPr/>
        </p:nvSpPr>
        <p:spPr bwMode="auto">
          <a:xfrm flipV="1">
            <a:off x="1155378" y="4223544"/>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1" name="Rectangle 31">
            <a:extLst>
              <a:ext uri="{FF2B5EF4-FFF2-40B4-BE49-F238E27FC236}">
                <a16:creationId xmlns:a16="http://schemas.microsoft.com/office/drawing/2014/main" id="{C9B43C84-DC4E-4AB6-9BAD-66922B10238B}"/>
              </a:ext>
            </a:extLst>
          </p:cNvPr>
          <p:cNvSpPr>
            <a:spLocks noChangeArrowheads="1"/>
          </p:cNvSpPr>
          <p:nvPr/>
        </p:nvSpPr>
        <p:spPr bwMode="auto">
          <a:xfrm>
            <a:off x="812478" y="4934744"/>
            <a:ext cx="11430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altLang="zh-CN" sz="1600" dirty="0"/>
              <a:t>USB</a:t>
            </a:r>
            <a:r>
              <a:rPr lang="zh-CN" altLang="en-US" sz="1600" dirty="0"/>
              <a:t>控制器</a:t>
            </a:r>
            <a:endParaRPr lang="en-US" sz="1600" dirty="0"/>
          </a:p>
        </p:txBody>
      </p:sp>
      <p:sp>
        <p:nvSpPr>
          <p:cNvPr id="32" name="Line 32">
            <a:extLst>
              <a:ext uri="{FF2B5EF4-FFF2-40B4-BE49-F238E27FC236}">
                <a16:creationId xmlns:a16="http://schemas.microsoft.com/office/drawing/2014/main" id="{704EC155-46B7-4FCF-A509-F61C672A064A}"/>
              </a:ext>
            </a:extLst>
          </p:cNvPr>
          <p:cNvSpPr>
            <a:spLocks noChangeShapeType="1"/>
          </p:cNvSpPr>
          <p:nvPr/>
        </p:nvSpPr>
        <p:spPr bwMode="auto">
          <a:xfrm>
            <a:off x="946579" y="5468144"/>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33" name="Line 33">
            <a:extLst>
              <a:ext uri="{FF2B5EF4-FFF2-40B4-BE49-F238E27FC236}">
                <a16:creationId xmlns:a16="http://schemas.microsoft.com/office/drawing/2014/main" id="{D5B2801D-86CD-40F8-A6E5-7ABB96BBA0E5}"/>
              </a:ext>
            </a:extLst>
          </p:cNvPr>
          <p:cNvSpPr>
            <a:spLocks noChangeShapeType="1"/>
          </p:cNvSpPr>
          <p:nvPr/>
        </p:nvSpPr>
        <p:spPr bwMode="auto">
          <a:xfrm>
            <a:off x="1803078" y="5468144"/>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34" name="Text Box 34">
            <a:extLst>
              <a:ext uri="{FF2B5EF4-FFF2-40B4-BE49-F238E27FC236}">
                <a16:creationId xmlns:a16="http://schemas.microsoft.com/office/drawing/2014/main" id="{1A2C451A-7A9E-4647-AA9D-580A20FCC271}"/>
              </a:ext>
            </a:extLst>
          </p:cNvPr>
          <p:cNvSpPr txBox="1">
            <a:spLocks noChangeArrowheads="1"/>
          </p:cNvSpPr>
          <p:nvPr/>
        </p:nvSpPr>
        <p:spPr bwMode="auto">
          <a:xfrm>
            <a:off x="667367" y="5695742"/>
            <a:ext cx="595036"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鼠标</a:t>
            </a:r>
            <a:endParaRPr lang="en-US" sz="1600" dirty="0"/>
          </a:p>
        </p:txBody>
      </p:sp>
      <p:sp>
        <p:nvSpPr>
          <p:cNvPr id="35" name="Text Box 35">
            <a:extLst>
              <a:ext uri="{FF2B5EF4-FFF2-40B4-BE49-F238E27FC236}">
                <a16:creationId xmlns:a16="http://schemas.microsoft.com/office/drawing/2014/main" id="{8738339D-5DC4-483F-883B-033DAB0B3018}"/>
              </a:ext>
            </a:extLst>
          </p:cNvPr>
          <p:cNvSpPr txBox="1">
            <a:spLocks noChangeArrowheads="1"/>
          </p:cNvSpPr>
          <p:nvPr/>
        </p:nvSpPr>
        <p:spPr bwMode="auto">
          <a:xfrm>
            <a:off x="1541882" y="5718826"/>
            <a:ext cx="595035"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键盘</a:t>
            </a:r>
            <a:endParaRPr lang="en-US" sz="1600" dirty="0"/>
          </a:p>
        </p:txBody>
      </p:sp>
      <p:sp>
        <p:nvSpPr>
          <p:cNvPr id="36" name="Line 36">
            <a:extLst>
              <a:ext uri="{FF2B5EF4-FFF2-40B4-BE49-F238E27FC236}">
                <a16:creationId xmlns:a16="http://schemas.microsoft.com/office/drawing/2014/main" id="{A6925A2D-B32A-437F-9A65-28DFFBF9ADFF}"/>
              </a:ext>
            </a:extLst>
          </p:cNvPr>
          <p:cNvSpPr>
            <a:spLocks noChangeShapeType="1"/>
          </p:cNvSpPr>
          <p:nvPr/>
        </p:nvSpPr>
        <p:spPr bwMode="auto">
          <a:xfrm>
            <a:off x="3098478" y="5468144"/>
            <a:ext cx="0" cy="3048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37" name="Text Box 37">
            <a:extLst>
              <a:ext uri="{FF2B5EF4-FFF2-40B4-BE49-F238E27FC236}">
                <a16:creationId xmlns:a16="http://schemas.microsoft.com/office/drawing/2014/main" id="{ACE1F1F0-A6B1-4BFD-95BD-4F27C31F3C51}"/>
              </a:ext>
            </a:extLst>
          </p:cNvPr>
          <p:cNvSpPr txBox="1">
            <a:spLocks noChangeArrowheads="1"/>
          </p:cNvSpPr>
          <p:nvPr/>
        </p:nvSpPr>
        <p:spPr bwMode="auto">
          <a:xfrm>
            <a:off x="2698368" y="5760244"/>
            <a:ext cx="8002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监视器</a:t>
            </a:r>
            <a:endParaRPr lang="en-US" sz="1600" dirty="0"/>
          </a:p>
        </p:txBody>
      </p:sp>
      <p:sp>
        <p:nvSpPr>
          <p:cNvPr id="38" name="Line 38">
            <a:extLst>
              <a:ext uri="{FF2B5EF4-FFF2-40B4-BE49-F238E27FC236}">
                <a16:creationId xmlns:a16="http://schemas.microsoft.com/office/drawing/2014/main" id="{C8DDFB37-B138-43E5-9F56-4F485212718C}"/>
              </a:ext>
            </a:extLst>
          </p:cNvPr>
          <p:cNvSpPr>
            <a:spLocks noChangeShapeType="1"/>
          </p:cNvSpPr>
          <p:nvPr/>
        </p:nvSpPr>
        <p:spPr bwMode="auto">
          <a:xfrm flipH="1">
            <a:off x="5393301" y="5771684"/>
            <a:ext cx="0" cy="242679"/>
          </a:xfrm>
          <a:prstGeom prst="line">
            <a:avLst/>
          </a:prstGeom>
          <a:noFill/>
          <a:ln w="127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39" name="AutoShape 39">
            <a:extLst>
              <a:ext uri="{FF2B5EF4-FFF2-40B4-BE49-F238E27FC236}">
                <a16:creationId xmlns:a16="http://schemas.microsoft.com/office/drawing/2014/main" id="{5B8C2596-B007-47AE-9992-9A7108803EF4}"/>
              </a:ext>
            </a:extLst>
          </p:cNvPr>
          <p:cNvSpPr>
            <a:spLocks noChangeArrowheads="1"/>
          </p:cNvSpPr>
          <p:nvPr/>
        </p:nvSpPr>
        <p:spPr bwMode="auto">
          <a:xfrm>
            <a:off x="5098728" y="5999446"/>
            <a:ext cx="609600" cy="388960"/>
          </a:xfrm>
          <a:prstGeom prst="can">
            <a:avLst>
              <a:gd name="adj" fmla="val 25000"/>
            </a:avLst>
          </a:prstGeom>
          <a:noFill/>
          <a:ln w="12700">
            <a:solidFill>
              <a:schemeClr val="tx1"/>
            </a:solidFill>
            <a:round/>
            <a:headEnd/>
            <a:tailEnd/>
          </a:ln>
          <a:effectLst/>
        </p:spPr>
        <p:txBody>
          <a:bodyPr wrap="none" anchor="ctr">
            <a:prstTxWarp prst="textNoShape">
              <a:avLst/>
            </a:prstTxWarp>
          </a:bodyPr>
          <a:lstStyle/>
          <a:p>
            <a:pPr algn="ctr">
              <a:lnSpc>
                <a:spcPct val="100000"/>
              </a:lnSpc>
            </a:pPr>
            <a:r>
              <a:rPr lang="en-US" sz="1600" dirty="0"/>
              <a:t>Disk</a:t>
            </a:r>
          </a:p>
        </p:txBody>
      </p:sp>
      <p:sp>
        <p:nvSpPr>
          <p:cNvPr id="40" name="AutoShape 40">
            <a:extLst>
              <a:ext uri="{FF2B5EF4-FFF2-40B4-BE49-F238E27FC236}">
                <a16:creationId xmlns:a16="http://schemas.microsoft.com/office/drawing/2014/main" id="{8B308475-EA3A-4D7D-8E92-B4542472F8FA}"/>
              </a:ext>
            </a:extLst>
          </p:cNvPr>
          <p:cNvSpPr>
            <a:spLocks noChangeArrowheads="1"/>
          </p:cNvSpPr>
          <p:nvPr/>
        </p:nvSpPr>
        <p:spPr bwMode="auto">
          <a:xfrm>
            <a:off x="247328" y="4007644"/>
            <a:ext cx="7277100" cy="393700"/>
          </a:xfrm>
          <a:prstGeom prst="leftRightArrow">
            <a:avLst>
              <a:gd name="adj1" fmla="val 48611"/>
              <a:gd name="adj2" fmla="val 95500"/>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1" name="Rectangle 41">
            <a:extLst>
              <a:ext uri="{FF2B5EF4-FFF2-40B4-BE49-F238E27FC236}">
                <a16:creationId xmlns:a16="http://schemas.microsoft.com/office/drawing/2014/main" id="{FED54FF4-B3AB-46BA-900A-8041B597D16B}"/>
              </a:ext>
            </a:extLst>
          </p:cNvPr>
          <p:cNvSpPr>
            <a:spLocks noChangeArrowheads="1"/>
          </p:cNvSpPr>
          <p:nvPr/>
        </p:nvSpPr>
        <p:spPr bwMode="auto">
          <a:xfrm>
            <a:off x="1323653" y="4177507"/>
            <a:ext cx="166687"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2" name="Rectangle 42">
            <a:extLst>
              <a:ext uri="{FF2B5EF4-FFF2-40B4-BE49-F238E27FC236}">
                <a16:creationId xmlns:a16="http://schemas.microsoft.com/office/drawing/2014/main" id="{6AD0E7F7-BAB7-4E69-A6F4-5A3247AC8340}"/>
              </a:ext>
            </a:extLst>
          </p:cNvPr>
          <p:cNvSpPr>
            <a:spLocks noChangeArrowheads="1"/>
          </p:cNvSpPr>
          <p:nvPr/>
        </p:nvSpPr>
        <p:spPr bwMode="auto">
          <a:xfrm>
            <a:off x="3000053" y="4167982"/>
            <a:ext cx="166687"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3" name="Rectangle 43">
            <a:extLst>
              <a:ext uri="{FF2B5EF4-FFF2-40B4-BE49-F238E27FC236}">
                <a16:creationId xmlns:a16="http://schemas.microsoft.com/office/drawing/2014/main" id="{63E3906D-7EC7-491F-A1E1-9C9AB43BBBFE}"/>
              </a:ext>
            </a:extLst>
          </p:cNvPr>
          <p:cNvSpPr>
            <a:spLocks noChangeArrowheads="1"/>
          </p:cNvSpPr>
          <p:nvPr/>
        </p:nvSpPr>
        <p:spPr bwMode="auto">
          <a:xfrm>
            <a:off x="5333678" y="4158457"/>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4" name="Text Box 44">
            <a:extLst>
              <a:ext uri="{FF2B5EF4-FFF2-40B4-BE49-F238E27FC236}">
                <a16:creationId xmlns:a16="http://schemas.microsoft.com/office/drawing/2014/main" id="{7E1D029D-C656-4DDA-BABF-5D0E1E7F4EBE}"/>
              </a:ext>
            </a:extLst>
          </p:cNvPr>
          <p:cNvSpPr txBox="1">
            <a:spLocks noChangeArrowheads="1"/>
          </p:cNvSpPr>
          <p:nvPr/>
        </p:nvSpPr>
        <p:spPr bwMode="auto">
          <a:xfrm>
            <a:off x="3920803" y="4311442"/>
            <a:ext cx="86113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I/O</a:t>
            </a:r>
            <a:r>
              <a:rPr lang="zh-CN" altLang="en-US" sz="1600" dirty="0"/>
              <a:t>总线</a:t>
            </a:r>
            <a:endParaRPr lang="en-US" sz="1600" dirty="0"/>
          </a:p>
        </p:txBody>
      </p:sp>
      <p:sp>
        <p:nvSpPr>
          <p:cNvPr id="45" name="Rectangle 45">
            <a:extLst>
              <a:ext uri="{FF2B5EF4-FFF2-40B4-BE49-F238E27FC236}">
                <a16:creationId xmlns:a16="http://schemas.microsoft.com/office/drawing/2014/main" id="{5B065BFE-C798-4355-895C-9A3DB1A31942}"/>
              </a:ext>
            </a:extLst>
          </p:cNvPr>
          <p:cNvSpPr>
            <a:spLocks noChangeArrowheads="1"/>
          </p:cNvSpPr>
          <p:nvPr/>
        </p:nvSpPr>
        <p:spPr bwMode="auto">
          <a:xfrm>
            <a:off x="4224015" y="4096544"/>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6" name="Rectangle 46">
            <a:extLst>
              <a:ext uri="{FF2B5EF4-FFF2-40B4-BE49-F238E27FC236}">
                <a16:creationId xmlns:a16="http://schemas.microsoft.com/office/drawing/2014/main" id="{9BD4CDBC-20B8-4761-BFBD-4D4A93800E23}"/>
              </a:ext>
            </a:extLst>
          </p:cNvPr>
          <p:cNvSpPr>
            <a:spLocks noChangeArrowheads="1"/>
          </p:cNvSpPr>
          <p:nvPr/>
        </p:nvSpPr>
        <p:spPr bwMode="auto">
          <a:xfrm>
            <a:off x="6114728" y="4020344"/>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7" name="Rectangle 47">
            <a:extLst>
              <a:ext uri="{FF2B5EF4-FFF2-40B4-BE49-F238E27FC236}">
                <a16:creationId xmlns:a16="http://schemas.microsoft.com/office/drawing/2014/main" id="{E7F1A1FD-78D6-4FF9-9FB6-E64C0F211384}"/>
              </a:ext>
            </a:extLst>
          </p:cNvPr>
          <p:cNvSpPr>
            <a:spLocks noChangeArrowheads="1"/>
          </p:cNvSpPr>
          <p:nvPr/>
        </p:nvSpPr>
        <p:spPr bwMode="auto">
          <a:xfrm>
            <a:off x="6419528" y="4020344"/>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8" name="Rectangle 48">
            <a:extLst>
              <a:ext uri="{FF2B5EF4-FFF2-40B4-BE49-F238E27FC236}">
                <a16:creationId xmlns:a16="http://schemas.microsoft.com/office/drawing/2014/main" id="{0CCC12F4-47AC-4013-80F5-79C65939D355}"/>
              </a:ext>
            </a:extLst>
          </p:cNvPr>
          <p:cNvSpPr>
            <a:spLocks noChangeArrowheads="1"/>
          </p:cNvSpPr>
          <p:nvPr/>
        </p:nvSpPr>
        <p:spPr bwMode="auto">
          <a:xfrm>
            <a:off x="6724328" y="4020344"/>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9" name="Rectangle 29">
            <a:extLst>
              <a:ext uri="{FF2B5EF4-FFF2-40B4-BE49-F238E27FC236}">
                <a16:creationId xmlns:a16="http://schemas.microsoft.com/office/drawing/2014/main" id="{2B3CCA0D-DFE5-4D51-BD83-DFE511274F3C}"/>
              </a:ext>
            </a:extLst>
          </p:cNvPr>
          <p:cNvSpPr>
            <a:spLocks noChangeArrowheads="1"/>
          </p:cNvSpPr>
          <p:nvPr/>
        </p:nvSpPr>
        <p:spPr bwMode="auto">
          <a:xfrm>
            <a:off x="4745601" y="4757363"/>
            <a:ext cx="1295400" cy="430961"/>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200" dirty="0"/>
              <a:t>主机总线适配器</a:t>
            </a:r>
            <a:endParaRPr lang="en-US" sz="1200" dirty="0"/>
          </a:p>
        </p:txBody>
      </p:sp>
      <p:sp>
        <p:nvSpPr>
          <p:cNvPr id="50" name="Line 33">
            <a:extLst>
              <a:ext uri="{FF2B5EF4-FFF2-40B4-BE49-F238E27FC236}">
                <a16:creationId xmlns:a16="http://schemas.microsoft.com/office/drawing/2014/main" id="{CC516ECA-FA02-427E-B14D-E43DDB0942CA}"/>
              </a:ext>
            </a:extLst>
          </p:cNvPr>
          <p:cNvSpPr>
            <a:spLocks noChangeShapeType="1"/>
          </p:cNvSpPr>
          <p:nvPr/>
        </p:nvSpPr>
        <p:spPr bwMode="auto">
          <a:xfrm>
            <a:off x="1383978" y="5455444"/>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51" name="Text Box 35">
            <a:extLst>
              <a:ext uri="{FF2B5EF4-FFF2-40B4-BE49-F238E27FC236}">
                <a16:creationId xmlns:a16="http://schemas.microsoft.com/office/drawing/2014/main" id="{2D19A6A1-4273-43E9-8DB7-26A20B0DFFC7}"/>
              </a:ext>
            </a:extLst>
          </p:cNvPr>
          <p:cNvSpPr txBox="1">
            <a:spLocks noChangeArrowheads="1"/>
          </p:cNvSpPr>
          <p:nvPr/>
        </p:nvSpPr>
        <p:spPr bwMode="auto">
          <a:xfrm>
            <a:off x="1094397" y="5723094"/>
            <a:ext cx="595035"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固态</a:t>
            </a:r>
            <a:endParaRPr lang="en-US" altLang="zh-CN" sz="1600" dirty="0"/>
          </a:p>
          <a:p>
            <a:pPr algn="ctr">
              <a:lnSpc>
                <a:spcPct val="100000"/>
              </a:lnSpc>
            </a:pPr>
            <a:r>
              <a:rPr lang="zh-CN" altLang="en-US" sz="1600" dirty="0"/>
              <a:t>硬盘</a:t>
            </a:r>
            <a:endParaRPr lang="en-US" sz="1600" dirty="0"/>
          </a:p>
        </p:txBody>
      </p:sp>
      <p:sp>
        <p:nvSpPr>
          <p:cNvPr id="52" name="Line 38">
            <a:extLst>
              <a:ext uri="{FF2B5EF4-FFF2-40B4-BE49-F238E27FC236}">
                <a16:creationId xmlns:a16="http://schemas.microsoft.com/office/drawing/2014/main" id="{A7EF7CD5-E115-46FB-BD10-84F38E5839D2}"/>
              </a:ext>
            </a:extLst>
          </p:cNvPr>
          <p:cNvSpPr>
            <a:spLocks noChangeShapeType="1"/>
          </p:cNvSpPr>
          <p:nvPr/>
        </p:nvSpPr>
        <p:spPr bwMode="auto">
          <a:xfrm flipH="1">
            <a:off x="5393301" y="5188324"/>
            <a:ext cx="0" cy="279820"/>
          </a:xfrm>
          <a:prstGeom prst="line">
            <a:avLst/>
          </a:prstGeom>
          <a:noFill/>
          <a:ln w="127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53" name="Rectangle 27">
            <a:extLst>
              <a:ext uri="{FF2B5EF4-FFF2-40B4-BE49-F238E27FC236}">
                <a16:creationId xmlns:a16="http://schemas.microsoft.com/office/drawing/2014/main" id="{688274D6-35E4-41D3-8668-63F0FF4C9F7B}"/>
              </a:ext>
            </a:extLst>
          </p:cNvPr>
          <p:cNvSpPr>
            <a:spLocks noChangeArrowheads="1"/>
          </p:cNvSpPr>
          <p:nvPr/>
        </p:nvSpPr>
        <p:spPr bwMode="auto">
          <a:xfrm>
            <a:off x="4570956" y="5366332"/>
            <a:ext cx="1721547" cy="1092411"/>
          </a:xfrm>
          <a:prstGeom prst="rect">
            <a:avLst/>
          </a:prstGeom>
          <a:noFill/>
          <a:ln w="12700">
            <a:solidFill>
              <a:schemeClr val="tx1"/>
            </a:solidFill>
            <a:prstDash val="dash"/>
            <a:miter lim="800000"/>
            <a:headEnd/>
            <a:tailEnd/>
          </a:ln>
          <a:effectLst/>
        </p:spPr>
        <p:txBody>
          <a:bodyPr wrap="none" anchor="ctr">
            <a:prstTxWarp prst="textNoShape">
              <a:avLst/>
            </a:prstTxWarp>
          </a:bodyPr>
          <a:lstStyle/>
          <a:p>
            <a:pPr algn="ctr">
              <a:lnSpc>
                <a:spcPct val="100000"/>
              </a:lnSpc>
            </a:pPr>
            <a:endParaRPr lang="en-US" sz="1600" dirty="0"/>
          </a:p>
        </p:txBody>
      </p:sp>
      <p:sp>
        <p:nvSpPr>
          <p:cNvPr id="54" name="Text Box 37">
            <a:extLst>
              <a:ext uri="{FF2B5EF4-FFF2-40B4-BE49-F238E27FC236}">
                <a16:creationId xmlns:a16="http://schemas.microsoft.com/office/drawing/2014/main" id="{C47D9140-6237-452B-A2AE-B13A1FEA1B74}"/>
              </a:ext>
            </a:extLst>
          </p:cNvPr>
          <p:cNvSpPr txBox="1">
            <a:spLocks noChangeArrowheads="1"/>
          </p:cNvSpPr>
          <p:nvPr/>
        </p:nvSpPr>
        <p:spPr bwMode="auto">
          <a:xfrm>
            <a:off x="6341172" y="5771684"/>
            <a:ext cx="595036"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磁盘</a:t>
            </a:r>
            <a:endParaRPr lang="en-US" sz="1600" dirty="0"/>
          </a:p>
        </p:txBody>
      </p:sp>
      <p:sp>
        <p:nvSpPr>
          <p:cNvPr id="55" name="Text Box 37">
            <a:extLst>
              <a:ext uri="{FF2B5EF4-FFF2-40B4-BE49-F238E27FC236}">
                <a16:creationId xmlns:a16="http://schemas.microsoft.com/office/drawing/2014/main" id="{4A75B6F5-CA6A-4DAC-B423-B36A113AA3AC}"/>
              </a:ext>
            </a:extLst>
          </p:cNvPr>
          <p:cNvSpPr txBox="1">
            <a:spLocks noChangeArrowheads="1"/>
          </p:cNvSpPr>
          <p:nvPr/>
        </p:nvSpPr>
        <p:spPr bwMode="auto">
          <a:xfrm>
            <a:off x="6068849" y="4475309"/>
            <a:ext cx="1641437" cy="584775"/>
          </a:xfrm>
          <a:prstGeom prst="rect">
            <a:avLst/>
          </a:prstGeom>
          <a:noFill/>
          <a:ln w="12700">
            <a:noFill/>
            <a:miter lim="800000"/>
            <a:headEnd/>
            <a:tailEnd/>
          </a:ln>
          <a:effectLst/>
        </p:spPr>
        <p:txBody>
          <a:bodyPr wrap="square" anchor="ctr">
            <a:prstTxWarp prst="textNoShape">
              <a:avLst/>
            </a:prstTxWarp>
            <a:spAutoFit/>
          </a:bodyPr>
          <a:lstStyle/>
          <a:p>
            <a:pPr algn="ctr">
              <a:lnSpc>
                <a:spcPct val="100000"/>
              </a:lnSpc>
            </a:pPr>
            <a:r>
              <a:rPr lang="zh-CN" altLang="en-US" sz="1600" dirty="0"/>
              <a:t>网络适配器等其他设备扩展插槽</a:t>
            </a:r>
            <a:endParaRPr lang="en-US" sz="1600" dirty="0"/>
          </a:p>
        </p:txBody>
      </p:sp>
      <p:cxnSp>
        <p:nvCxnSpPr>
          <p:cNvPr id="57" name="直接连接符 56">
            <a:extLst>
              <a:ext uri="{FF2B5EF4-FFF2-40B4-BE49-F238E27FC236}">
                <a16:creationId xmlns:a16="http://schemas.microsoft.com/office/drawing/2014/main" id="{16F521B7-69E6-4FA0-8B9A-8AB2C219333D}"/>
              </a:ext>
            </a:extLst>
          </p:cNvPr>
          <p:cNvCxnSpPr>
            <a:cxnSpLocks/>
          </p:cNvCxnSpPr>
          <p:nvPr/>
        </p:nvCxnSpPr>
        <p:spPr>
          <a:xfrm>
            <a:off x="4271162" y="3045534"/>
            <a:ext cx="2012451" cy="0"/>
          </a:xfrm>
          <a:prstGeom prst="line">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30D1AF8F-4F94-4BB2-BFF6-647B911A5009}"/>
              </a:ext>
            </a:extLst>
          </p:cNvPr>
          <p:cNvCxnSpPr>
            <a:cxnSpLocks/>
          </p:cNvCxnSpPr>
          <p:nvPr/>
        </p:nvCxnSpPr>
        <p:spPr>
          <a:xfrm flipH="1">
            <a:off x="4304977" y="3045534"/>
            <a:ext cx="11847" cy="1152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D6DD82E-B85E-4F84-A488-A1F523088DF2}"/>
              </a:ext>
            </a:extLst>
          </p:cNvPr>
          <p:cNvCxnSpPr>
            <a:cxnSpLocks/>
          </p:cNvCxnSpPr>
          <p:nvPr/>
        </p:nvCxnSpPr>
        <p:spPr>
          <a:xfrm>
            <a:off x="4271162" y="4190285"/>
            <a:ext cx="1116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A58AF65-6ACD-4A71-A4E1-B628242D5A3F}"/>
              </a:ext>
            </a:extLst>
          </p:cNvPr>
          <p:cNvCxnSpPr>
            <a:cxnSpLocks/>
          </p:cNvCxnSpPr>
          <p:nvPr/>
        </p:nvCxnSpPr>
        <p:spPr>
          <a:xfrm flipH="1">
            <a:off x="5393300" y="4152507"/>
            <a:ext cx="10228" cy="1296000"/>
          </a:xfrm>
          <a:prstGeom prst="line">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 Box 46">
            <a:extLst>
              <a:ext uri="{FF2B5EF4-FFF2-40B4-BE49-F238E27FC236}">
                <a16:creationId xmlns:a16="http://schemas.microsoft.com/office/drawing/2014/main" id="{8F01DA5A-D082-465F-8366-A72964AE8A96}"/>
              </a:ext>
            </a:extLst>
          </p:cNvPr>
          <p:cNvSpPr txBox="1">
            <a:spLocks noChangeArrowheads="1"/>
          </p:cNvSpPr>
          <p:nvPr/>
        </p:nvSpPr>
        <p:spPr bwMode="auto">
          <a:xfrm>
            <a:off x="4057328" y="866886"/>
            <a:ext cx="4876800" cy="1323439"/>
          </a:xfrm>
          <a:prstGeom prst="rect">
            <a:avLst/>
          </a:prstGeom>
          <a:noFill/>
          <a:ln w="25400">
            <a:noFill/>
            <a:miter lim="800000"/>
            <a:headEnd/>
            <a:tailEnd/>
          </a:ln>
          <a:effectLst/>
        </p:spPr>
        <p:txBody>
          <a:bodyPr wrap="square">
            <a:prstTxWarp prst="textNoShape">
              <a:avLst/>
            </a:prstTxWarp>
            <a:spAutoFit/>
          </a:bodyPr>
          <a:lstStyle/>
          <a:p>
            <a:r>
              <a:rPr lang="zh-CN" altLang="en-US" sz="2000" dirty="0"/>
              <a:t>磁盘控制器收到来自</a:t>
            </a:r>
            <a:r>
              <a:rPr lang="en-US" altLang="zh-CN" sz="2000" dirty="0"/>
              <a:t>CPU</a:t>
            </a:r>
            <a:r>
              <a:rPr lang="zh-CN" altLang="en-US" sz="2000" dirty="0"/>
              <a:t>的读命令后，将逻辑块号翻译成一个扇区地址，磁盘控制器读扇区内容，并通过</a:t>
            </a:r>
            <a:r>
              <a:rPr lang="en-US" altLang="zh-CN" sz="2000" dirty="0"/>
              <a:t>DMA</a:t>
            </a:r>
            <a:r>
              <a:rPr lang="zh-CN" altLang="en-US" sz="2000" dirty="0"/>
              <a:t>方式将扇区内容直接传送到主存，不需要</a:t>
            </a:r>
            <a:r>
              <a:rPr lang="en-US" altLang="zh-CN" sz="2000" dirty="0"/>
              <a:t>CPU</a:t>
            </a:r>
            <a:r>
              <a:rPr lang="zh-CN" altLang="en-US" sz="2000" dirty="0"/>
              <a:t>的干涉</a:t>
            </a:r>
            <a:endParaRPr lang="en-US" sz="2000" b="0" dirty="0"/>
          </a:p>
        </p:txBody>
      </p:sp>
    </p:spTree>
    <p:extLst>
      <p:ext uri="{BB962C8B-B14F-4D97-AF65-F5344CB8AC3E}">
        <p14:creationId xmlns:p14="http://schemas.microsoft.com/office/powerpoint/2010/main" val="18972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right)">
                                      <p:cBhvr>
                                        <p:cTn id="11" dur="500"/>
                                        <p:tgtEl>
                                          <p:spTgt spid="6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down)">
                                      <p:cBhvr>
                                        <p:cTn id="15" dur="500"/>
                                        <p:tgtEl>
                                          <p:spTgt spid="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31D5-97D4-4F51-BFA5-4B925792DF95}"/>
              </a:ext>
            </a:extLst>
          </p:cNvPr>
          <p:cNvSpPr>
            <a:spLocks noGrp="1"/>
          </p:cNvSpPr>
          <p:nvPr>
            <p:ph type="title"/>
          </p:nvPr>
        </p:nvSpPr>
        <p:spPr>
          <a:xfrm>
            <a:off x="37443" y="188245"/>
            <a:ext cx="7592093" cy="762000"/>
          </a:xfrm>
        </p:spPr>
        <p:txBody>
          <a:bodyPr>
            <a:normAutofit/>
          </a:bodyPr>
          <a:lstStyle/>
          <a:p>
            <a:r>
              <a:rPr lang="zh-CN" altLang="en-US" dirty="0"/>
              <a:t>访问磁盘</a:t>
            </a:r>
            <a:r>
              <a:rPr lang="en-US" altLang="zh-CN" dirty="0"/>
              <a:t>——</a:t>
            </a:r>
            <a:r>
              <a:rPr lang="zh-CN" altLang="en-US" dirty="0"/>
              <a:t>从磁盘读数据</a:t>
            </a:r>
            <a:r>
              <a:rPr lang="en-US" altLang="zh-CN" dirty="0"/>
              <a:t>(3)</a:t>
            </a:r>
            <a:endParaRPr lang="zh-CN" altLang="en-US" dirty="0"/>
          </a:p>
        </p:txBody>
      </p:sp>
      <p:sp>
        <p:nvSpPr>
          <p:cNvPr id="4" name="灯片编号占位符 3">
            <a:extLst>
              <a:ext uri="{FF2B5EF4-FFF2-40B4-BE49-F238E27FC236}">
                <a16:creationId xmlns:a16="http://schemas.microsoft.com/office/drawing/2014/main" id="{1219866B-41C7-4B9A-BB91-4094094B56D8}"/>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73</a:t>
            </a:fld>
            <a:endParaRPr lang="zh-CN" altLang="en-US" dirty="0"/>
          </a:p>
        </p:txBody>
      </p:sp>
      <p:sp>
        <p:nvSpPr>
          <p:cNvPr id="5" name="Rectangle 4">
            <a:extLst>
              <a:ext uri="{FF2B5EF4-FFF2-40B4-BE49-F238E27FC236}">
                <a16:creationId xmlns:a16="http://schemas.microsoft.com/office/drawing/2014/main" id="{BE5EA4CF-4015-455A-B06A-DC6F57A9646A}"/>
              </a:ext>
            </a:extLst>
          </p:cNvPr>
          <p:cNvSpPr>
            <a:spLocks noChangeArrowheads="1"/>
          </p:cNvSpPr>
          <p:nvPr/>
        </p:nvSpPr>
        <p:spPr bwMode="auto">
          <a:xfrm>
            <a:off x="6271890" y="2648744"/>
            <a:ext cx="909638" cy="9144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主存</a:t>
            </a:r>
            <a:endParaRPr lang="en-US" sz="1600" dirty="0"/>
          </a:p>
        </p:txBody>
      </p:sp>
      <p:sp>
        <p:nvSpPr>
          <p:cNvPr id="6" name="AutoShape 5">
            <a:extLst>
              <a:ext uri="{FF2B5EF4-FFF2-40B4-BE49-F238E27FC236}">
                <a16:creationId xmlns:a16="http://schemas.microsoft.com/office/drawing/2014/main" id="{24537117-3DC1-461C-828A-148F22F60102}"/>
              </a:ext>
            </a:extLst>
          </p:cNvPr>
          <p:cNvSpPr>
            <a:spLocks noChangeArrowheads="1"/>
          </p:cNvSpPr>
          <p:nvPr/>
        </p:nvSpPr>
        <p:spPr bwMode="auto">
          <a:xfrm>
            <a:off x="4747890" y="2801144"/>
            <a:ext cx="1492250" cy="533400"/>
          </a:xfrm>
          <a:prstGeom prst="leftRightArrow">
            <a:avLst>
              <a:gd name="adj1" fmla="val 50000"/>
              <a:gd name="adj2" fmla="val 55952"/>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7" name="Rectangle 6">
            <a:extLst>
              <a:ext uri="{FF2B5EF4-FFF2-40B4-BE49-F238E27FC236}">
                <a16:creationId xmlns:a16="http://schemas.microsoft.com/office/drawing/2014/main" id="{5A224448-9C69-471E-8D28-2F22B04BC7C7}"/>
              </a:ext>
            </a:extLst>
          </p:cNvPr>
          <p:cNvSpPr>
            <a:spLocks noChangeArrowheads="1"/>
          </p:cNvSpPr>
          <p:nvPr/>
        </p:nvSpPr>
        <p:spPr bwMode="auto">
          <a:xfrm>
            <a:off x="3833490" y="2832894"/>
            <a:ext cx="909638" cy="5778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sz="1600" dirty="0"/>
              <a:t>I/O </a:t>
            </a:r>
          </a:p>
          <a:p>
            <a:pPr algn="ctr">
              <a:lnSpc>
                <a:spcPct val="100000"/>
              </a:lnSpc>
            </a:pPr>
            <a:r>
              <a:rPr lang="zh-CN" altLang="en-US" sz="1600" dirty="0"/>
              <a:t>桥接器</a:t>
            </a:r>
            <a:endParaRPr lang="en-US" sz="1600" dirty="0"/>
          </a:p>
        </p:txBody>
      </p:sp>
      <p:sp>
        <p:nvSpPr>
          <p:cNvPr id="8" name="AutoShape 7">
            <a:extLst>
              <a:ext uri="{FF2B5EF4-FFF2-40B4-BE49-F238E27FC236}">
                <a16:creationId xmlns:a16="http://schemas.microsoft.com/office/drawing/2014/main" id="{1B8C9487-7DBC-4D26-AD67-1983C7DDAE4E}"/>
              </a:ext>
            </a:extLst>
          </p:cNvPr>
          <p:cNvSpPr>
            <a:spLocks noChangeArrowheads="1"/>
          </p:cNvSpPr>
          <p:nvPr/>
        </p:nvSpPr>
        <p:spPr bwMode="auto">
          <a:xfrm>
            <a:off x="2376165" y="2801144"/>
            <a:ext cx="1452563" cy="533400"/>
          </a:xfrm>
          <a:prstGeom prst="leftRightArrow">
            <a:avLst>
              <a:gd name="adj1" fmla="val 50000"/>
              <a:gd name="adj2" fmla="val 54464"/>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9" name="Rectangle 8">
            <a:extLst>
              <a:ext uri="{FF2B5EF4-FFF2-40B4-BE49-F238E27FC236}">
                <a16:creationId xmlns:a16="http://schemas.microsoft.com/office/drawing/2014/main" id="{6D69D7AB-D1BA-4A4B-B478-0772EAE45E61}"/>
              </a:ext>
            </a:extLst>
          </p:cNvPr>
          <p:cNvSpPr>
            <a:spLocks noChangeArrowheads="1"/>
          </p:cNvSpPr>
          <p:nvPr/>
        </p:nvSpPr>
        <p:spPr bwMode="auto">
          <a:xfrm>
            <a:off x="475928" y="2832894"/>
            <a:ext cx="1873250" cy="57785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总线接口</a:t>
            </a:r>
            <a:endParaRPr lang="en-US" sz="1600" dirty="0"/>
          </a:p>
        </p:txBody>
      </p:sp>
      <p:sp>
        <p:nvSpPr>
          <p:cNvPr id="10" name="Rectangle 9">
            <a:extLst>
              <a:ext uri="{FF2B5EF4-FFF2-40B4-BE49-F238E27FC236}">
                <a16:creationId xmlns:a16="http://schemas.microsoft.com/office/drawing/2014/main" id="{FF68F1E0-614D-49B5-AAD8-8E90F3BE4806}"/>
              </a:ext>
            </a:extLst>
          </p:cNvPr>
          <p:cNvSpPr>
            <a:spLocks noChangeArrowheads="1"/>
          </p:cNvSpPr>
          <p:nvPr/>
        </p:nvSpPr>
        <p:spPr bwMode="auto">
          <a:xfrm>
            <a:off x="1391915" y="15057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1" name="Rectangle 10">
            <a:extLst>
              <a:ext uri="{FF2B5EF4-FFF2-40B4-BE49-F238E27FC236}">
                <a16:creationId xmlns:a16="http://schemas.microsoft.com/office/drawing/2014/main" id="{A564FE59-69B0-4164-BE11-2BB54ECEDBD3}"/>
              </a:ext>
            </a:extLst>
          </p:cNvPr>
          <p:cNvSpPr>
            <a:spLocks noChangeArrowheads="1"/>
          </p:cNvSpPr>
          <p:nvPr/>
        </p:nvSpPr>
        <p:spPr bwMode="auto">
          <a:xfrm>
            <a:off x="1391915" y="16581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2" name="Rectangle 11">
            <a:extLst>
              <a:ext uri="{FF2B5EF4-FFF2-40B4-BE49-F238E27FC236}">
                <a16:creationId xmlns:a16="http://schemas.microsoft.com/office/drawing/2014/main" id="{BC344AA0-E715-4F88-BE0D-709351DB3D99}"/>
              </a:ext>
            </a:extLst>
          </p:cNvPr>
          <p:cNvSpPr>
            <a:spLocks noChangeArrowheads="1"/>
          </p:cNvSpPr>
          <p:nvPr/>
        </p:nvSpPr>
        <p:spPr bwMode="auto">
          <a:xfrm>
            <a:off x="1391915" y="18105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3" name="Rectangle 12">
            <a:extLst>
              <a:ext uri="{FF2B5EF4-FFF2-40B4-BE49-F238E27FC236}">
                <a16:creationId xmlns:a16="http://schemas.microsoft.com/office/drawing/2014/main" id="{85F0C8E5-71EC-4066-8D96-A30C485AFEB1}"/>
              </a:ext>
            </a:extLst>
          </p:cNvPr>
          <p:cNvSpPr>
            <a:spLocks noChangeArrowheads="1"/>
          </p:cNvSpPr>
          <p:nvPr/>
        </p:nvSpPr>
        <p:spPr bwMode="auto">
          <a:xfrm>
            <a:off x="1391915" y="19629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4" name="Rectangle 13">
            <a:extLst>
              <a:ext uri="{FF2B5EF4-FFF2-40B4-BE49-F238E27FC236}">
                <a16:creationId xmlns:a16="http://schemas.microsoft.com/office/drawing/2014/main" id="{7C1F9CA9-A369-4B6B-9662-783E307787AB}"/>
              </a:ext>
            </a:extLst>
          </p:cNvPr>
          <p:cNvSpPr>
            <a:spLocks noChangeArrowheads="1"/>
          </p:cNvSpPr>
          <p:nvPr/>
        </p:nvSpPr>
        <p:spPr bwMode="auto">
          <a:xfrm>
            <a:off x="1391915" y="2115344"/>
            <a:ext cx="684213" cy="152400"/>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5" name="AutoShape 14">
            <a:extLst>
              <a:ext uri="{FF2B5EF4-FFF2-40B4-BE49-F238E27FC236}">
                <a16:creationId xmlns:a16="http://schemas.microsoft.com/office/drawing/2014/main" id="{6BAA78AD-1EB3-43B4-9197-AFD698D842DC}"/>
              </a:ext>
            </a:extLst>
          </p:cNvPr>
          <p:cNvSpPr>
            <a:spLocks noChangeArrowheads="1"/>
          </p:cNvSpPr>
          <p:nvPr/>
        </p:nvSpPr>
        <p:spPr bwMode="auto">
          <a:xfrm>
            <a:off x="2165028" y="1505744"/>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6" name="AutoShape 15">
            <a:extLst>
              <a:ext uri="{FF2B5EF4-FFF2-40B4-BE49-F238E27FC236}">
                <a16:creationId xmlns:a16="http://schemas.microsoft.com/office/drawing/2014/main" id="{AF773163-D68D-43F7-B232-97EE40A64757}"/>
              </a:ext>
            </a:extLst>
          </p:cNvPr>
          <p:cNvSpPr>
            <a:spLocks noChangeArrowheads="1"/>
          </p:cNvSpPr>
          <p:nvPr/>
        </p:nvSpPr>
        <p:spPr bwMode="auto">
          <a:xfrm flipH="1">
            <a:off x="2076128" y="1886744"/>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17" name="Rectangle 16">
            <a:extLst>
              <a:ext uri="{FF2B5EF4-FFF2-40B4-BE49-F238E27FC236}">
                <a16:creationId xmlns:a16="http://schemas.microsoft.com/office/drawing/2014/main" id="{D24651AB-3391-4046-8722-04AA3FFDA0C9}"/>
              </a:ext>
            </a:extLst>
          </p:cNvPr>
          <p:cNvSpPr>
            <a:spLocks noChangeArrowheads="1"/>
          </p:cNvSpPr>
          <p:nvPr/>
        </p:nvSpPr>
        <p:spPr bwMode="auto">
          <a:xfrm>
            <a:off x="2609528" y="1353344"/>
            <a:ext cx="533400" cy="1066800"/>
          </a:xfrm>
          <a:prstGeom prst="rect">
            <a:avLst/>
          </a:prstGeom>
          <a:noFill/>
          <a:ln w="12700">
            <a:solidFill>
              <a:schemeClr val="tx1"/>
            </a:solidFill>
            <a:miter lim="800000"/>
            <a:headEnd/>
            <a:tailEnd/>
          </a:ln>
          <a:effectLst/>
        </p:spPr>
        <p:txBody>
          <a:bodyPr wrap="none" anchor="ctr">
            <a:prstTxWarp prst="textNoShape">
              <a:avLst/>
            </a:prstTxWarp>
          </a:bodyPr>
          <a:lstStyle/>
          <a:p>
            <a:pPr>
              <a:lnSpc>
                <a:spcPct val="100000"/>
              </a:lnSpc>
            </a:pPr>
            <a:r>
              <a:rPr lang="en-US" sz="1600"/>
              <a:t>ALU</a:t>
            </a:r>
          </a:p>
        </p:txBody>
      </p:sp>
      <p:sp>
        <p:nvSpPr>
          <p:cNvPr id="18" name="Text Box 17">
            <a:extLst>
              <a:ext uri="{FF2B5EF4-FFF2-40B4-BE49-F238E27FC236}">
                <a16:creationId xmlns:a16="http://schemas.microsoft.com/office/drawing/2014/main" id="{179233F7-EA8D-4B49-A83B-B88662A16AE9}"/>
              </a:ext>
            </a:extLst>
          </p:cNvPr>
          <p:cNvSpPr txBox="1">
            <a:spLocks noChangeArrowheads="1"/>
          </p:cNvSpPr>
          <p:nvPr/>
        </p:nvSpPr>
        <p:spPr bwMode="auto">
          <a:xfrm>
            <a:off x="1077932" y="1184067"/>
            <a:ext cx="1210588"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寄存器文件</a:t>
            </a:r>
            <a:endParaRPr lang="en-US" sz="1600" dirty="0"/>
          </a:p>
        </p:txBody>
      </p:sp>
      <p:sp>
        <p:nvSpPr>
          <p:cNvPr id="19" name="AutoShape 18">
            <a:extLst>
              <a:ext uri="{FF2B5EF4-FFF2-40B4-BE49-F238E27FC236}">
                <a16:creationId xmlns:a16="http://schemas.microsoft.com/office/drawing/2014/main" id="{E6475DAF-230A-497C-9BAB-4AFBD2D62CA9}"/>
              </a:ext>
            </a:extLst>
          </p:cNvPr>
          <p:cNvSpPr>
            <a:spLocks noChangeArrowheads="1"/>
          </p:cNvSpPr>
          <p:nvPr/>
        </p:nvSpPr>
        <p:spPr bwMode="auto">
          <a:xfrm>
            <a:off x="1466528" y="2343944"/>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20" name="Rectangle 19">
            <a:extLst>
              <a:ext uri="{FF2B5EF4-FFF2-40B4-BE49-F238E27FC236}">
                <a16:creationId xmlns:a16="http://schemas.microsoft.com/office/drawing/2014/main" id="{FBE4EBC6-E71E-4009-9CDF-0BB3F30E8132}"/>
              </a:ext>
            </a:extLst>
          </p:cNvPr>
          <p:cNvSpPr>
            <a:spLocks noChangeArrowheads="1"/>
          </p:cNvSpPr>
          <p:nvPr/>
        </p:nvSpPr>
        <p:spPr bwMode="auto">
          <a:xfrm>
            <a:off x="323528" y="1124744"/>
            <a:ext cx="2971800" cy="2438400"/>
          </a:xfrm>
          <a:prstGeom prst="rect">
            <a:avLst/>
          </a:prstGeom>
          <a:noFill/>
          <a:ln w="12700" cap="rnd">
            <a:solidFill>
              <a:schemeClr val="tx1"/>
            </a:solidFill>
            <a:prstDash val="sysDot"/>
            <a:miter lim="800000"/>
            <a:headEnd/>
            <a:tailEnd/>
          </a:ln>
          <a:effectLst/>
        </p:spPr>
        <p:txBody>
          <a:bodyPr wrap="none" anchor="ctr">
            <a:prstTxWarp prst="textNoShape">
              <a:avLst/>
            </a:prstTxWarp>
          </a:bodyPr>
          <a:lstStyle/>
          <a:p>
            <a:endParaRPr lang="en-US"/>
          </a:p>
        </p:txBody>
      </p:sp>
      <p:sp>
        <p:nvSpPr>
          <p:cNvPr id="21" name="Text Box 21">
            <a:extLst>
              <a:ext uri="{FF2B5EF4-FFF2-40B4-BE49-F238E27FC236}">
                <a16:creationId xmlns:a16="http://schemas.microsoft.com/office/drawing/2014/main" id="{1F60DE27-7622-4889-A144-E5A2A9B7D671}"/>
              </a:ext>
            </a:extLst>
          </p:cNvPr>
          <p:cNvSpPr txBox="1">
            <a:spLocks noChangeArrowheads="1"/>
          </p:cNvSpPr>
          <p:nvPr/>
        </p:nvSpPr>
        <p:spPr bwMode="auto">
          <a:xfrm>
            <a:off x="3257228" y="2114342"/>
            <a:ext cx="100540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zh-CN" altLang="en-US" sz="1600" dirty="0"/>
              <a:t>系统总线</a:t>
            </a:r>
            <a:endParaRPr lang="en-US" sz="1600" dirty="0"/>
          </a:p>
        </p:txBody>
      </p:sp>
      <p:sp>
        <p:nvSpPr>
          <p:cNvPr id="22" name="Line 22">
            <a:extLst>
              <a:ext uri="{FF2B5EF4-FFF2-40B4-BE49-F238E27FC236}">
                <a16:creationId xmlns:a16="http://schemas.microsoft.com/office/drawing/2014/main" id="{F8DDA0F7-FB34-470D-9581-DB7FBB8FCC4F}"/>
              </a:ext>
            </a:extLst>
          </p:cNvPr>
          <p:cNvSpPr>
            <a:spLocks noChangeShapeType="1"/>
          </p:cNvSpPr>
          <p:nvPr/>
        </p:nvSpPr>
        <p:spPr bwMode="auto">
          <a:xfrm flipH="1">
            <a:off x="3142928" y="2420144"/>
            <a:ext cx="685800" cy="4572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23" name="Text Box 23">
            <a:extLst>
              <a:ext uri="{FF2B5EF4-FFF2-40B4-BE49-F238E27FC236}">
                <a16:creationId xmlns:a16="http://schemas.microsoft.com/office/drawing/2014/main" id="{1AA01491-F713-4BB6-989C-65CB7765584E}"/>
              </a:ext>
            </a:extLst>
          </p:cNvPr>
          <p:cNvSpPr txBox="1">
            <a:spLocks noChangeArrowheads="1"/>
          </p:cNvSpPr>
          <p:nvPr/>
        </p:nvSpPr>
        <p:spPr bwMode="auto">
          <a:xfrm>
            <a:off x="4926226" y="2114342"/>
            <a:ext cx="100540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zh-CN" altLang="en-US" sz="1600" dirty="0"/>
              <a:t>内存总线</a:t>
            </a:r>
            <a:endParaRPr lang="en-US" sz="1600" dirty="0"/>
          </a:p>
        </p:txBody>
      </p:sp>
      <p:sp>
        <p:nvSpPr>
          <p:cNvPr id="24" name="Line 24">
            <a:extLst>
              <a:ext uri="{FF2B5EF4-FFF2-40B4-BE49-F238E27FC236}">
                <a16:creationId xmlns:a16="http://schemas.microsoft.com/office/drawing/2014/main" id="{61713F67-EABA-4BBF-8E9F-3FE59C9484E2}"/>
              </a:ext>
            </a:extLst>
          </p:cNvPr>
          <p:cNvSpPr>
            <a:spLocks noChangeShapeType="1"/>
          </p:cNvSpPr>
          <p:nvPr/>
        </p:nvSpPr>
        <p:spPr bwMode="auto">
          <a:xfrm>
            <a:off x="5428928" y="2420144"/>
            <a:ext cx="0" cy="4572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25" name="AutoShape 25">
            <a:extLst>
              <a:ext uri="{FF2B5EF4-FFF2-40B4-BE49-F238E27FC236}">
                <a16:creationId xmlns:a16="http://schemas.microsoft.com/office/drawing/2014/main" id="{F804DDCB-AD62-40C5-B3C8-AFB8AECA4A55}"/>
              </a:ext>
            </a:extLst>
          </p:cNvPr>
          <p:cNvSpPr>
            <a:spLocks noChangeArrowheads="1"/>
          </p:cNvSpPr>
          <p:nvPr/>
        </p:nvSpPr>
        <p:spPr bwMode="auto">
          <a:xfrm>
            <a:off x="4057328" y="3486944"/>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6" name="AutoShape 26">
            <a:extLst>
              <a:ext uri="{FF2B5EF4-FFF2-40B4-BE49-F238E27FC236}">
                <a16:creationId xmlns:a16="http://schemas.microsoft.com/office/drawing/2014/main" id="{893FEBA2-B0C8-463E-A116-E3AEC1B49795}"/>
              </a:ext>
            </a:extLst>
          </p:cNvPr>
          <p:cNvSpPr>
            <a:spLocks noChangeArrowheads="1"/>
          </p:cNvSpPr>
          <p:nvPr/>
        </p:nvSpPr>
        <p:spPr bwMode="auto">
          <a:xfrm flipV="1">
            <a:off x="5162228" y="4223544"/>
            <a:ext cx="495300" cy="533818"/>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7" name="Rectangle 27">
            <a:extLst>
              <a:ext uri="{FF2B5EF4-FFF2-40B4-BE49-F238E27FC236}">
                <a16:creationId xmlns:a16="http://schemas.microsoft.com/office/drawing/2014/main" id="{C042E8CC-2812-4A3C-87C4-5CFCFD26213F}"/>
              </a:ext>
            </a:extLst>
          </p:cNvPr>
          <p:cNvSpPr>
            <a:spLocks noChangeArrowheads="1"/>
          </p:cNvSpPr>
          <p:nvPr/>
        </p:nvSpPr>
        <p:spPr bwMode="auto">
          <a:xfrm>
            <a:off x="4762178" y="5474005"/>
            <a:ext cx="1295400" cy="29768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磁盘控制器</a:t>
            </a:r>
            <a:endParaRPr lang="en-US" sz="1600" dirty="0"/>
          </a:p>
        </p:txBody>
      </p:sp>
      <p:sp>
        <p:nvSpPr>
          <p:cNvPr id="28" name="AutoShape 28">
            <a:extLst>
              <a:ext uri="{FF2B5EF4-FFF2-40B4-BE49-F238E27FC236}">
                <a16:creationId xmlns:a16="http://schemas.microsoft.com/office/drawing/2014/main" id="{2BE0CAE6-CFA3-4856-BC50-A363DA1CEF8F}"/>
              </a:ext>
            </a:extLst>
          </p:cNvPr>
          <p:cNvSpPr>
            <a:spLocks noChangeArrowheads="1"/>
          </p:cNvSpPr>
          <p:nvPr/>
        </p:nvSpPr>
        <p:spPr bwMode="auto">
          <a:xfrm flipV="1">
            <a:off x="2831778" y="4223544"/>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29" name="Rectangle 29">
            <a:extLst>
              <a:ext uri="{FF2B5EF4-FFF2-40B4-BE49-F238E27FC236}">
                <a16:creationId xmlns:a16="http://schemas.microsoft.com/office/drawing/2014/main" id="{4D5650B0-4233-4C2F-852F-91AF778F6AFD}"/>
              </a:ext>
            </a:extLst>
          </p:cNvPr>
          <p:cNvSpPr>
            <a:spLocks noChangeArrowheads="1"/>
          </p:cNvSpPr>
          <p:nvPr/>
        </p:nvSpPr>
        <p:spPr bwMode="auto">
          <a:xfrm>
            <a:off x="2412678" y="4947444"/>
            <a:ext cx="12954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600" dirty="0"/>
              <a:t>图形适配器</a:t>
            </a:r>
            <a:endParaRPr lang="en-US" sz="1600" dirty="0"/>
          </a:p>
        </p:txBody>
      </p:sp>
      <p:sp>
        <p:nvSpPr>
          <p:cNvPr id="30" name="AutoShape 30">
            <a:extLst>
              <a:ext uri="{FF2B5EF4-FFF2-40B4-BE49-F238E27FC236}">
                <a16:creationId xmlns:a16="http://schemas.microsoft.com/office/drawing/2014/main" id="{329AE9D6-B0E6-48F3-8A42-B5917393D87A}"/>
              </a:ext>
            </a:extLst>
          </p:cNvPr>
          <p:cNvSpPr>
            <a:spLocks noChangeArrowheads="1"/>
          </p:cNvSpPr>
          <p:nvPr/>
        </p:nvSpPr>
        <p:spPr bwMode="auto">
          <a:xfrm flipV="1">
            <a:off x="1155378" y="4223544"/>
            <a:ext cx="495300" cy="685800"/>
          </a:xfrm>
          <a:prstGeom prst="upArrow">
            <a:avLst>
              <a:gd name="adj1" fmla="val 36667"/>
              <a:gd name="adj2" fmla="val 44872"/>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31" name="Rectangle 31">
            <a:extLst>
              <a:ext uri="{FF2B5EF4-FFF2-40B4-BE49-F238E27FC236}">
                <a16:creationId xmlns:a16="http://schemas.microsoft.com/office/drawing/2014/main" id="{C9B43C84-DC4E-4AB6-9BAD-66922B10238B}"/>
              </a:ext>
            </a:extLst>
          </p:cNvPr>
          <p:cNvSpPr>
            <a:spLocks noChangeArrowheads="1"/>
          </p:cNvSpPr>
          <p:nvPr/>
        </p:nvSpPr>
        <p:spPr bwMode="auto">
          <a:xfrm>
            <a:off x="812478" y="4934744"/>
            <a:ext cx="11430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en-US" altLang="zh-CN" sz="1600" dirty="0"/>
              <a:t>USB</a:t>
            </a:r>
            <a:r>
              <a:rPr lang="zh-CN" altLang="en-US" sz="1600" dirty="0"/>
              <a:t>控制器</a:t>
            </a:r>
            <a:endParaRPr lang="en-US" sz="1600" dirty="0"/>
          </a:p>
        </p:txBody>
      </p:sp>
      <p:sp>
        <p:nvSpPr>
          <p:cNvPr id="32" name="Line 32">
            <a:extLst>
              <a:ext uri="{FF2B5EF4-FFF2-40B4-BE49-F238E27FC236}">
                <a16:creationId xmlns:a16="http://schemas.microsoft.com/office/drawing/2014/main" id="{704EC155-46B7-4FCF-A509-F61C672A064A}"/>
              </a:ext>
            </a:extLst>
          </p:cNvPr>
          <p:cNvSpPr>
            <a:spLocks noChangeShapeType="1"/>
          </p:cNvSpPr>
          <p:nvPr/>
        </p:nvSpPr>
        <p:spPr bwMode="auto">
          <a:xfrm>
            <a:off x="946579" y="5468144"/>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33" name="Line 33">
            <a:extLst>
              <a:ext uri="{FF2B5EF4-FFF2-40B4-BE49-F238E27FC236}">
                <a16:creationId xmlns:a16="http://schemas.microsoft.com/office/drawing/2014/main" id="{D5B2801D-86CD-40F8-A6E5-7ABB96BBA0E5}"/>
              </a:ext>
            </a:extLst>
          </p:cNvPr>
          <p:cNvSpPr>
            <a:spLocks noChangeShapeType="1"/>
          </p:cNvSpPr>
          <p:nvPr/>
        </p:nvSpPr>
        <p:spPr bwMode="auto">
          <a:xfrm>
            <a:off x="1803078" y="5468144"/>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34" name="Text Box 34">
            <a:extLst>
              <a:ext uri="{FF2B5EF4-FFF2-40B4-BE49-F238E27FC236}">
                <a16:creationId xmlns:a16="http://schemas.microsoft.com/office/drawing/2014/main" id="{1A2C451A-7A9E-4647-AA9D-580A20FCC271}"/>
              </a:ext>
            </a:extLst>
          </p:cNvPr>
          <p:cNvSpPr txBox="1">
            <a:spLocks noChangeArrowheads="1"/>
          </p:cNvSpPr>
          <p:nvPr/>
        </p:nvSpPr>
        <p:spPr bwMode="auto">
          <a:xfrm>
            <a:off x="667367" y="5695742"/>
            <a:ext cx="595036"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鼠标</a:t>
            </a:r>
            <a:endParaRPr lang="en-US" sz="1600" dirty="0"/>
          </a:p>
        </p:txBody>
      </p:sp>
      <p:sp>
        <p:nvSpPr>
          <p:cNvPr id="35" name="Text Box 35">
            <a:extLst>
              <a:ext uri="{FF2B5EF4-FFF2-40B4-BE49-F238E27FC236}">
                <a16:creationId xmlns:a16="http://schemas.microsoft.com/office/drawing/2014/main" id="{8738339D-5DC4-483F-883B-033DAB0B3018}"/>
              </a:ext>
            </a:extLst>
          </p:cNvPr>
          <p:cNvSpPr txBox="1">
            <a:spLocks noChangeArrowheads="1"/>
          </p:cNvSpPr>
          <p:nvPr/>
        </p:nvSpPr>
        <p:spPr bwMode="auto">
          <a:xfrm>
            <a:off x="1541882" y="5718826"/>
            <a:ext cx="595035"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键盘</a:t>
            </a:r>
            <a:endParaRPr lang="en-US" sz="1600" dirty="0"/>
          </a:p>
        </p:txBody>
      </p:sp>
      <p:sp>
        <p:nvSpPr>
          <p:cNvPr id="36" name="Line 36">
            <a:extLst>
              <a:ext uri="{FF2B5EF4-FFF2-40B4-BE49-F238E27FC236}">
                <a16:creationId xmlns:a16="http://schemas.microsoft.com/office/drawing/2014/main" id="{A6925A2D-B32A-437F-9A65-28DFFBF9ADFF}"/>
              </a:ext>
            </a:extLst>
          </p:cNvPr>
          <p:cNvSpPr>
            <a:spLocks noChangeShapeType="1"/>
          </p:cNvSpPr>
          <p:nvPr/>
        </p:nvSpPr>
        <p:spPr bwMode="auto">
          <a:xfrm>
            <a:off x="3098478" y="5468144"/>
            <a:ext cx="0" cy="304800"/>
          </a:xfrm>
          <a:prstGeom prst="line">
            <a:avLst/>
          </a:prstGeom>
          <a:noFill/>
          <a:ln w="12700">
            <a:solidFill>
              <a:schemeClr val="tx1"/>
            </a:solidFill>
            <a:round/>
            <a:headEnd/>
            <a:tailEnd type="triangle" w="med" len="med"/>
          </a:ln>
          <a:effectLst/>
        </p:spPr>
        <p:txBody>
          <a:bodyPr wrap="none" anchor="ctr">
            <a:prstTxWarp prst="textNoShape">
              <a:avLst/>
            </a:prstTxWarp>
          </a:bodyPr>
          <a:lstStyle/>
          <a:p>
            <a:endParaRPr lang="en-US"/>
          </a:p>
        </p:txBody>
      </p:sp>
      <p:sp>
        <p:nvSpPr>
          <p:cNvPr id="37" name="Text Box 37">
            <a:extLst>
              <a:ext uri="{FF2B5EF4-FFF2-40B4-BE49-F238E27FC236}">
                <a16:creationId xmlns:a16="http://schemas.microsoft.com/office/drawing/2014/main" id="{ACE1F1F0-A6B1-4BFD-95BD-4F27C31F3C51}"/>
              </a:ext>
            </a:extLst>
          </p:cNvPr>
          <p:cNvSpPr txBox="1">
            <a:spLocks noChangeArrowheads="1"/>
          </p:cNvSpPr>
          <p:nvPr/>
        </p:nvSpPr>
        <p:spPr bwMode="auto">
          <a:xfrm>
            <a:off x="2698368" y="5760244"/>
            <a:ext cx="800219"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监视器</a:t>
            </a:r>
            <a:endParaRPr lang="en-US" sz="1600" dirty="0"/>
          </a:p>
        </p:txBody>
      </p:sp>
      <p:sp>
        <p:nvSpPr>
          <p:cNvPr id="38" name="Line 38">
            <a:extLst>
              <a:ext uri="{FF2B5EF4-FFF2-40B4-BE49-F238E27FC236}">
                <a16:creationId xmlns:a16="http://schemas.microsoft.com/office/drawing/2014/main" id="{C8DDFB37-B138-43E5-9F56-4F485212718C}"/>
              </a:ext>
            </a:extLst>
          </p:cNvPr>
          <p:cNvSpPr>
            <a:spLocks noChangeShapeType="1"/>
          </p:cNvSpPr>
          <p:nvPr/>
        </p:nvSpPr>
        <p:spPr bwMode="auto">
          <a:xfrm flipH="1">
            <a:off x="5393301" y="5771684"/>
            <a:ext cx="0" cy="242679"/>
          </a:xfrm>
          <a:prstGeom prst="line">
            <a:avLst/>
          </a:prstGeom>
          <a:noFill/>
          <a:ln w="127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39" name="AutoShape 39">
            <a:extLst>
              <a:ext uri="{FF2B5EF4-FFF2-40B4-BE49-F238E27FC236}">
                <a16:creationId xmlns:a16="http://schemas.microsoft.com/office/drawing/2014/main" id="{5B8C2596-B007-47AE-9992-9A7108803EF4}"/>
              </a:ext>
            </a:extLst>
          </p:cNvPr>
          <p:cNvSpPr>
            <a:spLocks noChangeArrowheads="1"/>
          </p:cNvSpPr>
          <p:nvPr/>
        </p:nvSpPr>
        <p:spPr bwMode="auto">
          <a:xfrm>
            <a:off x="5098728" y="5999446"/>
            <a:ext cx="609600" cy="388960"/>
          </a:xfrm>
          <a:prstGeom prst="can">
            <a:avLst>
              <a:gd name="adj" fmla="val 25000"/>
            </a:avLst>
          </a:prstGeom>
          <a:noFill/>
          <a:ln w="12700">
            <a:solidFill>
              <a:schemeClr val="tx1"/>
            </a:solidFill>
            <a:round/>
            <a:headEnd/>
            <a:tailEnd/>
          </a:ln>
          <a:effectLst/>
        </p:spPr>
        <p:txBody>
          <a:bodyPr wrap="none" anchor="ctr">
            <a:prstTxWarp prst="textNoShape">
              <a:avLst/>
            </a:prstTxWarp>
          </a:bodyPr>
          <a:lstStyle/>
          <a:p>
            <a:pPr algn="ctr">
              <a:lnSpc>
                <a:spcPct val="100000"/>
              </a:lnSpc>
            </a:pPr>
            <a:r>
              <a:rPr lang="en-US" sz="1600" dirty="0"/>
              <a:t>Disk</a:t>
            </a:r>
          </a:p>
        </p:txBody>
      </p:sp>
      <p:sp>
        <p:nvSpPr>
          <p:cNvPr id="40" name="AutoShape 40">
            <a:extLst>
              <a:ext uri="{FF2B5EF4-FFF2-40B4-BE49-F238E27FC236}">
                <a16:creationId xmlns:a16="http://schemas.microsoft.com/office/drawing/2014/main" id="{8B308475-EA3A-4D7D-8E92-B4542472F8FA}"/>
              </a:ext>
            </a:extLst>
          </p:cNvPr>
          <p:cNvSpPr>
            <a:spLocks noChangeArrowheads="1"/>
          </p:cNvSpPr>
          <p:nvPr/>
        </p:nvSpPr>
        <p:spPr bwMode="auto">
          <a:xfrm>
            <a:off x="247328" y="4007644"/>
            <a:ext cx="7277100" cy="393700"/>
          </a:xfrm>
          <a:prstGeom prst="leftRightArrow">
            <a:avLst>
              <a:gd name="adj1" fmla="val 48611"/>
              <a:gd name="adj2" fmla="val 95500"/>
            </a:avLst>
          </a:prstGeom>
          <a:solidFill>
            <a:srgbClr val="F7F5CD"/>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1" name="Rectangle 41">
            <a:extLst>
              <a:ext uri="{FF2B5EF4-FFF2-40B4-BE49-F238E27FC236}">
                <a16:creationId xmlns:a16="http://schemas.microsoft.com/office/drawing/2014/main" id="{FED54FF4-B3AB-46BA-900A-8041B597D16B}"/>
              </a:ext>
            </a:extLst>
          </p:cNvPr>
          <p:cNvSpPr>
            <a:spLocks noChangeArrowheads="1"/>
          </p:cNvSpPr>
          <p:nvPr/>
        </p:nvSpPr>
        <p:spPr bwMode="auto">
          <a:xfrm>
            <a:off x="1323653" y="4177507"/>
            <a:ext cx="166687"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2" name="Rectangle 42">
            <a:extLst>
              <a:ext uri="{FF2B5EF4-FFF2-40B4-BE49-F238E27FC236}">
                <a16:creationId xmlns:a16="http://schemas.microsoft.com/office/drawing/2014/main" id="{6AD0E7F7-BAB7-4E69-A6F4-5A3247AC8340}"/>
              </a:ext>
            </a:extLst>
          </p:cNvPr>
          <p:cNvSpPr>
            <a:spLocks noChangeArrowheads="1"/>
          </p:cNvSpPr>
          <p:nvPr/>
        </p:nvSpPr>
        <p:spPr bwMode="auto">
          <a:xfrm>
            <a:off x="3000053" y="4167982"/>
            <a:ext cx="166687"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3" name="Rectangle 43">
            <a:extLst>
              <a:ext uri="{FF2B5EF4-FFF2-40B4-BE49-F238E27FC236}">
                <a16:creationId xmlns:a16="http://schemas.microsoft.com/office/drawing/2014/main" id="{63E3906D-7EC7-491F-A1E1-9C9AB43BBBFE}"/>
              </a:ext>
            </a:extLst>
          </p:cNvPr>
          <p:cNvSpPr>
            <a:spLocks noChangeArrowheads="1"/>
          </p:cNvSpPr>
          <p:nvPr/>
        </p:nvSpPr>
        <p:spPr bwMode="auto">
          <a:xfrm>
            <a:off x="5333678" y="4158457"/>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4" name="Text Box 44">
            <a:extLst>
              <a:ext uri="{FF2B5EF4-FFF2-40B4-BE49-F238E27FC236}">
                <a16:creationId xmlns:a16="http://schemas.microsoft.com/office/drawing/2014/main" id="{7E1D029D-C656-4DDA-BABF-5D0E1E7F4EBE}"/>
              </a:ext>
            </a:extLst>
          </p:cNvPr>
          <p:cNvSpPr txBox="1">
            <a:spLocks noChangeArrowheads="1"/>
          </p:cNvSpPr>
          <p:nvPr/>
        </p:nvSpPr>
        <p:spPr bwMode="auto">
          <a:xfrm>
            <a:off x="3920803" y="4311442"/>
            <a:ext cx="861133" cy="338554"/>
          </a:xfrm>
          <a:prstGeom prst="rect">
            <a:avLst/>
          </a:prstGeom>
          <a:noFill/>
          <a:ln w="12700">
            <a:noFill/>
            <a:miter lim="800000"/>
            <a:headEnd/>
            <a:tailEnd/>
          </a:ln>
          <a:effectLst/>
        </p:spPr>
        <p:txBody>
          <a:bodyPr wrap="none" anchor="ctr">
            <a:prstTxWarp prst="textNoShape">
              <a:avLst/>
            </a:prstTxWarp>
            <a:spAutoFit/>
          </a:bodyPr>
          <a:lstStyle/>
          <a:p>
            <a:pPr>
              <a:lnSpc>
                <a:spcPct val="100000"/>
              </a:lnSpc>
            </a:pPr>
            <a:r>
              <a:rPr lang="en-US" sz="1600" dirty="0"/>
              <a:t>I/O</a:t>
            </a:r>
            <a:r>
              <a:rPr lang="zh-CN" altLang="en-US" sz="1600" dirty="0"/>
              <a:t>总线</a:t>
            </a:r>
            <a:endParaRPr lang="en-US" sz="1600" dirty="0"/>
          </a:p>
        </p:txBody>
      </p:sp>
      <p:sp>
        <p:nvSpPr>
          <p:cNvPr id="45" name="Rectangle 45">
            <a:extLst>
              <a:ext uri="{FF2B5EF4-FFF2-40B4-BE49-F238E27FC236}">
                <a16:creationId xmlns:a16="http://schemas.microsoft.com/office/drawing/2014/main" id="{5B065BFE-C798-4355-895C-9A3DB1A31942}"/>
              </a:ext>
            </a:extLst>
          </p:cNvPr>
          <p:cNvSpPr>
            <a:spLocks noChangeArrowheads="1"/>
          </p:cNvSpPr>
          <p:nvPr/>
        </p:nvSpPr>
        <p:spPr bwMode="auto">
          <a:xfrm>
            <a:off x="4224015" y="4096544"/>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endParaRPr lang="en-US"/>
          </a:p>
        </p:txBody>
      </p:sp>
      <p:sp>
        <p:nvSpPr>
          <p:cNvPr id="46" name="Rectangle 46">
            <a:extLst>
              <a:ext uri="{FF2B5EF4-FFF2-40B4-BE49-F238E27FC236}">
                <a16:creationId xmlns:a16="http://schemas.microsoft.com/office/drawing/2014/main" id="{9BD4CDBC-20B8-4761-BFBD-4D4A93800E23}"/>
              </a:ext>
            </a:extLst>
          </p:cNvPr>
          <p:cNvSpPr>
            <a:spLocks noChangeArrowheads="1"/>
          </p:cNvSpPr>
          <p:nvPr/>
        </p:nvSpPr>
        <p:spPr bwMode="auto">
          <a:xfrm>
            <a:off x="6114728" y="4020344"/>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7" name="Rectangle 47">
            <a:extLst>
              <a:ext uri="{FF2B5EF4-FFF2-40B4-BE49-F238E27FC236}">
                <a16:creationId xmlns:a16="http://schemas.microsoft.com/office/drawing/2014/main" id="{E7F1A1FD-78D6-4FF9-9FB6-E64C0F211384}"/>
              </a:ext>
            </a:extLst>
          </p:cNvPr>
          <p:cNvSpPr>
            <a:spLocks noChangeArrowheads="1"/>
          </p:cNvSpPr>
          <p:nvPr/>
        </p:nvSpPr>
        <p:spPr bwMode="auto">
          <a:xfrm>
            <a:off x="6419528" y="4020344"/>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8" name="Rectangle 48">
            <a:extLst>
              <a:ext uri="{FF2B5EF4-FFF2-40B4-BE49-F238E27FC236}">
                <a16:creationId xmlns:a16="http://schemas.microsoft.com/office/drawing/2014/main" id="{0CCC12F4-47AC-4013-80F5-79C65939D355}"/>
              </a:ext>
            </a:extLst>
          </p:cNvPr>
          <p:cNvSpPr>
            <a:spLocks noChangeArrowheads="1"/>
          </p:cNvSpPr>
          <p:nvPr/>
        </p:nvSpPr>
        <p:spPr bwMode="auto">
          <a:xfrm>
            <a:off x="6724328" y="4020344"/>
            <a:ext cx="127000" cy="4064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a:p>
        </p:txBody>
      </p:sp>
      <p:sp>
        <p:nvSpPr>
          <p:cNvPr id="49" name="Rectangle 29">
            <a:extLst>
              <a:ext uri="{FF2B5EF4-FFF2-40B4-BE49-F238E27FC236}">
                <a16:creationId xmlns:a16="http://schemas.microsoft.com/office/drawing/2014/main" id="{2B3CCA0D-DFE5-4D51-BD83-DFE511274F3C}"/>
              </a:ext>
            </a:extLst>
          </p:cNvPr>
          <p:cNvSpPr>
            <a:spLocks noChangeArrowheads="1"/>
          </p:cNvSpPr>
          <p:nvPr/>
        </p:nvSpPr>
        <p:spPr bwMode="auto">
          <a:xfrm>
            <a:off x="4745601" y="4757363"/>
            <a:ext cx="1295400" cy="430961"/>
          </a:xfrm>
          <a:prstGeom prst="rect">
            <a:avLst/>
          </a:prstGeom>
          <a:noFill/>
          <a:ln w="12700">
            <a:solidFill>
              <a:schemeClr val="tx1"/>
            </a:solidFill>
            <a:miter lim="800000"/>
            <a:headEnd/>
            <a:tailEnd/>
          </a:ln>
          <a:effectLst/>
        </p:spPr>
        <p:txBody>
          <a:bodyPr wrap="none" anchor="ctr">
            <a:prstTxWarp prst="textNoShape">
              <a:avLst/>
            </a:prstTxWarp>
          </a:bodyPr>
          <a:lstStyle/>
          <a:p>
            <a:pPr algn="ctr">
              <a:lnSpc>
                <a:spcPct val="100000"/>
              </a:lnSpc>
            </a:pPr>
            <a:r>
              <a:rPr lang="zh-CN" altLang="en-US" sz="1200" dirty="0"/>
              <a:t>主机总线适配器</a:t>
            </a:r>
            <a:endParaRPr lang="en-US" sz="1200" dirty="0"/>
          </a:p>
        </p:txBody>
      </p:sp>
      <p:sp>
        <p:nvSpPr>
          <p:cNvPr id="50" name="Line 33">
            <a:extLst>
              <a:ext uri="{FF2B5EF4-FFF2-40B4-BE49-F238E27FC236}">
                <a16:creationId xmlns:a16="http://schemas.microsoft.com/office/drawing/2014/main" id="{CC516ECA-FA02-427E-B14D-E43DDB0942CA}"/>
              </a:ext>
            </a:extLst>
          </p:cNvPr>
          <p:cNvSpPr>
            <a:spLocks noChangeShapeType="1"/>
          </p:cNvSpPr>
          <p:nvPr/>
        </p:nvSpPr>
        <p:spPr bwMode="auto">
          <a:xfrm>
            <a:off x="1383978" y="5455444"/>
            <a:ext cx="0" cy="304800"/>
          </a:xfrm>
          <a:prstGeom prst="line">
            <a:avLst/>
          </a:prstGeom>
          <a:noFill/>
          <a:ln w="12700">
            <a:solidFill>
              <a:schemeClr val="tx1"/>
            </a:solidFill>
            <a:round/>
            <a:headEnd type="triangle" w="med" len="med"/>
            <a:tailEnd/>
          </a:ln>
          <a:effectLst/>
        </p:spPr>
        <p:txBody>
          <a:bodyPr wrap="none" anchor="ctr">
            <a:prstTxWarp prst="textNoShape">
              <a:avLst/>
            </a:prstTxWarp>
          </a:bodyPr>
          <a:lstStyle/>
          <a:p>
            <a:endParaRPr lang="en-US"/>
          </a:p>
        </p:txBody>
      </p:sp>
      <p:sp>
        <p:nvSpPr>
          <p:cNvPr id="51" name="Text Box 35">
            <a:extLst>
              <a:ext uri="{FF2B5EF4-FFF2-40B4-BE49-F238E27FC236}">
                <a16:creationId xmlns:a16="http://schemas.microsoft.com/office/drawing/2014/main" id="{2D19A6A1-4273-43E9-8DB7-26A20B0DFFC7}"/>
              </a:ext>
            </a:extLst>
          </p:cNvPr>
          <p:cNvSpPr txBox="1">
            <a:spLocks noChangeArrowheads="1"/>
          </p:cNvSpPr>
          <p:nvPr/>
        </p:nvSpPr>
        <p:spPr bwMode="auto">
          <a:xfrm>
            <a:off x="1094397" y="5723094"/>
            <a:ext cx="595035" cy="584775"/>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固态</a:t>
            </a:r>
            <a:endParaRPr lang="en-US" altLang="zh-CN" sz="1600" dirty="0"/>
          </a:p>
          <a:p>
            <a:pPr algn="ctr">
              <a:lnSpc>
                <a:spcPct val="100000"/>
              </a:lnSpc>
            </a:pPr>
            <a:r>
              <a:rPr lang="zh-CN" altLang="en-US" sz="1600" dirty="0"/>
              <a:t>硬盘</a:t>
            </a:r>
            <a:endParaRPr lang="en-US" sz="1600" dirty="0"/>
          </a:p>
        </p:txBody>
      </p:sp>
      <p:sp>
        <p:nvSpPr>
          <p:cNvPr id="52" name="Line 38">
            <a:extLst>
              <a:ext uri="{FF2B5EF4-FFF2-40B4-BE49-F238E27FC236}">
                <a16:creationId xmlns:a16="http://schemas.microsoft.com/office/drawing/2014/main" id="{A7EF7CD5-E115-46FB-BD10-84F38E5839D2}"/>
              </a:ext>
            </a:extLst>
          </p:cNvPr>
          <p:cNvSpPr>
            <a:spLocks noChangeShapeType="1"/>
          </p:cNvSpPr>
          <p:nvPr/>
        </p:nvSpPr>
        <p:spPr bwMode="auto">
          <a:xfrm flipH="1">
            <a:off x="5393301" y="5188324"/>
            <a:ext cx="0" cy="279820"/>
          </a:xfrm>
          <a:prstGeom prst="line">
            <a:avLst/>
          </a:prstGeom>
          <a:noFill/>
          <a:ln w="127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53" name="Rectangle 27">
            <a:extLst>
              <a:ext uri="{FF2B5EF4-FFF2-40B4-BE49-F238E27FC236}">
                <a16:creationId xmlns:a16="http://schemas.microsoft.com/office/drawing/2014/main" id="{688274D6-35E4-41D3-8668-63F0FF4C9F7B}"/>
              </a:ext>
            </a:extLst>
          </p:cNvPr>
          <p:cNvSpPr>
            <a:spLocks noChangeArrowheads="1"/>
          </p:cNvSpPr>
          <p:nvPr/>
        </p:nvSpPr>
        <p:spPr bwMode="auto">
          <a:xfrm>
            <a:off x="4570956" y="5366332"/>
            <a:ext cx="1721547" cy="1092411"/>
          </a:xfrm>
          <a:prstGeom prst="rect">
            <a:avLst/>
          </a:prstGeom>
          <a:noFill/>
          <a:ln w="12700">
            <a:solidFill>
              <a:schemeClr val="tx1"/>
            </a:solidFill>
            <a:prstDash val="dash"/>
            <a:miter lim="800000"/>
            <a:headEnd/>
            <a:tailEnd/>
          </a:ln>
          <a:effectLst/>
        </p:spPr>
        <p:txBody>
          <a:bodyPr wrap="none" anchor="ctr">
            <a:prstTxWarp prst="textNoShape">
              <a:avLst/>
            </a:prstTxWarp>
          </a:bodyPr>
          <a:lstStyle/>
          <a:p>
            <a:pPr algn="ctr">
              <a:lnSpc>
                <a:spcPct val="100000"/>
              </a:lnSpc>
            </a:pPr>
            <a:endParaRPr lang="en-US" sz="1600" dirty="0"/>
          </a:p>
        </p:txBody>
      </p:sp>
      <p:sp>
        <p:nvSpPr>
          <p:cNvPr id="54" name="Text Box 37">
            <a:extLst>
              <a:ext uri="{FF2B5EF4-FFF2-40B4-BE49-F238E27FC236}">
                <a16:creationId xmlns:a16="http://schemas.microsoft.com/office/drawing/2014/main" id="{C47D9140-6237-452B-A2AE-B13A1FEA1B74}"/>
              </a:ext>
            </a:extLst>
          </p:cNvPr>
          <p:cNvSpPr txBox="1">
            <a:spLocks noChangeArrowheads="1"/>
          </p:cNvSpPr>
          <p:nvPr/>
        </p:nvSpPr>
        <p:spPr bwMode="auto">
          <a:xfrm>
            <a:off x="6341172" y="5771684"/>
            <a:ext cx="595036" cy="338554"/>
          </a:xfrm>
          <a:prstGeom prst="rect">
            <a:avLst/>
          </a:prstGeom>
          <a:noFill/>
          <a:ln w="12700">
            <a:noFill/>
            <a:miter lim="800000"/>
            <a:headEnd/>
            <a:tailEnd/>
          </a:ln>
          <a:effectLst/>
        </p:spPr>
        <p:txBody>
          <a:bodyPr wrap="none" anchor="ctr">
            <a:prstTxWarp prst="textNoShape">
              <a:avLst/>
            </a:prstTxWarp>
            <a:spAutoFit/>
          </a:bodyPr>
          <a:lstStyle/>
          <a:p>
            <a:pPr algn="ctr">
              <a:lnSpc>
                <a:spcPct val="100000"/>
              </a:lnSpc>
            </a:pPr>
            <a:r>
              <a:rPr lang="zh-CN" altLang="en-US" sz="1600" dirty="0"/>
              <a:t>磁盘</a:t>
            </a:r>
            <a:endParaRPr lang="en-US" sz="1600" dirty="0"/>
          </a:p>
        </p:txBody>
      </p:sp>
      <p:sp>
        <p:nvSpPr>
          <p:cNvPr id="55" name="Text Box 37">
            <a:extLst>
              <a:ext uri="{FF2B5EF4-FFF2-40B4-BE49-F238E27FC236}">
                <a16:creationId xmlns:a16="http://schemas.microsoft.com/office/drawing/2014/main" id="{4A75B6F5-CA6A-4DAC-B423-B36A113AA3AC}"/>
              </a:ext>
            </a:extLst>
          </p:cNvPr>
          <p:cNvSpPr txBox="1">
            <a:spLocks noChangeArrowheads="1"/>
          </p:cNvSpPr>
          <p:nvPr/>
        </p:nvSpPr>
        <p:spPr bwMode="auto">
          <a:xfrm>
            <a:off x="6068849" y="4475309"/>
            <a:ext cx="1641437" cy="584775"/>
          </a:xfrm>
          <a:prstGeom prst="rect">
            <a:avLst/>
          </a:prstGeom>
          <a:noFill/>
          <a:ln w="12700">
            <a:noFill/>
            <a:miter lim="800000"/>
            <a:headEnd/>
            <a:tailEnd/>
          </a:ln>
          <a:effectLst/>
        </p:spPr>
        <p:txBody>
          <a:bodyPr wrap="square" anchor="ctr">
            <a:prstTxWarp prst="textNoShape">
              <a:avLst/>
            </a:prstTxWarp>
            <a:spAutoFit/>
          </a:bodyPr>
          <a:lstStyle/>
          <a:p>
            <a:pPr algn="ctr">
              <a:lnSpc>
                <a:spcPct val="100000"/>
              </a:lnSpc>
            </a:pPr>
            <a:r>
              <a:rPr lang="zh-CN" altLang="en-US" sz="1600" dirty="0"/>
              <a:t>网络适配器等其他设备扩展插槽</a:t>
            </a:r>
            <a:endParaRPr lang="en-US" sz="1600" dirty="0"/>
          </a:p>
        </p:txBody>
      </p:sp>
      <p:cxnSp>
        <p:nvCxnSpPr>
          <p:cNvPr id="57" name="直接连接符 56">
            <a:extLst>
              <a:ext uri="{FF2B5EF4-FFF2-40B4-BE49-F238E27FC236}">
                <a16:creationId xmlns:a16="http://schemas.microsoft.com/office/drawing/2014/main" id="{16F521B7-69E6-4FA0-8B9A-8AB2C219333D}"/>
              </a:ext>
            </a:extLst>
          </p:cNvPr>
          <p:cNvCxnSpPr>
            <a:cxnSpLocks/>
          </p:cNvCxnSpPr>
          <p:nvPr/>
        </p:nvCxnSpPr>
        <p:spPr>
          <a:xfrm flipH="1">
            <a:off x="2320078" y="3045534"/>
            <a:ext cx="2012451" cy="0"/>
          </a:xfrm>
          <a:prstGeom prst="line">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59" name="直接连接符 58">
            <a:extLst>
              <a:ext uri="{FF2B5EF4-FFF2-40B4-BE49-F238E27FC236}">
                <a16:creationId xmlns:a16="http://schemas.microsoft.com/office/drawing/2014/main" id="{30D1AF8F-4F94-4BB2-BFF6-647B911A5009}"/>
              </a:ext>
            </a:extLst>
          </p:cNvPr>
          <p:cNvCxnSpPr>
            <a:cxnSpLocks/>
          </p:cNvCxnSpPr>
          <p:nvPr/>
        </p:nvCxnSpPr>
        <p:spPr>
          <a:xfrm flipH="1">
            <a:off x="4304977" y="3045534"/>
            <a:ext cx="11847" cy="115200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63" name="直接连接符 62">
            <a:extLst>
              <a:ext uri="{FF2B5EF4-FFF2-40B4-BE49-F238E27FC236}">
                <a16:creationId xmlns:a16="http://schemas.microsoft.com/office/drawing/2014/main" id="{9D6DD82E-B85E-4F84-A488-A1F523088DF2}"/>
              </a:ext>
            </a:extLst>
          </p:cNvPr>
          <p:cNvCxnSpPr>
            <a:cxnSpLocks/>
          </p:cNvCxnSpPr>
          <p:nvPr/>
        </p:nvCxnSpPr>
        <p:spPr>
          <a:xfrm>
            <a:off x="4282885" y="4190285"/>
            <a:ext cx="1116000" cy="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65" name="直接连接符 64">
            <a:extLst>
              <a:ext uri="{FF2B5EF4-FFF2-40B4-BE49-F238E27FC236}">
                <a16:creationId xmlns:a16="http://schemas.microsoft.com/office/drawing/2014/main" id="{EA58AF65-6ACD-4A71-A4E1-B628242D5A3F}"/>
              </a:ext>
            </a:extLst>
          </p:cNvPr>
          <p:cNvCxnSpPr>
            <a:cxnSpLocks/>
          </p:cNvCxnSpPr>
          <p:nvPr/>
        </p:nvCxnSpPr>
        <p:spPr>
          <a:xfrm flipH="1">
            <a:off x="5393300" y="4175953"/>
            <a:ext cx="10228" cy="12960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71" name="Text Box 46">
            <a:extLst>
              <a:ext uri="{FF2B5EF4-FFF2-40B4-BE49-F238E27FC236}">
                <a16:creationId xmlns:a16="http://schemas.microsoft.com/office/drawing/2014/main" id="{8F01DA5A-D082-465F-8366-A72964AE8A96}"/>
              </a:ext>
            </a:extLst>
          </p:cNvPr>
          <p:cNvSpPr txBox="1">
            <a:spLocks noChangeArrowheads="1"/>
          </p:cNvSpPr>
          <p:nvPr/>
        </p:nvSpPr>
        <p:spPr bwMode="auto">
          <a:xfrm>
            <a:off x="4159696" y="843637"/>
            <a:ext cx="4876800" cy="1200329"/>
          </a:xfrm>
          <a:prstGeom prst="rect">
            <a:avLst/>
          </a:prstGeom>
          <a:noFill/>
          <a:ln w="25400">
            <a:noFill/>
            <a:miter lim="800000"/>
            <a:headEnd/>
            <a:tailEnd/>
          </a:ln>
          <a:effectLst/>
        </p:spPr>
        <p:txBody>
          <a:bodyPr wrap="square">
            <a:prstTxWarp prst="textNoShape">
              <a:avLst/>
            </a:prstTxWarp>
            <a:spAutoFit/>
          </a:bodyPr>
          <a:lstStyle/>
          <a:p>
            <a:pPr algn="l">
              <a:lnSpc>
                <a:spcPct val="100000"/>
              </a:lnSpc>
            </a:pPr>
            <a:r>
              <a:rPr lang="zh-CN" altLang="en-US" sz="1800" dirty="0"/>
              <a:t>当</a:t>
            </a:r>
            <a:r>
              <a:rPr lang="en-US" altLang="zh-CN" sz="1800" dirty="0"/>
              <a:t>DMA</a:t>
            </a:r>
            <a:r>
              <a:rPr lang="zh-CN" altLang="en-US" sz="1800" dirty="0"/>
              <a:t>传送完成时，磁盘控制器用中断的方式通知</a:t>
            </a:r>
            <a:r>
              <a:rPr lang="en-US" altLang="zh-CN" sz="1800" dirty="0"/>
              <a:t>CPU</a:t>
            </a:r>
            <a:r>
              <a:rPr lang="zh-CN" altLang="en-US" sz="1800" dirty="0"/>
              <a:t>，</a:t>
            </a:r>
            <a:r>
              <a:rPr lang="en-US" altLang="zh-CN" sz="1800" dirty="0"/>
              <a:t>CPU</a:t>
            </a:r>
            <a:r>
              <a:rPr lang="zh-CN" altLang="en-US" sz="1800" dirty="0"/>
              <a:t>暂停当前工作，跳转到一个操作系统例程，这个程序会记录下</a:t>
            </a:r>
            <a:r>
              <a:rPr lang="en-US" altLang="zh-CN" sz="1800" dirty="0"/>
              <a:t>I/O</a:t>
            </a:r>
            <a:r>
              <a:rPr lang="zh-CN" altLang="en-US" sz="1800" dirty="0"/>
              <a:t>已完成，然后将控制返回到</a:t>
            </a:r>
            <a:r>
              <a:rPr lang="en-US" altLang="zh-CN" sz="1800" dirty="0"/>
              <a:t>CPU</a:t>
            </a:r>
            <a:r>
              <a:rPr lang="zh-CN" altLang="en-US" sz="1800" dirty="0"/>
              <a:t>被中断的地方</a:t>
            </a:r>
            <a:endParaRPr lang="en-US" sz="1800" b="0" dirty="0"/>
          </a:p>
        </p:txBody>
      </p:sp>
    </p:spTree>
    <p:extLst>
      <p:ext uri="{BB962C8B-B14F-4D97-AF65-F5344CB8AC3E}">
        <p14:creationId xmlns:p14="http://schemas.microsoft.com/office/powerpoint/2010/main" val="160828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right)">
                                      <p:cBhvr>
                                        <p:cTn id="11" dur="500"/>
                                        <p:tgtEl>
                                          <p:spTgt spid="6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down)">
                                      <p:cBhvr>
                                        <p:cTn id="15" dur="500"/>
                                        <p:tgtEl>
                                          <p:spTgt spid="59"/>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right)">
                                      <p:cBhvr>
                                        <p:cTn id="1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F1099FD-D11F-CD77-3E64-9743FA59E668}"/>
              </a:ext>
            </a:extLst>
          </p:cNvPr>
          <p:cNvSpPr>
            <a:spLocks noGrp="1"/>
          </p:cNvSpPr>
          <p:nvPr>
            <p:ph type="title"/>
          </p:nvPr>
        </p:nvSpPr>
        <p:spPr>
          <a:xfrm>
            <a:off x="0" y="260648"/>
            <a:ext cx="7592093" cy="762000"/>
          </a:xfrm>
        </p:spPr>
        <p:txBody>
          <a:bodyPr>
            <a:normAutofit/>
          </a:bodyPr>
          <a:lstStyle/>
          <a:p>
            <a:r>
              <a:rPr lang="zh-CN" altLang="en-US" dirty="0"/>
              <a:t>磁盘逻辑块</a:t>
            </a:r>
          </a:p>
        </p:txBody>
      </p:sp>
      <p:sp>
        <p:nvSpPr>
          <p:cNvPr id="5" name="内容占位符 2">
            <a:extLst>
              <a:ext uri="{FF2B5EF4-FFF2-40B4-BE49-F238E27FC236}">
                <a16:creationId xmlns:a16="http://schemas.microsoft.com/office/drawing/2014/main" id="{C644BBE1-D6A6-718D-4A8D-B2C0E48C7864}"/>
              </a:ext>
            </a:extLst>
          </p:cNvPr>
          <p:cNvSpPr>
            <a:spLocks noGrp="1"/>
          </p:cNvSpPr>
          <p:nvPr>
            <p:ph idx="1"/>
          </p:nvPr>
        </p:nvSpPr>
        <p:spPr>
          <a:xfrm>
            <a:off x="181722" y="1146922"/>
            <a:ext cx="8962278" cy="4972050"/>
          </a:xfrm>
        </p:spPr>
        <p:txBody>
          <a:bodyPr/>
          <a:lstStyle/>
          <a:p>
            <a:r>
              <a:rPr lang="zh-CN" altLang="en-US" dirty="0"/>
              <a:t>现代磁盘使用复杂扇区的简单抽象视图：</a:t>
            </a:r>
            <a:endParaRPr lang="en-US" altLang="zh-CN" dirty="0"/>
          </a:p>
          <a:p>
            <a:pPr lvl="1"/>
            <a:r>
              <a:rPr lang="zh-CN" altLang="en-US" dirty="0"/>
              <a:t>扇区大小的逻辑块序列</a:t>
            </a:r>
            <a:r>
              <a:rPr lang="en-US" altLang="zh-CN" dirty="0"/>
              <a:t>0,1,2,…,B-1</a:t>
            </a:r>
            <a:r>
              <a:rPr lang="zh-CN" altLang="en-US" dirty="0"/>
              <a:t>对应</a:t>
            </a:r>
            <a:r>
              <a:rPr lang="en-US" altLang="zh-CN" dirty="0"/>
              <a:t>B</a:t>
            </a:r>
            <a:r>
              <a:rPr lang="zh-CN" altLang="en-US" dirty="0"/>
              <a:t>个扇区</a:t>
            </a:r>
            <a:endParaRPr lang="en-US" altLang="zh-CN" dirty="0"/>
          </a:p>
          <a:p>
            <a:r>
              <a:rPr lang="zh-CN" altLang="en-US" dirty="0"/>
              <a:t>逻辑块与物理块映射</a:t>
            </a:r>
            <a:endParaRPr lang="en-US" altLang="zh-CN" dirty="0"/>
          </a:p>
          <a:p>
            <a:pPr lvl="1"/>
            <a:r>
              <a:rPr lang="zh-CN" altLang="en-US" dirty="0"/>
              <a:t>使用磁盘中固件设备</a:t>
            </a:r>
            <a:r>
              <a:rPr lang="en-US" altLang="zh-CN" dirty="0"/>
              <a:t>——</a:t>
            </a:r>
            <a:r>
              <a:rPr lang="zh-CN" altLang="en-US" dirty="0"/>
              <a:t>磁盘控制器</a:t>
            </a:r>
            <a:endParaRPr lang="en-US" altLang="zh-CN" dirty="0"/>
          </a:p>
          <a:p>
            <a:pPr lvl="1"/>
            <a:r>
              <a:rPr lang="zh-CN" altLang="en-US" dirty="0"/>
              <a:t>维护逻辑块号和物理磁盘扇区</a:t>
            </a:r>
            <a:r>
              <a:rPr lang="en-US" altLang="zh-CN" dirty="0"/>
              <a:t>(</a:t>
            </a:r>
            <a:r>
              <a:rPr lang="zh-CN" altLang="en-US" dirty="0"/>
              <a:t>面</a:t>
            </a:r>
            <a:r>
              <a:rPr lang="en-US" altLang="zh-CN" dirty="0"/>
              <a:t>-</a:t>
            </a:r>
            <a:r>
              <a:rPr lang="zh-CN" altLang="en-US" dirty="0"/>
              <a:t>磁道</a:t>
            </a:r>
            <a:r>
              <a:rPr lang="en-US" altLang="zh-CN" dirty="0"/>
              <a:t>-</a:t>
            </a:r>
            <a:r>
              <a:rPr lang="zh-CN" altLang="en-US" dirty="0"/>
              <a:t>扇区</a:t>
            </a:r>
            <a:r>
              <a:rPr lang="en-US" altLang="zh-CN" dirty="0"/>
              <a:t>)</a:t>
            </a:r>
            <a:r>
              <a:rPr lang="zh-CN" altLang="en-US" dirty="0"/>
              <a:t>之间的映射关系</a:t>
            </a:r>
            <a:endParaRPr lang="en-US" altLang="zh-CN" dirty="0"/>
          </a:p>
          <a:p>
            <a:r>
              <a:rPr lang="zh-CN" altLang="en-US" dirty="0"/>
              <a:t>操作系统</a:t>
            </a:r>
            <a:r>
              <a:rPr lang="en-US" altLang="zh-CN" dirty="0"/>
              <a:t>I/O</a:t>
            </a:r>
            <a:r>
              <a:rPr lang="zh-CN" altLang="en-US" dirty="0"/>
              <a:t>操作</a:t>
            </a:r>
            <a:r>
              <a:rPr lang="en-US" altLang="zh-CN" dirty="0"/>
              <a:t>(</a:t>
            </a:r>
            <a:r>
              <a:rPr lang="zh-CN" altLang="en-US" dirty="0"/>
              <a:t>如读一个扇区到主存</a:t>
            </a:r>
            <a:r>
              <a:rPr lang="en-US" altLang="zh-CN" dirty="0"/>
              <a:t>)</a:t>
            </a:r>
            <a:r>
              <a:rPr lang="zh-CN" altLang="en-US" dirty="0"/>
              <a:t>过程：</a:t>
            </a:r>
            <a:endParaRPr lang="en-US" altLang="zh-CN" dirty="0"/>
          </a:p>
          <a:p>
            <a:pPr lvl="1"/>
            <a:r>
              <a:rPr lang="zh-CN" altLang="en-US" dirty="0"/>
              <a:t>发送读某个逻辑块号命令到磁盘控制器</a:t>
            </a:r>
            <a:endParaRPr lang="en-US" altLang="zh-CN" dirty="0"/>
          </a:p>
          <a:p>
            <a:pPr lvl="1"/>
            <a:r>
              <a:rPr lang="zh-CN" altLang="en-US" dirty="0"/>
              <a:t>控制器固件执行一个快速表查找，将一个逻辑块号翻译成一个</a:t>
            </a:r>
            <a:r>
              <a:rPr lang="en-US" altLang="zh-CN" dirty="0"/>
              <a:t>(</a:t>
            </a:r>
            <a:r>
              <a:rPr lang="zh-CN" altLang="en-US" dirty="0">
                <a:solidFill>
                  <a:srgbClr val="FF0000"/>
                </a:solidFill>
              </a:rPr>
              <a:t>盘面</a:t>
            </a:r>
            <a:r>
              <a:rPr lang="en-US" altLang="zh-CN" dirty="0">
                <a:solidFill>
                  <a:srgbClr val="FF0000"/>
                </a:solidFill>
              </a:rPr>
              <a:t>-</a:t>
            </a:r>
            <a:r>
              <a:rPr lang="zh-CN" altLang="en-US" dirty="0">
                <a:solidFill>
                  <a:srgbClr val="FF0000"/>
                </a:solidFill>
              </a:rPr>
              <a:t>磁道</a:t>
            </a:r>
            <a:r>
              <a:rPr lang="en-US" altLang="zh-CN" dirty="0">
                <a:solidFill>
                  <a:srgbClr val="FF0000"/>
                </a:solidFill>
              </a:rPr>
              <a:t>-</a:t>
            </a:r>
            <a:r>
              <a:rPr lang="zh-CN" altLang="en-US" dirty="0">
                <a:solidFill>
                  <a:srgbClr val="FF0000"/>
                </a:solidFill>
              </a:rPr>
              <a:t>扇区</a:t>
            </a:r>
            <a:r>
              <a:rPr lang="en-US" altLang="zh-CN" dirty="0">
                <a:solidFill>
                  <a:srgbClr val="FF0000"/>
                </a:solidFill>
              </a:rPr>
              <a:t>)</a:t>
            </a:r>
            <a:r>
              <a:rPr lang="zh-CN" altLang="en-US" dirty="0">
                <a:solidFill>
                  <a:srgbClr val="FF0000"/>
                </a:solidFill>
              </a:rPr>
              <a:t>三元组</a:t>
            </a:r>
            <a:r>
              <a:rPr lang="zh-CN" altLang="en-US" dirty="0"/>
              <a:t>，唯一地标识对应的物理扇区</a:t>
            </a:r>
            <a:endParaRPr lang="en-US" altLang="zh-CN" dirty="0"/>
          </a:p>
          <a:p>
            <a:pPr lvl="1"/>
            <a:r>
              <a:rPr lang="zh-CN" altLang="en-US" dirty="0"/>
              <a:t>控制器解释此三元组，将读</a:t>
            </a:r>
            <a:r>
              <a:rPr lang="en-US" altLang="zh-CN" dirty="0"/>
              <a:t>/</a:t>
            </a:r>
            <a:r>
              <a:rPr lang="zh-CN" altLang="en-US" dirty="0"/>
              <a:t>写头移动到相应的柱面，等待扇区移动到读</a:t>
            </a:r>
            <a:r>
              <a:rPr lang="en-US" altLang="zh-CN" dirty="0"/>
              <a:t>/</a:t>
            </a:r>
            <a:r>
              <a:rPr lang="zh-CN" altLang="en-US" dirty="0"/>
              <a:t>写头下，将读</a:t>
            </a:r>
            <a:r>
              <a:rPr lang="en-US" altLang="zh-CN" dirty="0"/>
              <a:t>/</a:t>
            </a:r>
            <a:r>
              <a:rPr lang="zh-CN" altLang="en-US" dirty="0"/>
              <a:t>写头感知到的位放到控制器上的小缓冲区中，将缓冲区中的数据复制到主存</a:t>
            </a:r>
            <a:endParaRPr lang="en-US" altLang="zh-CN" dirty="0"/>
          </a:p>
          <a:p>
            <a:pPr lvl="1"/>
            <a:r>
              <a:rPr lang="zh-CN" altLang="en-US" dirty="0"/>
              <a:t>格式化的容量比物理容量小</a:t>
            </a:r>
          </a:p>
        </p:txBody>
      </p:sp>
      <p:pic>
        <p:nvPicPr>
          <p:cNvPr id="7" name="图片 6">
            <a:extLst>
              <a:ext uri="{FF2B5EF4-FFF2-40B4-BE49-F238E27FC236}">
                <a16:creationId xmlns:a16="http://schemas.microsoft.com/office/drawing/2014/main" id="{D279DAC7-E2B2-1CF0-DFA9-E1D96FE1A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465" y="5276356"/>
            <a:ext cx="2481010" cy="1581644"/>
          </a:xfrm>
          <a:prstGeom prst="rect">
            <a:avLst/>
          </a:prstGeom>
        </p:spPr>
      </p:pic>
    </p:spTree>
    <p:extLst>
      <p:ext uri="{BB962C8B-B14F-4D97-AF65-F5344CB8AC3E}">
        <p14:creationId xmlns:p14="http://schemas.microsoft.com/office/powerpoint/2010/main" val="1937867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FC259-057E-4A00-AA83-476CAE6D6D14}"/>
              </a:ext>
            </a:extLst>
          </p:cNvPr>
          <p:cNvSpPr>
            <a:spLocks noGrp="1"/>
          </p:cNvSpPr>
          <p:nvPr>
            <p:ph type="title"/>
          </p:nvPr>
        </p:nvSpPr>
        <p:spPr/>
        <p:txBody>
          <a:bodyPr>
            <a:normAutofit/>
          </a:bodyPr>
          <a:lstStyle/>
          <a:p>
            <a:r>
              <a:rPr lang="zh-CN" altLang="en-US" dirty="0"/>
              <a:t>硬盘新技术：速度</a:t>
            </a:r>
            <a:r>
              <a:rPr lang="en-US" altLang="zh-CN" dirty="0"/>
              <a:t>&amp;</a:t>
            </a:r>
            <a:r>
              <a:rPr lang="zh-CN" altLang="en-US" dirty="0"/>
              <a:t>容量</a:t>
            </a:r>
          </a:p>
        </p:txBody>
      </p:sp>
      <p:pic>
        <p:nvPicPr>
          <p:cNvPr id="8" name="内容占位符 7">
            <a:extLst>
              <a:ext uri="{FF2B5EF4-FFF2-40B4-BE49-F238E27FC236}">
                <a16:creationId xmlns:a16="http://schemas.microsoft.com/office/drawing/2014/main" id="{288EB9B2-A57E-4894-80AE-D2DC7782B6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432" b="100000" l="483" r="99759">
                        <a14:foregroundMark x1="64656" y1="97695" x2="50784" y2="89769"/>
                        <a14:foregroundMark x1="41616" y1="72190" x2="42581" y2="55620"/>
                        <a14:backgroundMark x1="42581" y1="90202" x2="58866" y2="99712"/>
                        <a14:backgroundMark x1="27021" y1="16138" x2="34017" y2="144"/>
                        <a14:backgroundMark x1="62123" y1="3026" x2="51870" y2="0"/>
                      </a14:backgroundRemoval>
                    </a14:imgEffect>
                  </a14:imgLayer>
                </a14:imgProps>
              </a:ext>
              <a:ext uri="{28A0092B-C50C-407E-A947-70E740481C1C}">
                <a14:useLocalDpi xmlns:a14="http://schemas.microsoft.com/office/drawing/2010/main" val="0"/>
              </a:ext>
            </a:extLst>
          </a:blip>
          <a:stretch>
            <a:fillRect/>
          </a:stretch>
        </p:blipFill>
        <p:spPr>
          <a:xfrm>
            <a:off x="820253" y="3146786"/>
            <a:ext cx="4118761" cy="3448034"/>
          </a:xfrm>
        </p:spPr>
      </p:pic>
      <p:pic>
        <p:nvPicPr>
          <p:cNvPr id="5" name="图片 4">
            <a:extLst>
              <a:ext uri="{FF2B5EF4-FFF2-40B4-BE49-F238E27FC236}">
                <a16:creationId xmlns:a16="http://schemas.microsoft.com/office/drawing/2014/main" id="{C2D82E05-CD75-4B6B-9C91-74F16ECC7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088691"/>
            <a:ext cx="3577426" cy="2009321"/>
          </a:xfrm>
          <a:prstGeom prst="rect">
            <a:avLst/>
          </a:prstGeom>
        </p:spPr>
      </p:pic>
      <p:sp>
        <p:nvSpPr>
          <p:cNvPr id="6" name="矩形 5">
            <a:extLst>
              <a:ext uri="{FF2B5EF4-FFF2-40B4-BE49-F238E27FC236}">
                <a16:creationId xmlns:a16="http://schemas.microsoft.com/office/drawing/2014/main" id="{3A27126F-43B2-4CE0-A247-6A7B432D2E3C}"/>
              </a:ext>
            </a:extLst>
          </p:cNvPr>
          <p:cNvSpPr/>
          <p:nvPr/>
        </p:nvSpPr>
        <p:spPr>
          <a:xfrm>
            <a:off x="98403" y="3429000"/>
            <a:ext cx="1569660" cy="369332"/>
          </a:xfrm>
          <a:prstGeom prst="rect">
            <a:avLst/>
          </a:prstGeom>
        </p:spPr>
        <p:txBody>
          <a:bodyPr wrap="none">
            <a:spAutoFit/>
          </a:bodyPr>
          <a:lstStyle/>
          <a:p>
            <a:r>
              <a:rPr lang="zh-CN" altLang="en-US" dirty="0">
                <a:solidFill>
                  <a:srgbClr val="333333"/>
                </a:solidFill>
                <a:latin typeface="arial" panose="020B0604020202020204" pitchFamily="34" charset="0"/>
              </a:rPr>
              <a:t>多读写臂技术</a:t>
            </a:r>
            <a:endParaRPr lang="zh-CN" altLang="en-US" dirty="0"/>
          </a:p>
        </p:txBody>
      </p:sp>
      <p:pic>
        <p:nvPicPr>
          <p:cNvPr id="3" name="图片 2">
            <a:extLst>
              <a:ext uri="{FF2B5EF4-FFF2-40B4-BE49-F238E27FC236}">
                <a16:creationId xmlns:a16="http://schemas.microsoft.com/office/drawing/2014/main" id="{8500446A-9673-43DD-8D10-3741AEC11EB6}"/>
              </a:ext>
            </a:extLst>
          </p:cNvPr>
          <p:cNvPicPr>
            <a:picLocks noChangeAspect="1"/>
          </p:cNvPicPr>
          <p:nvPr/>
        </p:nvPicPr>
        <p:blipFill>
          <a:blip r:embed="rId5"/>
          <a:stretch>
            <a:fillRect/>
          </a:stretch>
        </p:blipFill>
        <p:spPr>
          <a:xfrm>
            <a:off x="5099032" y="2493199"/>
            <a:ext cx="3847621" cy="4101621"/>
          </a:xfrm>
          <a:prstGeom prst="rect">
            <a:avLst/>
          </a:prstGeom>
        </p:spPr>
      </p:pic>
      <p:sp>
        <p:nvSpPr>
          <p:cNvPr id="7" name="矩形 6">
            <a:extLst>
              <a:ext uri="{FF2B5EF4-FFF2-40B4-BE49-F238E27FC236}">
                <a16:creationId xmlns:a16="http://schemas.microsoft.com/office/drawing/2014/main" id="{46D16285-DE53-4C1F-8A85-BCB9B8F3B857}"/>
              </a:ext>
            </a:extLst>
          </p:cNvPr>
          <p:cNvSpPr/>
          <p:nvPr/>
        </p:nvSpPr>
        <p:spPr>
          <a:xfrm>
            <a:off x="4808595" y="1587862"/>
            <a:ext cx="1620957" cy="646331"/>
          </a:xfrm>
          <a:prstGeom prst="rect">
            <a:avLst/>
          </a:prstGeom>
        </p:spPr>
        <p:txBody>
          <a:bodyPr wrap="none">
            <a:spAutoFit/>
          </a:bodyPr>
          <a:lstStyle/>
          <a:p>
            <a:r>
              <a:rPr lang="zh-CN" altLang="en-US" dirty="0">
                <a:solidFill>
                  <a:srgbClr val="333333"/>
                </a:solidFill>
                <a:latin typeface="arial" panose="020B0604020202020204" pitchFamily="34" charset="0"/>
              </a:rPr>
              <a:t>叠瓦式磁记录</a:t>
            </a:r>
            <a:endParaRPr lang="en-US" altLang="zh-CN" dirty="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SMR</a:t>
            </a:r>
            <a:r>
              <a:rPr lang="zh-CN" altLang="en-US" dirty="0">
                <a:solidFill>
                  <a:srgbClr val="333333"/>
                </a:solidFill>
                <a:latin typeface="arial" panose="020B0604020202020204" pitchFamily="34" charset="0"/>
              </a:rPr>
              <a:t>）技术</a:t>
            </a:r>
          </a:p>
        </p:txBody>
      </p:sp>
      <p:pic>
        <p:nvPicPr>
          <p:cNvPr id="10" name="图片 9">
            <a:extLst>
              <a:ext uri="{FF2B5EF4-FFF2-40B4-BE49-F238E27FC236}">
                <a16:creationId xmlns:a16="http://schemas.microsoft.com/office/drawing/2014/main" id="{75CA6187-2890-46BB-B27B-41B9595FCF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0005" y="598957"/>
            <a:ext cx="2168105" cy="1876766"/>
          </a:xfrm>
          <a:prstGeom prst="rect">
            <a:avLst/>
          </a:prstGeom>
        </p:spPr>
      </p:pic>
    </p:spTree>
    <p:extLst>
      <p:ext uri="{BB962C8B-B14F-4D97-AF65-F5344CB8AC3E}">
        <p14:creationId xmlns:p14="http://schemas.microsoft.com/office/powerpoint/2010/main" val="172953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0B05E-E62D-41E5-9EBF-B3687DC20758}"/>
              </a:ext>
            </a:extLst>
          </p:cNvPr>
          <p:cNvSpPr>
            <a:spLocks noGrp="1"/>
          </p:cNvSpPr>
          <p:nvPr>
            <p:ph type="title"/>
          </p:nvPr>
        </p:nvSpPr>
        <p:spPr>
          <a:xfrm>
            <a:off x="174826" y="275679"/>
            <a:ext cx="7592093" cy="762000"/>
          </a:xfrm>
        </p:spPr>
        <p:txBody>
          <a:bodyPr>
            <a:normAutofit/>
          </a:bodyPr>
          <a:lstStyle/>
          <a:p>
            <a:r>
              <a:rPr lang="zh-CN" altLang="en-US" dirty="0"/>
              <a:t>固态硬盘</a:t>
            </a:r>
          </a:p>
        </p:txBody>
      </p:sp>
      <p:pic>
        <p:nvPicPr>
          <p:cNvPr id="6" name="内容占位符 5">
            <a:extLst>
              <a:ext uri="{FF2B5EF4-FFF2-40B4-BE49-F238E27FC236}">
                <a16:creationId xmlns:a16="http://schemas.microsoft.com/office/drawing/2014/main" id="{EDB3004B-4ECB-441A-B054-4CF023A938AB}"/>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292717" y="1368294"/>
            <a:ext cx="6858957" cy="4563112"/>
          </a:xfrm>
        </p:spPr>
      </p:pic>
      <p:sp>
        <p:nvSpPr>
          <p:cNvPr id="4" name="灯片编号占位符 3">
            <a:extLst>
              <a:ext uri="{FF2B5EF4-FFF2-40B4-BE49-F238E27FC236}">
                <a16:creationId xmlns:a16="http://schemas.microsoft.com/office/drawing/2014/main" id="{72DF0E45-C9C7-4F61-93FB-98774EAB69A7}"/>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76</a:t>
            </a:fld>
            <a:endParaRPr lang="zh-CN" altLang="en-US" dirty="0"/>
          </a:p>
        </p:txBody>
      </p:sp>
      <p:pic>
        <p:nvPicPr>
          <p:cNvPr id="8" name="图片 7">
            <a:extLst>
              <a:ext uri="{FF2B5EF4-FFF2-40B4-BE49-F238E27FC236}">
                <a16:creationId xmlns:a16="http://schemas.microsoft.com/office/drawing/2014/main" id="{D7306F7F-7ACA-405A-8798-0D76FD3EF2C2}"/>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9733" y1="6257" x2="40933" y2="3072"/>
                      </a14:backgroundRemoval>
                    </a14:imgEffect>
                  </a14:imgLayer>
                </a14:imgProps>
              </a:ext>
              <a:ext uri="{28A0092B-C50C-407E-A947-70E740481C1C}">
                <a14:useLocalDpi xmlns:a14="http://schemas.microsoft.com/office/drawing/2010/main" val="0"/>
              </a:ext>
            </a:extLst>
          </a:blip>
          <a:stretch>
            <a:fillRect/>
          </a:stretch>
        </p:blipFill>
        <p:spPr>
          <a:xfrm>
            <a:off x="6415545" y="4735423"/>
            <a:ext cx="2706090" cy="1585769"/>
          </a:xfrm>
          <a:prstGeom prst="rect">
            <a:avLst/>
          </a:prstGeom>
        </p:spPr>
      </p:pic>
      <p:pic>
        <p:nvPicPr>
          <p:cNvPr id="12" name="图片 11">
            <a:extLst>
              <a:ext uri="{FF2B5EF4-FFF2-40B4-BE49-F238E27FC236}">
                <a16:creationId xmlns:a16="http://schemas.microsoft.com/office/drawing/2014/main" id="{3B2FB55B-2C85-4A3B-9F43-FC990934EFB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5441" b="92353" l="3382" r="98088"/>
                    </a14:imgEffect>
                  </a14:imgLayer>
                </a14:imgProps>
              </a:ext>
              <a:ext uri="{28A0092B-C50C-407E-A947-70E740481C1C}">
                <a14:useLocalDpi xmlns:a14="http://schemas.microsoft.com/office/drawing/2010/main" val="0"/>
              </a:ext>
            </a:extLst>
          </a:blip>
          <a:stretch>
            <a:fillRect/>
          </a:stretch>
        </p:blipFill>
        <p:spPr>
          <a:xfrm rot="21049393">
            <a:off x="5077113" y="875931"/>
            <a:ext cx="2777661" cy="2777661"/>
          </a:xfrm>
          <a:prstGeom prst="rect">
            <a:avLst/>
          </a:prstGeom>
        </p:spPr>
      </p:pic>
      <p:pic>
        <p:nvPicPr>
          <p:cNvPr id="14" name="图片 13">
            <a:extLst>
              <a:ext uri="{FF2B5EF4-FFF2-40B4-BE49-F238E27FC236}">
                <a16:creationId xmlns:a16="http://schemas.microsoft.com/office/drawing/2014/main" id="{F51E852D-07CE-4DA6-B896-09DB080D997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22949" y1="31169" x2="12308" y2="8442"/>
                        <a14:foregroundMark x1="1154" y1="35877" x2="2564" y2="31981"/>
                        <a14:foregroundMark x1="3718" y1="25000" x2="7308" y2="12500"/>
                        <a14:foregroundMark x1="9231" y1="6331" x2="9231" y2="1786"/>
                        <a14:foregroundMark x1="4487" y1="63799" x2="4359" y2="58766"/>
                        <a14:foregroundMark x1="12564" y1="82630" x2="9487" y2="70779"/>
                        <a14:foregroundMark x1="18077" y1="97403" x2="16154" y2="93344"/>
                        <a14:backgroundMark x1="12308" y1="974" x2="10385" y2="162"/>
                      </a14:backgroundRemoval>
                    </a14:imgEffect>
                  </a14:imgLayer>
                </a14:imgProps>
              </a:ext>
              <a:ext uri="{28A0092B-C50C-407E-A947-70E740481C1C}">
                <a14:useLocalDpi xmlns:a14="http://schemas.microsoft.com/office/drawing/2010/main" val="0"/>
              </a:ext>
            </a:extLst>
          </a:blip>
          <a:stretch>
            <a:fillRect/>
          </a:stretch>
        </p:blipFill>
        <p:spPr>
          <a:xfrm>
            <a:off x="820275" y="1340768"/>
            <a:ext cx="2248074" cy="1775402"/>
          </a:xfrm>
          <a:prstGeom prst="rect">
            <a:avLst/>
          </a:prstGeom>
        </p:spPr>
      </p:pic>
      <p:pic>
        <p:nvPicPr>
          <p:cNvPr id="16" name="图片 15">
            <a:extLst>
              <a:ext uri="{FF2B5EF4-FFF2-40B4-BE49-F238E27FC236}">
                <a16:creationId xmlns:a16="http://schemas.microsoft.com/office/drawing/2014/main" id="{4C8E7809-71F1-495F-9B82-936526D211E8}"/>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1528" b="99583" l="6875" r="91719">
                        <a14:foregroundMark x1="13984" y1="4444" x2="15156" y2="4444"/>
                        <a14:foregroundMark x1="17109" y1="3889" x2="16016" y2="3889"/>
                        <a14:foregroundMark x1="13047" y1="4444" x2="14219" y2="4444"/>
                      </a14:backgroundRemoval>
                    </a14:imgEffect>
                  </a14:imgLayer>
                </a14:imgProps>
              </a:ext>
              <a:ext uri="{28A0092B-C50C-407E-A947-70E740481C1C}">
                <a14:useLocalDpi xmlns:a14="http://schemas.microsoft.com/office/drawing/2010/main" val="0"/>
              </a:ext>
            </a:extLst>
          </a:blip>
          <a:stretch>
            <a:fillRect/>
          </a:stretch>
        </p:blipFill>
        <p:spPr>
          <a:xfrm rot="21119998">
            <a:off x="355186" y="3161647"/>
            <a:ext cx="3760486" cy="2115273"/>
          </a:xfrm>
          <a:prstGeom prst="rect">
            <a:avLst/>
          </a:prstGeom>
        </p:spPr>
      </p:pic>
      <p:pic>
        <p:nvPicPr>
          <p:cNvPr id="18" name="图片 17">
            <a:extLst>
              <a:ext uri="{FF2B5EF4-FFF2-40B4-BE49-F238E27FC236}">
                <a16:creationId xmlns:a16="http://schemas.microsoft.com/office/drawing/2014/main" id="{F507309C-CD7D-40B7-8180-737A2A008B6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foregroundMark x1="45417" y1="24711" x2="60278" y2="13857"/>
                      </a14:backgroundRemoval>
                    </a14:imgEffect>
                  </a14:imgLayer>
                </a14:imgProps>
              </a:ext>
              <a:ext uri="{28A0092B-C50C-407E-A947-70E740481C1C}">
                <a14:useLocalDpi xmlns:a14="http://schemas.microsoft.com/office/drawing/2010/main" val="0"/>
              </a:ext>
            </a:extLst>
          </a:blip>
          <a:stretch>
            <a:fillRect/>
          </a:stretch>
        </p:blipFill>
        <p:spPr>
          <a:xfrm>
            <a:off x="5018945" y="2971226"/>
            <a:ext cx="3135166" cy="1885454"/>
          </a:xfrm>
          <a:prstGeom prst="rect">
            <a:avLst/>
          </a:prstGeom>
        </p:spPr>
      </p:pic>
      <p:sp>
        <p:nvSpPr>
          <p:cNvPr id="19" name="Text Box 46">
            <a:extLst>
              <a:ext uri="{FF2B5EF4-FFF2-40B4-BE49-F238E27FC236}">
                <a16:creationId xmlns:a16="http://schemas.microsoft.com/office/drawing/2014/main" id="{CBF3C376-A7CE-4F8D-939D-21390C83935A}"/>
              </a:ext>
            </a:extLst>
          </p:cNvPr>
          <p:cNvSpPr txBox="1">
            <a:spLocks noChangeArrowheads="1"/>
          </p:cNvSpPr>
          <p:nvPr/>
        </p:nvSpPr>
        <p:spPr bwMode="auto">
          <a:xfrm>
            <a:off x="174826" y="5614232"/>
            <a:ext cx="5076702" cy="646331"/>
          </a:xfrm>
          <a:prstGeom prst="rect">
            <a:avLst/>
          </a:prstGeom>
          <a:noFill/>
          <a:ln w="25400">
            <a:noFill/>
            <a:miter lim="800000"/>
            <a:headEnd/>
            <a:tailEnd/>
          </a:ln>
          <a:effectLst/>
        </p:spPr>
        <p:txBody>
          <a:bodyPr wrap="square">
            <a:prstTxWarp prst="textNoShape">
              <a:avLst/>
            </a:prstTxWarp>
            <a:spAutoFit/>
          </a:bodyPr>
          <a:lstStyle/>
          <a:p>
            <a:pPr algn="l">
              <a:lnSpc>
                <a:spcPct val="100000"/>
              </a:lnSpc>
            </a:pPr>
            <a:r>
              <a:rPr lang="zh-CN" altLang="en-US" dirty="0"/>
              <a:t>固态硬盘是一种基于闪存的存储技术，</a:t>
            </a:r>
            <a:r>
              <a:rPr lang="en-US" altLang="zh-CN" dirty="0"/>
              <a:t>SSD</a:t>
            </a:r>
            <a:r>
              <a:rPr lang="zh-CN" altLang="en-US" dirty="0"/>
              <a:t>封装为</a:t>
            </a:r>
            <a:r>
              <a:rPr lang="en-US" altLang="zh-CN" dirty="0"/>
              <a:t>M.2</a:t>
            </a:r>
            <a:r>
              <a:rPr lang="zh-CN" altLang="en-US" dirty="0"/>
              <a:t>、</a:t>
            </a:r>
            <a:r>
              <a:rPr lang="en-US" altLang="zh-CN" dirty="0"/>
              <a:t>PCIe</a:t>
            </a:r>
            <a:r>
              <a:rPr lang="zh-CN" altLang="en-US" dirty="0"/>
              <a:t>、</a:t>
            </a:r>
            <a:r>
              <a:rPr lang="en-US" altLang="zh-CN" dirty="0"/>
              <a:t>SATA</a:t>
            </a:r>
            <a:r>
              <a:rPr lang="zh-CN" altLang="en-US" dirty="0"/>
              <a:t>、</a:t>
            </a:r>
            <a:r>
              <a:rPr lang="en-US" altLang="zh-CN" dirty="0"/>
              <a:t>USB</a:t>
            </a:r>
            <a:r>
              <a:rPr lang="zh-CN" altLang="en-US" dirty="0"/>
              <a:t>等接口插到</a:t>
            </a:r>
            <a:r>
              <a:rPr lang="en-US" altLang="zh-CN" dirty="0"/>
              <a:t>I/O</a:t>
            </a:r>
            <a:r>
              <a:rPr lang="zh-CN" altLang="en-US" dirty="0"/>
              <a:t>总线上</a:t>
            </a:r>
            <a:endParaRPr lang="en-US" b="0" dirty="0"/>
          </a:p>
        </p:txBody>
      </p:sp>
      <p:sp>
        <p:nvSpPr>
          <p:cNvPr id="20" name="Text Box 46">
            <a:extLst>
              <a:ext uri="{FF2B5EF4-FFF2-40B4-BE49-F238E27FC236}">
                <a16:creationId xmlns:a16="http://schemas.microsoft.com/office/drawing/2014/main" id="{3F5D2D5A-6FF0-44C5-867A-1ED1BFBBF755}"/>
              </a:ext>
            </a:extLst>
          </p:cNvPr>
          <p:cNvSpPr txBox="1">
            <a:spLocks noChangeArrowheads="1"/>
          </p:cNvSpPr>
          <p:nvPr/>
        </p:nvSpPr>
        <p:spPr bwMode="auto">
          <a:xfrm>
            <a:off x="798902" y="991991"/>
            <a:ext cx="3020770" cy="461665"/>
          </a:xfrm>
          <a:prstGeom prst="rect">
            <a:avLst/>
          </a:prstGeom>
          <a:noFill/>
          <a:ln w="25400">
            <a:noFill/>
            <a:miter lim="800000"/>
            <a:headEnd/>
            <a:tailEnd/>
          </a:ln>
          <a:effectLst/>
        </p:spPr>
        <p:txBody>
          <a:bodyPr wrap="square">
            <a:prstTxWarp prst="textNoShape">
              <a:avLst/>
            </a:prstTxWarp>
            <a:spAutoFit/>
          </a:bodyPr>
          <a:lstStyle/>
          <a:p>
            <a:pPr algn="l">
              <a:lnSpc>
                <a:spcPct val="100000"/>
              </a:lnSpc>
            </a:pPr>
            <a:r>
              <a:rPr lang="en-US" altLang="zh-CN" sz="2400" b="1" dirty="0">
                <a:solidFill>
                  <a:srgbClr val="FF0000"/>
                </a:solidFill>
                <a:effectLst>
                  <a:outerShdw blurRad="38100" dist="38100" dir="2700000" algn="tl">
                    <a:srgbClr val="000000">
                      <a:alpha val="43137"/>
                    </a:srgbClr>
                  </a:outerShdw>
                </a:effectLst>
              </a:rPr>
              <a:t>Intel </a:t>
            </a:r>
            <a:r>
              <a:rPr lang="en-US" altLang="zh-CN" sz="2400" b="1" dirty="0" err="1">
                <a:solidFill>
                  <a:srgbClr val="FF0000"/>
                </a:solidFill>
                <a:effectLst>
                  <a:outerShdw blurRad="38100" dist="38100" dir="2700000" algn="tl">
                    <a:srgbClr val="000000">
                      <a:alpha val="43137"/>
                    </a:srgbClr>
                  </a:outerShdw>
                </a:effectLst>
              </a:rPr>
              <a:t>Optane</a:t>
            </a:r>
            <a:r>
              <a:rPr lang="zh-CN" altLang="en-US" sz="2400" b="1" dirty="0">
                <a:solidFill>
                  <a:srgbClr val="FF0000"/>
                </a:solidFill>
                <a:effectLst>
                  <a:outerShdw blurRad="38100" dist="38100" dir="2700000" algn="tl">
                    <a:srgbClr val="000000">
                      <a:alpha val="43137"/>
                    </a:srgbClr>
                  </a:outerShdw>
                </a:effectLst>
              </a:rPr>
              <a:t>系列</a:t>
            </a:r>
            <a:r>
              <a:rPr lang="en-US" altLang="zh-CN" sz="2400" b="1" dirty="0">
                <a:solidFill>
                  <a:srgbClr val="FF0000"/>
                </a:solidFill>
                <a:effectLst>
                  <a:outerShdw blurRad="38100" dist="38100" dir="2700000" algn="tl">
                    <a:srgbClr val="000000">
                      <a:alpha val="43137"/>
                    </a:srgbClr>
                  </a:outerShdw>
                </a:effectLst>
              </a:rPr>
              <a:t>SSD</a:t>
            </a:r>
            <a:endParaRPr lang="en-US" sz="2400" b="1" dirty="0">
              <a:solidFill>
                <a:srgbClr val="FF0000"/>
              </a:solidFill>
              <a:effectLst>
                <a:outerShdw blurRad="38100" dist="38100" dir="2700000" algn="tl">
                  <a:srgbClr val="000000">
                    <a:alpha val="43137"/>
                  </a:srgbClr>
                </a:outerShdw>
              </a:effectLst>
            </a:endParaRPr>
          </a:p>
        </p:txBody>
      </p:sp>
      <p:sp>
        <p:nvSpPr>
          <p:cNvPr id="21" name="Text Box 46">
            <a:extLst>
              <a:ext uri="{FF2B5EF4-FFF2-40B4-BE49-F238E27FC236}">
                <a16:creationId xmlns:a16="http://schemas.microsoft.com/office/drawing/2014/main" id="{67441552-F117-494C-9074-65279EE8219F}"/>
              </a:ext>
            </a:extLst>
          </p:cNvPr>
          <p:cNvSpPr txBox="1">
            <a:spLocks noChangeArrowheads="1"/>
          </p:cNvSpPr>
          <p:nvPr/>
        </p:nvSpPr>
        <p:spPr bwMode="auto">
          <a:xfrm>
            <a:off x="7723442" y="4174555"/>
            <a:ext cx="1828863" cy="369332"/>
          </a:xfrm>
          <a:prstGeom prst="rect">
            <a:avLst/>
          </a:prstGeom>
          <a:noFill/>
          <a:ln w="25400">
            <a:noFill/>
            <a:miter lim="800000"/>
            <a:headEnd/>
            <a:tailEnd/>
          </a:ln>
          <a:effectLst/>
        </p:spPr>
        <p:txBody>
          <a:bodyPr wrap="square">
            <a:prstTxWarp prst="textNoShape">
              <a:avLst/>
            </a:prstTxWarp>
            <a:spAutoFit/>
          </a:bodyPr>
          <a:lstStyle/>
          <a:p>
            <a:pPr algn="l">
              <a:lnSpc>
                <a:spcPct val="100000"/>
              </a:lnSpc>
            </a:pPr>
            <a:r>
              <a:rPr lang="en-US" altLang="zh-CN" dirty="0"/>
              <a:t>SATA</a:t>
            </a:r>
            <a:r>
              <a:rPr lang="zh-CN" altLang="en-US" dirty="0"/>
              <a:t>接口</a:t>
            </a:r>
            <a:r>
              <a:rPr lang="en-US" altLang="zh-CN" dirty="0"/>
              <a:t>SSD</a:t>
            </a:r>
            <a:endParaRPr lang="en-US" b="0" dirty="0"/>
          </a:p>
        </p:txBody>
      </p:sp>
      <p:sp>
        <p:nvSpPr>
          <p:cNvPr id="22" name="Text Box 46">
            <a:extLst>
              <a:ext uri="{FF2B5EF4-FFF2-40B4-BE49-F238E27FC236}">
                <a16:creationId xmlns:a16="http://schemas.microsoft.com/office/drawing/2014/main" id="{3F01241E-0C47-4141-AF91-63F3D12021E4}"/>
              </a:ext>
            </a:extLst>
          </p:cNvPr>
          <p:cNvSpPr txBox="1">
            <a:spLocks noChangeArrowheads="1"/>
          </p:cNvSpPr>
          <p:nvPr/>
        </p:nvSpPr>
        <p:spPr bwMode="auto">
          <a:xfrm>
            <a:off x="3697176" y="2082148"/>
            <a:ext cx="1362205" cy="369332"/>
          </a:xfrm>
          <a:prstGeom prst="rect">
            <a:avLst/>
          </a:prstGeom>
          <a:noFill/>
          <a:ln w="25400">
            <a:noFill/>
            <a:miter lim="800000"/>
            <a:headEnd/>
            <a:tailEnd/>
          </a:ln>
          <a:effectLst/>
        </p:spPr>
        <p:txBody>
          <a:bodyPr wrap="square">
            <a:prstTxWarp prst="textNoShape">
              <a:avLst/>
            </a:prstTxWarp>
            <a:spAutoFit/>
          </a:bodyPr>
          <a:lstStyle/>
          <a:p>
            <a:pPr algn="l">
              <a:lnSpc>
                <a:spcPct val="100000"/>
              </a:lnSpc>
            </a:pPr>
            <a:r>
              <a:rPr lang="en-US" altLang="zh-CN" dirty="0"/>
              <a:t>M.2</a:t>
            </a:r>
            <a:r>
              <a:rPr lang="zh-CN" altLang="en-US" dirty="0"/>
              <a:t>接口</a:t>
            </a:r>
            <a:r>
              <a:rPr lang="en-US" altLang="zh-CN" dirty="0"/>
              <a:t>SSD</a:t>
            </a:r>
            <a:endParaRPr lang="en-US" b="0" dirty="0"/>
          </a:p>
        </p:txBody>
      </p:sp>
      <p:sp>
        <p:nvSpPr>
          <p:cNvPr id="23" name="Text Box 46">
            <a:extLst>
              <a:ext uri="{FF2B5EF4-FFF2-40B4-BE49-F238E27FC236}">
                <a16:creationId xmlns:a16="http://schemas.microsoft.com/office/drawing/2014/main" id="{5413BE63-ACB2-44AC-BECB-53A2A546BF28}"/>
              </a:ext>
            </a:extLst>
          </p:cNvPr>
          <p:cNvSpPr txBox="1">
            <a:spLocks noChangeArrowheads="1"/>
          </p:cNvSpPr>
          <p:nvPr/>
        </p:nvSpPr>
        <p:spPr bwMode="auto">
          <a:xfrm>
            <a:off x="3732917" y="3465184"/>
            <a:ext cx="1631171" cy="369332"/>
          </a:xfrm>
          <a:prstGeom prst="rect">
            <a:avLst/>
          </a:prstGeom>
          <a:noFill/>
          <a:ln w="25400">
            <a:noFill/>
            <a:miter lim="800000"/>
            <a:headEnd/>
            <a:tailEnd/>
          </a:ln>
          <a:effectLst/>
        </p:spPr>
        <p:txBody>
          <a:bodyPr wrap="square">
            <a:prstTxWarp prst="textNoShape">
              <a:avLst/>
            </a:prstTxWarp>
            <a:spAutoFit/>
          </a:bodyPr>
          <a:lstStyle/>
          <a:p>
            <a:pPr algn="l">
              <a:lnSpc>
                <a:spcPct val="100000"/>
              </a:lnSpc>
            </a:pPr>
            <a:r>
              <a:rPr lang="en-US" altLang="zh-CN" dirty="0"/>
              <a:t>PCIe</a:t>
            </a:r>
            <a:r>
              <a:rPr lang="zh-CN" altLang="en-US" dirty="0"/>
              <a:t>接口</a:t>
            </a:r>
            <a:r>
              <a:rPr lang="en-US" altLang="zh-CN" dirty="0"/>
              <a:t>SSD</a:t>
            </a:r>
            <a:endParaRPr lang="en-US" b="0" dirty="0"/>
          </a:p>
        </p:txBody>
      </p:sp>
    </p:spTree>
    <p:extLst>
      <p:ext uri="{BB962C8B-B14F-4D97-AF65-F5344CB8AC3E}">
        <p14:creationId xmlns:p14="http://schemas.microsoft.com/office/powerpoint/2010/main" val="268387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1ED57-A8C0-4F1C-9F90-3ED9BA985ECB}"/>
              </a:ext>
            </a:extLst>
          </p:cNvPr>
          <p:cNvSpPr>
            <a:spLocks noGrp="1"/>
          </p:cNvSpPr>
          <p:nvPr>
            <p:ph type="title"/>
          </p:nvPr>
        </p:nvSpPr>
        <p:spPr/>
        <p:txBody>
          <a:bodyPr>
            <a:normAutofit/>
          </a:bodyPr>
          <a:lstStyle/>
          <a:p>
            <a:r>
              <a:rPr lang="zh-CN" altLang="en-US" dirty="0"/>
              <a:t>固态硬盘逻辑结构</a:t>
            </a:r>
          </a:p>
        </p:txBody>
      </p:sp>
      <p:sp>
        <p:nvSpPr>
          <p:cNvPr id="4" name="灯片编号占位符 3">
            <a:extLst>
              <a:ext uri="{FF2B5EF4-FFF2-40B4-BE49-F238E27FC236}">
                <a16:creationId xmlns:a16="http://schemas.microsoft.com/office/drawing/2014/main" id="{92A409C9-80E6-441E-9E31-1F764445CCD0}"/>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77</a:t>
            </a:fld>
            <a:endParaRPr lang="zh-CN" altLang="en-US" dirty="0"/>
          </a:p>
        </p:txBody>
      </p:sp>
      <p:sp>
        <p:nvSpPr>
          <p:cNvPr id="5" name="Rectangle 289">
            <a:extLst>
              <a:ext uri="{FF2B5EF4-FFF2-40B4-BE49-F238E27FC236}">
                <a16:creationId xmlns:a16="http://schemas.microsoft.com/office/drawing/2014/main" id="{29629204-1C54-4883-9C88-2C23E79503B7}"/>
              </a:ext>
            </a:extLst>
          </p:cNvPr>
          <p:cNvSpPr>
            <a:spLocks noChangeArrowheads="1"/>
          </p:cNvSpPr>
          <p:nvPr/>
        </p:nvSpPr>
        <p:spPr bwMode="auto">
          <a:xfrm>
            <a:off x="990600" y="3352800"/>
            <a:ext cx="7162800" cy="9906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Content Placeholder 2">
            <a:extLst>
              <a:ext uri="{FF2B5EF4-FFF2-40B4-BE49-F238E27FC236}">
                <a16:creationId xmlns:a16="http://schemas.microsoft.com/office/drawing/2014/main" id="{79115920-9748-4410-BC7C-7B9F1173F117}"/>
              </a:ext>
            </a:extLst>
          </p:cNvPr>
          <p:cNvSpPr txBox="1">
            <a:spLocks/>
          </p:cNvSpPr>
          <p:nvPr/>
        </p:nvSpPr>
        <p:spPr>
          <a:xfrm>
            <a:off x="396875" y="4724400"/>
            <a:ext cx="8423597" cy="1904999"/>
          </a:xfrm>
          <a:prstGeom prst="rect">
            <a:avLst/>
          </a:prstGeom>
        </p:spPr>
        <p:txBody>
          <a:bodyPr vert="horz" lIns="91440" tIns="45720" rIns="91440" bIns="45720" rtlCol="0">
            <a:normAutofit/>
          </a:bodyPr>
          <a:lstStyle>
            <a:lvl1pPr marL="257108" indent="-257108" algn="l" defTabSz="685622" rtl="0" eaLnBrk="1" latinLnBrk="0" hangingPunct="1">
              <a:spcBef>
                <a:spcPct val="20000"/>
              </a:spcBef>
              <a:buFont typeface="Arial" panose="020B0604020202020204" pitchFamily="34" charset="0"/>
              <a:buChar char="•"/>
              <a:defRPr sz="2399" kern="1200">
                <a:solidFill>
                  <a:schemeClr val="tx1"/>
                </a:solidFill>
                <a:latin typeface="Times New Roman" panose="02020603050405020304" pitchFamily="18" charset="0"/>
                <a:ea typeface="+mn-ea"/>
                <a:cs typeface="Times New Roman" panose="02020603050405020304" pitchFamily="18" charset="0"/>
              </a:defRPr>
            </a:lvl1pPr>
            <a:lvl2pPr marL="557068" indent="-214257" algn="l" defTabSz="685622" rtl="0" eaLnBrk="1" latinLnBrk="0" hangingPunct="1">
              <a:spcBef>
                <a:spcPct val="20000"/>
              </a:spcBef>
              <a:buFont typeface="Arial" panose="020B0604020202020204" pitchFamily="34" charset="0"/>
              <a:buChar char="–"/>
              <a:defRPr sz="2099" kern="1200">
                <a:solidFill>
                  <a:schemeClr val="tx1"/>
                </a:solidFill>
                <a:latin typeface="Times New Roman" panose="02020603050405020304" pitchFamily="18" charset="0"/>
                <a:ea typeface="+mn-ea"/>
                <a:cs typeface="Times New Roman" panose="02020603050405020304" pitchFamily="18" charset="0"/>
              </a:defRPr>
            </a:lvl2pPr>
            <a:lvl3pPr marL="857028" indent="-171406" algn="l" defTabSz="685622"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199840"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652" indent="-171406" algn="l" defTabSz="685622" rtl="0" eaLnBrk="1" latinLnBrk="0" hangingPunct="1">
              <a:spcBef>
                <a:spcPct val="20000"/>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463"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74"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085"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897" indent="-171406" algn="l" defTabSz="685622"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dirty="0"/>
              <a:t>页大小：</a:t>
            </a:r>
            <a:r>
              <a:rPr lang="en-US" dirty="0"/>
              <a:t>512KB</a:t>
            </a:r>
            <a:r>
              <a:rPr lang="en-US" altLang="zh-CN" dirty="0"/>
              <a:t>~</a:t>
            </a:r>
            <a:r>
              <a:rPr lang="en-US" dirty="0"/>
              <a:t>4KB, </a:t>
            </a:r>
            <a:r>
              <a:rPr lang="zh-CN" altLang="en-US" dirty="0"/>
              <a:t>块</a:t>
            </a:r>
            <a:r>
              <a:rPr lang="en-US" dirty="0"/>
              <a:t>: 32~128</a:t>
            </a:r>
            <a:r>
              <a:rPr lang="zh-CN" altLang="en-US" dirty="0"/>
              <a:t>页</a:t>
            </a:r>
            <a:endParaRPr lang="en-US" dirty="0"/>
          </a:p>
          <a:p>
            <a:r>
              <a:rPr lang="zh-CN" altLang="en-US" dirty="0"/>
              <a:t>数据以页为单位读写</a:t>
            </a:r>
            <a:r>
              <a:rPr lang="en-US" dirty="0"/>
              <a:t> </a:t>
            </a:r>
          </a:p>
          <a:p>
            <a:r>
              <a:rPr lang="zh-CN" altLang="en-US" dirty="0"/>
              <a:t>页所属的块被整个擦除后才能写该页</a:t>
            </a:r>
            <a:endParaRPr lang="en-US" dirty="0"/>
          </a:p>
          <a:p>
            <a:r>
              <a:rPr lang="zh-CN" altLang="en-US" dirty="0"/>
              <a:t>块磨损：经过大约</a:t>
            </a:r>
            <a:r>
              <a:rPr lang="en-US" altLang="zh-CN" dirty="0"/>
              <a:t>100000</a:t>
            </a:r>
            <a:r>
              <a:rPr lang="zh-CN" altLang="en-US" dirty="0"/>
              <a:t>次重复写后，块磨损坏，不可用</a:t>
            </a:r>
            <a:endParaRPr lang="en-US" dirty="0"/>
          </a:p>
        </p:txBody>
      </p:sp>
      <p:sp>
        <p:nvSpPr>
          <p:cNvPr id="7" name="AutoShape 238">
            <a:extLst>
              <a:ext uri="{FF2B5EF4-FFF2-40B4-BE49-F238E27FC236}">
                <a16:creationId xmlns:a16="http://schemas.microsoft.com/office/drawing/2014/main" id="{8ABA4C9F-4737-45E7-BD90-A772AFB4ED28}"/>
              </a:ext>
            </a:extLst>
          </p:cNvPr>
          <p:cNvSpPr>
            <a:spLocks noChangeArrowheads="1"/>
          </p:cNvSpPr>
          <p:nvPr/>
        </p:nvSpPr>
        <p:spPr bwMode="auto">
          <a:xfrm flipV="1">
            <a:off x="4305300" y="1606550"/>
            <a:ext cx="495300" cy="685800"/>
          </a:xfrm>
          <a:prstGeom prst="upArrow">
            <a:avLst>
              <a:gd name="adj1" fmla="val 36667"/>
              <a:gd name="adj2" fmla="val 44872"/>
            </a:avLst>
          </a:prstGeom>
          <a:solidFill>
            <a:srgbClr val="F7F5CD"/>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239">
            <a:extLst>
              <a:ext uri="{FF2B5EF4-FFF2-40B4-BE49-F238E27FC236}">
                <a16:creationId xmlns:a16="http://schemas.microsoft.com/office/drawing/2014/main" id="{E8D54DEC-261E-4108-8D3A-9D1B2261F29A}"/>
              </a:ext>
            </a:extLst>
          </p:cNvPr>
          <p:cNvSpPr>
            <a:spLocks noChangeArrowheads="1"/>
          </p:cNvSpPr>
          <p:nvPr/>
        </p:nvSpPr>
        <p:spPr bwMode="auto">
          <a:xfrm>
            <a:off x="3505200" y="2406650"/>
            <a:ext cx="2057400" cy="520700"/>
          </a:xfrm>
          <a:prstGeom prst="rect">
            <a:avLst/>
          </a:prstGeom>
          <a:solidFill>
            <a:srgbClr val="DEDFF5"/>
          </a:solidFill>
          <a:ln w="12700">
            <a:solidFill>
              <a:srgbClr val="000000"/>
            </a:solidFill>
            <a:miter lim="800000"/>
            <a:headEnd/>
            <a:tailEnd/>
          </a:ln>
          <a:effectLst/>
        </p:spPr>
        <p:txBody>
          <a:bodyPr wrap="none" anchor="ctr">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a:solidFill>
                  <a:sysClr val="windowText" lastClr="000000"/>
                </a:solidFill>
                <a:latin typeface="Arial" charset="0"/>
              </a:rPr>
              <a:t>闪存翻译层</a:t>
            </a:r>
            <a:endParaRPr kumimoji="0" lang="en-US" sz="1800" b="0" i="0" u="none" strike="noStrike" kern="0" cap="none" spc="0" normalizeH="0" baseline="0" noProof="0" dirty="0">
              <a:ln>
                <a:noFill/>
              </a:ln>
              <a:solidFill>
                <a:sysClr val="windowText" lastClr="000000"/>
              </a:solidFill>
              <a:effectLst/>
              <a:uLnTx/>
              <a:uFillTx/>
              <a:latin typeface="Arial" charset="0"/>
            </a:endParaRPr>
          </a:p>
        </p:txBody>
      </p:sp>
      <p:sp>
        <p:nvSpPr>
          <p:cNvPr id="9" name="Line 258">
            <a:extLst>
              <a:ext uri="{FF2B5EF4-FFF2-40B4-BE49-F238E27FC236}">
                <a16:creationId xmlns:a16="http://schemas.microsoft.com/office/drawing/2014/main" id="{0FFEE756-9537-41AE-8DC5-9A039610B215}"/>
              </a:ext>
            </a:extLst>
          </p:cNvPr>
          <p:cNvSpPr>
            <a:spLocks noChangeShapeType="1"/>
          </p:cNvSpPr>
          <p:nvPr/>
        </p:nvSpPr>
        <p:spPr bwMode="auto">
          <a:xfrm>
            <a:off x="4572000" y="2927350"/>
            <a:ext cx="0" cy="381000"/>
          </a:xfrm>
          <a:prstGeom prst="line">
            <a:avLst/>
          </a:prstGeom>
          <a:noFill/>
          <a:ln w="38100">
            <a:solidFill>
              <a:srgbClr val="000000"/>
            </a:solidFill>
            <a:round/>
            <a:headEnd type="triangle" w="med" len="me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235">
            <a:extLst>
              <a:ext uri="{FF2B5EF4-FFF2-40B4-BE49-F238E27FC236}">
                <a16:creationId xmlns:a16="http://schemas.microsoft.com/office/drawing/2014/main" id="{9823257E-746D-4EAB-84FF-6DA4FF101F3E}"/>
              </a:ext>
            </a:extLst>
          </p:cNvPr>
          <p:cNvSpPr>
            <a:spLocks noChangeArrowheads="1"/>
          </p:cNvSpPr>
          <p:nvPr/>
        </p:nvSpPr>
        <p:spPr bwMode="auto">
          <a:xfrm>
            <a:off x="3429000" y="1390650"/>
            <a:ext cx="2209800" cy="241300"/>
          </a:xfrm>
          <a:prstGeom prst="rect">
            <a:avLst/>
          </a:prstGeom>
          <a:solidFill>
            <a:srgbClr val="F7F5CD"/>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CFFCC"/>
              </a:solidFill>
              <a:effectLst/>
              <a:uLnTx/>
              <a:uFillTx/>
            </a:endParaRPr>
          </a:p>
        </p:txBody>
      </p:sp>
      <p:sp>
        <p:nvSpPr>
          <p:cNvPr id="11" name="Rectangle 264">
            <a:extLst>
              <a:ext uri="{FF2B5EF4-FFF2-40B4-BE49-F238E27FC236}">
                <a16:creationId xmlns:a16="http://schemas.microsoft.com/office/drawing/2014/main" id="{169E7C97-9DA0-4C88-8251-3A1EB5B8C1DB}"/>
              </a:ext>
            </a:extLst>
          </p:cNvPr>
          <p:cNvSpPr>
            <a:spLocks noChangeArrowheads="1"/>
          </p:cNvSpPr>
          <p:nvPr/>
        </p:nvSpPr>
        <p:spPr bwMode="auto">
          <a:xfrm>
            <a:off x="4476750" y="1541463"/>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 Box 265">
            <a:extLst>
              <a:ext uri="{FF2B5EF4-FFF2-40B4-BE49-F238E27FC236}">
                <a16:creationId xmlns:a16="http://schemas.microsoft.com/office/drawing/2014/main" id="{495832A3-E0B0-49B3-9514-1C2BC1C58535}"/>
              </a:ext>
            </a:extLst>
          </p:cNvPr>
          <p:cNvSpPr txBox="1">
            <a:spLocks noChangeArrowheads="1"/>
          </p:cNvSpPr>
          <p:nvPr/>
        </p:nvSpPr>
        <p:spPr bwMode="auto">
          <a:xfrm>
            <a:off x="3429000" y="1050409"/>
            <a:ext cx="954107" cy="369332"/>
          </a:xfrm>
          <a:prstGeom prst="rect">
            <a:avLst/>
          </a:prstGeom>
          <a:noFill/>
          <a:ln w="12700">
            <a:noFill/>
            <a:miter lim="800000"/>
            <a:headEnd/>
            <a:tailEnd/>
          </a:ln>
          <a:effectLst/>
        </p:spPr>
        <p:txBody>
          <a:bodyPr wrap="none" anchor="ctr">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charset="0"/>
              </a:rPr>
              <a:t>I/O</a:t>
            </a:r>
            <a:r>
              <a:rPr kumimoji="0" lang="zh-CN" altLang="en-US" sz="1800" b="0" i="0" u="none" strike="noStrike" kern="0" cap="none" spc="0" normalizeH="0" baseline="0" noProof="0" dirty="0">
                <a:ln>
                  <a:noFill/>
                </a:ln>
                <a:solidFill>
                  <a:sysClr val="windowText" lastClr="000000"/>
                </a:solidFill>
                <a:effectLst/>
                <a:uLnTx/>
                <a:uFillTx/>
                <a:latin typeface="Arial" charset="0"/>
              </a:rPr>
              <a:t>总线</a:t>
            </a:r>
            <a:endParaRPr kumimoji="0" lang="en-US" sz="1800" b="0" i="0" u="none" strike="noStrike" kern="0" cap="none" spc="0" normalizeH="0" baseline="0" noProof="0" dirty="0">
              <a:ln>
                <a:noFill/>
              </a:ln>
              <a:solidFill>
                <a:sysClr val="windowText" lastClr="000000"/>
              </a:solidFill>
              <a:effectLst/>
              <a:uLnTx/>
              <a:uFillTx/>
              <a:latin typeface="Arial" charset="0"/>
            </a:endParaRPr>
          </a:p>
        </p:txBody>
      </p:sp>
      <p:sp>
        <p:nvSpPr>
          <p:cNvPr id="13" name="Rectangle 271">
            <a:extLst>
              <a:ext uri="{FF2B5EF4-FFF2-40B4-BE49-F238E27FC236}">
                <a16:creationId xmlns:a16="http://schemas.microsoft.com/office/drawing/2014/main" id="{0BF6077E-3F3A-4372-8025-D1BE5D9406FF}"/>
              </a:ext>
            </a:extLst>
          </p:cNvPr>
          <p:cNvSpPr>
            <a:spLocks noChangeArrowheads="1"/>
          </p:cNvSpPr>
          <p:nvPr/>
        </p:nvSpPr>
        <p:spPr bwMode="auto">
          <a:xfrm>
            <a:off x="5562600" y="1174750"/>
            <a:ext cx="457200" cy="533400"/>
          </a:xfrm>
          <a:prstGeom prst="rect">
            <a:avLst/>
          </a:prstGeom>
          <a:solidFill>
            <a:srgbClr val="FFFFFF"/>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ndParaRPr>
          </a:p>
        </p:txBody>
      </p:sp>
      <p:sp>
        <p:nvSpPr>
          <p:cNvPr id="14" name="Rectangle 272">
            <a:extLst>
              <a:ext uri="{FF2B5EF4-FFF2-40B4-BE49-F238E27FC236}">
                <a16:creationId xmlns:a16="http://schemas.microsoft.com/office/drawing/2014/main" id="{D5332971-D6BA-495B-BFE5-7C901406F072}"/>
              </a:ext>
            </a:extLst>
          </p:cNvPr>
          <p:cNvSpPr>
            <a:spLocks noChangeArrowheads="1"/>
          </p:cNvSpPr>
          <p:nvPr/>
        </p:nvSpPr>
        <p:spPr bwMode="auto">
          <a:xfrm>
            <a:off x="3048000" y="1219200"/>
            <a:ext cx="457200" cy="457200"/>
          </a:xfrm>
          <a:prstGeom prst="rect">
            <a:avLst/>
          </a:prstGeom>
          <a:solidFill>
            <a:srgbClr val="FFFFFF"/>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Arial" charset="0"/>
            </a:endParaRPr>
          </a:p>
        </p:txBody>
      </p:sp>
      <p:sp>
        <p:nvSpPr>
          <p:cNvPr id="15" name="Rectangle 280">
            <a:extLst>
              <a:ext uri="{FF2B5EF4-FFF2-40B4-BE49-F238E27FC236}">
                <a16:creationId xmlns:a16="http://schemas.microsoft.com/office/drawing/2014/main" id="{036E743C-1301-47B9-97CA-E260F8293D9B}"/>
              </a:ext>
            </a:extLst>
          </p:cNvPr>
          <p:cNvSpPr>
            <a:spLocks noChangeArrowheads="1"/>
          </p:cNvSpPr>
          <p:nvPr/>
        </p:nvSpPr>
        <p:spPr bwMode="auto">
          <a:xfrm>
            <a:off x="1154113" y="3689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274">
            <a:extLst>
              <a:ext uri="{FF2B5EF4-FFF2-40B4-BE49-F238E27FC236}">
                <a16:creationId xmlns:a16="http://schemas.microsoft.com/office/drawing/2014/main" id="{1C29A695-B30E-4AC6-8B52-1B85D8417602}"/>
              </a:ext>
            </a:extLst>
          </p:cNvPr>
          <p:cNvSpPr>
            <a:spLocks noChangeArrowheads="1"/>
          </p:cNvSpPr>
          <p:nvPr/>
        </p:nvSpPr>
        <p:spPr bwMode="auto">
          <a:xfrm>
            <a:off x="1230313"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rPr>
              <a:t>Page 0</a:t>
            </a:r>
          </a:p>
        </p:txBody>
      </p:sp>
      <p:sp>
        <p:nvSpPr>
          <p:cNvPr id="17" name="Rectangle 277">
            <a:extLst>
              <a:ext uri="{FF2B5EF4-FFF2-40B4-BE49-F238E27FC236}">
                <a16:creationId xmlns:a16="http://schemas.microsoft.com/office/drawing/2014/main" id="{664F8A07-F158-48B7-8D20-1F7317452850}"/>
              </a:ext>
            </a:extLst>
          </p:cNvPr>
          <p:cNvSpPr>
            <a:spLocks noChangeArrowheads="1"/>
          </p:cNvSpPr>
          <p:nvPr/>
        </p:nvSpPr>
        <p:spPr bwMode="auto">
          <a:xfrm>
            <a:off x="2068513"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Arial" charset="0"/>
              </a:rPr>
              <a:t>Page 1</a:t>
            </a:r>
          </a:p>
        </p:txBody>
      </p:sp>
      <p:sp>
        <p:nvSpPr>
          <p:cNvPr id="18" name="Rectangle 278">
            <a:extLst>
              <a:ext uri="{FF2B5EF4-FFF2-40B4-BE49-F238E27FC236}">
                <a16:creationId xmlns:a16="http://schemas.microsoft.com/office/drawing/2014/main" id="{4FB36E18-5F15-4EFA-A534-80D1FDA97526}"/>
              </a:ext>
            </a:extLst>
          </p:cNvPr>
          <p:cNvSpPr>
            <a:spLocks noChangeArrowheads="1"/>
          </p:cNvSpPr>
          <p:nvPr/>
        </p:nvSpPr>
        <p:spPr bwMode="auto">
          <a:xfrm>
            <a:off x="3363913"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charset="0"/>
              </a:rPr>
              <a:t>Page P-1</a:t>
            </a:r>
          </a:p>
        </p:txBody>
      </p:sp>
      <p:sp>
        <p:nvSpPr>
          <p:cNvPr id="19" name="Text Box 279">
            <a:extLst>
              <a:ext uri="{FF2B5EF4-FFF2-40B4-BE49-F238E27FC236}">
                <a16:creationId xmlns:a16="http://schemas.microsoft.com/office/drawing/2014/main" id="{61B2C070-B021-4B1A-B616-9844BBE46C6C}"/>
              </a:ext>
            </a:extLst>
          </p:cNvPr>
          <p:cNvSpPr txBox="1">
            <a:spLocks noChangeArrowheads="1"/>
          </p:cNvSpPr>
          <p:nvPr/>
        </p:nvSpPr>
        <p:spPr bwMode="auto">
          <a:xfrm>
            <a:off x="2906713" y="3613150"/>
            <a:ext cx="488950" cy="457200"/>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Arial" charset="0"/>
              </a:rPr>
              <a:t>…</a:t>
            </a:r>
          </a:p>
        </p:txBody>
      </p:sp>
      <p:sp>
        <p:nvSpPr>
          <p:cNvPr id="20" name="Text Box 281">
            <a:extLst>
              <a:ext uri="{FF2B5EF4-FFF2-40B4-BE49-F238E27FC236}">
                <a16:creationId xmlns:a16="http://schemas.microsoft.com/office/drawing/2014/main" id="{E8026DAD-05A0-4289-8EAF-1E5AE91E8310}"/>
              </a:ext>
            </a:extLst>
          </p:cNvPr>
          <p:cNvSpPr txBox="1">
            <a:spLocks noChangeArrowheads="1"/>
          </p:cNvSpPr>
          <p:nvPr/>
        </p:nvSpPr>
        <p:spPr bwMode="auto">
          <a:xfrm>
            <a:off x="1066800" y="3321050"/>
            <a:ext cx="849313" cy="336550"/>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charset="0"/>
              </a:rPr>
              <a:t>Block 0</a:t>
            </a:r>
          </a:p>
        </p:txBody>
      </p:sp>
      <p:sp>
        <p:nvSpPr>
          <p:cNvPr id="21" name="Text Box 282">
            <a:extLst>
              <a:ext uri="{FF2B5EF4-FFF2-40B4-BE49-F238E27FC236}">
                <a16:creationId xmlns:a16="http://schemas.microsoft.com/office/drawing/2014/main" id="{9D0CDF6E-6A1F-45E8-B16A-53275E143566}"/>
              </a:ext>
            </a:extLst>
          </p:cNvPr>
          <p:cNvSpPr txBox="1">
            <a:spLocks noChangeArrowheads="1"/>
          </p:cNvSpPr>
          <p:nvPr/>
        </p:nvSpPr>
        <p:spPr bwMode="auto">
          <a:xfrm>
            <a:off x="4311650" y="3657600"/>
            <a:ext cx="488950" cy="457200"/>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Arial" charset="0"/>
              </a:rPr>
              <a:t>…</a:t>
            </a:r>
          </a:p>
        </p:txBody>
      </p:sp>
      <p:sp>
        <p:nvSpPr>
          <p:cNvPr id="22" name="Rectangle 287">
            <a:extLst>
              <a:ext uri="{FF2B5EF4-FFF2-40B4-BE49-F238E27FC236}">
                <a16:creationId xmlns:a16="http://schemas.microsoft.com/office/drawing/2014/main" id="{53AF445A-47A0-4BA4-919F-11BB6EF4D0A5}"/>
              </a:ext>
            </a:extLst>
          </p:cNvPr>
          <p:cNvSpPr>
            <a:spLocks noChangeArrowheads="1"/>
          </p:cNvSpPr>
          <p:nvPr/>
        </p:nvSpPr>
        <p:spPr bwMode="auto">
          <a:xfrm>
            <a:off x="4876800" y="3689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83">
            <a:extLst>
              <a:ext uri="{FF2B5EF4-FFF2-40B4-BE49-F238E27FC236}">
                <a16:creationId xmlns:a16="http://schemas.microsoft.com/office/drawing/2014/main" id="{DB8535B2-5ADD-461F-A227-5D0BCF73924C}"/>
              </a:ext>
            </a:extLst>
          </p:cNvPr>
          <p:cNvSpPr>
            <a:spLocks noChangeArrowheads="1"/>
          </p:cNvSpPr>
          <p:nvPr/>
        </p:nvSpPr>
        <p:spPr bwMode="auto">
          <a:xfrm>
            <a:off x="4953000"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Arial" charset="0"/>
              </a:rPr>
              <a:t>Page 0</a:t>
            </a:r>
          </a:p>
        </p:txBody>
      </p:sp>
      <p:sp>
        <p:nvSpPr>
          <p:cNvPr id="24" name="Rectangle 284">
            <a:extLst>
              <a:ext uri="{FF2B5EF4-FFF2-40B4-BE49-F238E27FC236}">
                <a16:creationId xmlns:a16="http://schemas.microsoft.com/office/drawing/2014/main" id="{C315B5F6-D604-4FA0-A2A7-E24463123BB2}"/>
              </a:ext>
            </a:extLst>
          </p:cNvPr>
          <p:cNvSpPr>
            <a:spLocks noChangeArrowheads="1"/>
          </p:cNvSpPr>
          <p:nvPr/>
        </p:nvSpPr>
        <p:spPr bwMode="auto">
          <a:xfrm>
            <a:off x="5791200"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Arial" charset="0"/>
              </a:rPr>
              <a:t>Page 1</a:t>
            </a:r>
          </a:p>
        </p:txBody>
      </p:sp>
      <p:sp>
        <p:nvSpPr>
          <p:cNvPr id="25" name="Rectangle 285">
            <a:extLst>
              <a:ext uri="{FF2B5EF4-FFF2-40B4-BE49-F238E27FC236}">
                <a16:creationId xmlns:a16="http://schemas.microsoft.com/office/drawing/2014/main" id="{542D7182-809E-4DE2-899F-977F0E0BF9C6}"/>
              </a:ext>
            </a:extLst>
          </p:cNvPr>
          <p:cNvSpPr>
            <a:spLocks noChangeArrowheads="1"/>
          </p:cNvSpPr>
          <p:nvPr/>
        </p:nvSpPr>
        <p:spPr bwMode="auto">
          <a:xfrm>
            <a:off x="7086600"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charset="0"/>
              </a:rPr>
              <a:t>Page P-1</a:t>
            </a:r>
          </a:p>
        </p:txBody>
      </p:sp>
      <p:sp>
        <p:nvSpPr>
          <p:cNvPr id="26" name="Text Box 286">
            <a:extLst>
              <a:ext uri="{FF2B5EF4-FFF2-40B4-BE49-F238E27FC236}">
                <a16:creationId xmlns:a16="http://schemas.microsoft.com/office/drawing/2014/main" id="{90658A7A-C9AC-40FD-B75C-5D640246BAEE}"/>
              </a:ext>
            </a:extLst>
          </p:cNvPr>
          <p:cNvSpPr txBox="1">
            <a:spLocks noChangeArrowheads="1"/>
          </p:cNvSpPr>
          <p:nvPr/>
        </p:nvSpPr>
        <p:spPr bwMode="auto">
          <a:xfrm>
            <a:off x="6629400" y="3613150"/>
            <a:ext cx="488950" cy="457200"/>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Arial" charset="0"/>
              </a:rPr>
              <a:t>…</a:t>
            </a:r>
          </a:p>
        </p:txBody>
      </p:sp>
      <p:sp>
        <p:nvSpPr>
          <p:cNvPr id="27" name="Text Box 288">
            <a:extLst>
              <a:ext uri="{FF2B5EF4-FFF2-40B4-BE49-F238E27FC236}">
                <a16:creationId xmlns:a16="http://schemas.microsoft.com/office/drawing/2014/main" id="{471470A4-321E-4C06-8A08-A0FB4E3E484D}"/>
              </a:ext>
            </a:extLst>
          </p:cNvPr>
          <p:cNvSpPr txBox="1">
            <a:spLocks noChangeArrowheads="1"/>
          </p:cNvSpPr>
          <p:nvPr/>
        </p:nvSpPr>
        <p:spPr bwMode="auto">
          <a:xfrm>
            <a:off x="4800600" y="3321050"/>
            <a:ext cx="1109663" cy="336550"/>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charset="0"/>
              </a:rPr>
              <a:t>Block  B-1</a:t>
            </a:r>
          </a:p>
        </p:txBody>
      </p:sp>
      <p:sp>
        <p:nvSpPr>
          <p:cNvPr id="28" name="Text Box 291">
            <a:extLst>
              <a:ext uri="{FF2B5EF4-FFF2-40B4-BE49-F238E27FC236}">
                <a16:creationId xmlns:a16="http://schemas.microsoft.com/office/drawing/2014/main" id="{031A4673-6376-406C-BCE0-A576EE60B633}"/>
              </a:ext>
            </a:extLst>
          </p:cNvPr>
          <p:cNvSpPr txBox="1">
            <a:spLocks noChangeArrowheads="1"/>
          </p:cNvSpPr>
          <p:nvPr/>
        </p:nvSpPr>
        <p:spPr bwMode="auto">
          <a:xfrm>
            <a:off x="912813" y="3016250"/>
            <a:ext cx="646331" cy="369332"/>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latin typeface="Arial" charset="0"/>
              </a:rPr>
              <a:t>闪存</a:t>
            </a:r>
            <a:endParaRPr kumimoji="0" lang="en-US" sz="1800" b="0" i="0" u="none" strike="noStrike" kern="0" cap="none" spc="0" normalizeH="0" baseline="0" noProof="0" dirty="0">
              <a:ln>
                <a:noFill/>
              </a:ln>
              <a:solidFill>
                <a:sysClr val="windowText" lastClr="000000"/>
              </a:solidFill>
              <a:effectLst/>
              <a:uLnTx/>
              <a:uFillTx/>
              <a:latin typeface="Arial" charset="0"/>
            </a:endParaRPr>
          </a:p>
        </p:txBody>
      </p:sp>
      <p:sp>
        <p:nvSpPr>
          <p:cNvPr id="29" name="Rectangle 292">
            <a:extLst>
              <a:ext uri="{FF2B5EF4-FFF2-40B4-BE49-F238E27FC236}">
                <a16:creationId xmlns:a16="http://schemas.microsoft.com/office/drawing/2014/main" id="{44569B45-7D32-4EE0-85EC-86082E1A5431}"/>
              </a:ext>
            </a:extLst>
          </p:cNvPr>
          <p:cNvSpPr>
            <a:spLocks noChangeArrowheads="1"/>
          </p:cNvSpPr>
          <p:nvPr/>
        </p:nvSpPr>
        <p:spPr bwMode="auto">
          <a:xfrm>
            <a:off x="838200" y="2317750"/>
            <a:ext cx="7467600" cy="2178050"/>
          </a:xfrm>
          <a:prstGeom prst="rect">
            <a:avLst/>
          </a:prstGeom>
          <a:noFill/>
          <a:ln w="12700">
            <a:solidFill>
              <a:srgbClr val="000000"/>
            </a:solidFill>
            <a:prstDash val="dash"/>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 Box 293">
            <a:extLst>
              <a:ext uri="{FF2B5EF4-FFF2-40B4-BE49-F238E27FC236}">
                <a16:creationId xmlns:a16="http://schemas.microsoft.com/office/drawing/2014/main" id="{F5A087F8-367B-4F99-9158-F519D4EFA1DA}"/>
              </a:ext>
            </a:extLst>
          </p:cNvPr>
          <p:cNvSpPr txBox="1">
            <a:spLocks noChangeArrowheads="1"/>
          </p:cNvSpPr>
          <p:nvPr/>
        </p:nvSpPr>
        <p:spPr bwMode="auto">
          <a:xfrm>
            <a:off x="708849" y="1790184"/>
            <a:ext cx="3493264" cy="369332"/>
          </a:xfrm>
          <a:prstGeom prst="rect">
            <a:avLst/>
          </a:prstGeom>
          <a:noFill/>
          <a:ln w="12700">
            <a:noFill/>
            <a:miter lim="800000"/>
            <a:headEnd/>
            <a:tailEnd/>
          </a:ln>
          <a:effectLst/>
        </p:spPr>
        <p:txBody>
          <a:bodyPr wrap="none">
            <a:prstTxWarp prst="textNoShape">
              <a:avLst/>
            </a:prstTxWarp>
            <a:spAutoFit/>
          </a:bodyPr>
          <a:lstStyle/>
          <a:p>
            <a:pPr lvl="0">
              <a:defRPr/>
            </a:pPr>
            <a:r>
              <a:rPr kumimoji="0" lang="zh-CN" altLang="en-US" sz="1800" b="0" i="0" u="none" strike="noStrike" kern="0" cap="none" spc="0" normalizeH="0" baseline="0" noProof="0" dirty="0">
                <a:ln>
                  <a:noFill/>
                </a:ln>
                <a:solidFill>
                  <a:sysClr val="windowText" lastClr="000000"/>
                </a:solidFill>
                <a:effectLst/>
                <a:uLnTx/>
                <a:uFillTx/>
                <a:latin typeface="Arial" charset="0"/>
              </a:rPr>
              <a:t>固态硬盘</a:t>
            </a:r>
            <a:r>
              <a:rPr lang="en-US" altLang="zh-CN" kern="0" dirty="0">
                <a:solidFill>
                  <a:sysClr val="windowText" lastClr="000000"/>
                </a:solidFill>
                <a:latin typeface="Arial" charset="0"/>
              </a:rPr>
              <a:t>(</a:t>
            </a:r>
            <a:r>
              <a:rPr kumimoji="0" lang="en-US" sz="1800" b="0" i="0" u="none" strike="noStrike" kern="0" cap="none" spc="0" normalizeH="0" baseline="0" noProof="0" dirty="0">
                <a:ln>
                  <a:noFill/>
                </a:ln>
                <a:solidFill>
                  <a:sysClr val="windowText" lastClr="000000"/>
                </a:solidFill>
                <a:effectLst/>
                <a:uLnTx/>
                <a:uFillTx/>
                <a:latin typeface="Arial" charset="0"/>
              </a:rPr>
              <a:t>Solid State Disk, SSD)</a:t>
            </a:r>
          </a:p>
        </p:txBody>
      </p:sp>
      <p:sp>
        <p:nvSpPr>
          <p:cNvPr id="31" name="Text Box 297">
            <a:extLst>
              <a:ext uri="{FF2B5EF4-FFF2-40B4-BE49-F238E27FC236}">
                <a16:creationId xmlns:a16="http://schemas.microsoft.com/office/drawing/2014/main" id="{CFE9D7A3-F0BF-4266-A6D2-536A317EC7EC}"/>
              </a:ext>
            </a:extLst>
          </p:cNvPr>
          <p:cNvSpPr txBox="1">
            <a:spLocks noChangeArrowheads="1"/>
          </p:cNvSpPr>
          <p:nvPr/>
        </p:nvSpPr>
        <p:spPr bwMode="auto">
          <a:xfrm>
            <a:off x="4724400" y="1655763"/>
            <a:ext cx="2133600" cy="307777"/>
          </a:xfrm>
          <a:prstGeom prst="rect">
            <a:avLst/>
          </a:prstGeom>
          <a:noFill/>
          <a:ln w="12700">
            <a:noFill/>
            <a:miter lim="800000"/>
            <a:headEnd/>
            <a:tailEnd/>
          </a:ln>
          <a:effectLst/>
        </p:spPr>
        <p:txBody>
          <a:bodyPr>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u="none" strike="noStrike" kern="0" cap="none" spc="0" normalizeH="0" baseline="0" noProof="0" dirty="0">
                <a:ln>
                  <a:noFill/>
                </a:ln>
                <a:solidFill>
                  <a:sysClr val="windowText" lastClr="000000"/>
                </a:solidFill>
                <a:effectLst/>
                <a:uLnTx/>
                <a:uFillTx/>
              </a:rPr>
              <a:t>读写逻辑磁盘块</a:t>
            </a:r>
            <a:endParaRPr kumimoji="0" lang="en-US" sz="1400" b="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8923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 Performance Characteristics	</a:t>
            </a:r>
          </a:p>
        </p:txBody>
      </p:sp>
      <p:sp>
        <p:nvSpPr>
          <p:cNvPr id="3" name="Content Placeholder 2"/>
          <p:cNvSpPr>
            <a:spLocks noGrp="1"/>
          </p:cNvSpPr>
          <p:nvPr>
            <p:ph idx="1"/>
          </p:nvPr>
        </p:nvSpPr>
        <p:spPr>
          <a:xfrm>
            <a:off x="396875" y="1038688"/>
            <a:ext cx="7896225" cy="4752514"/>
          </a:xfrm>
        </p:spPr>
        <p:txBody>
          <a:bodyPr/>
          <a:lstStyle/>
          <a:p>
            <a:r>
              <a:rPr lang="en-US" dirty="0"/>
              <a:t>Benchmark of Samsung 940 EVO Plus</a:t>
            </a:r>
          </a:p>
          <a:p>
            <a:endParaRPr lang="en-US" dirty="0"/>
          </a:p>
          <a:p>
            <a:pPr lvl="1"/>
            <a:endParaRPr lang="en-US" dirty="0"/>
          </a:p>
          <a:p>
            <a:pPr marL="0" indent="0">
              <a:buNone/>
            </a:pPr>
            <a:endParaRPr lang="en-US" dirty="0"/>
          </a:p>
          <a:p>
            <a:pPr marL="400050" lvl="1" indent="0">
              <a:buNone/>
            </a:pPr>
            <a:endParaRPr lang="en-US" dirty="0"/>
          </a:p>
          <a:p>
            <a:r>
              <a:rPr lang="en-US" dirty="0"/>
              <a:t>Sequential access faster than random access</a:t>
            </a:r>
          </a:p>
          <a:p>
            <a:pPr lvl="1"/>
            <a:r>
              <a:rPr lang="en-US" dirty="0"/>
              <a:t>Common theme in the memory hierarchy</a:t>
            </a:r>
          </a:p>
          <a:p>
            <a:r>
              <a:rPr lang="en-US" dirty="0"/>
              <a:t>Random writes are somewhat slower</a:t>
            </a:r>
          </a:p>
          <a:p>
            <a:pPr lvl="1"/>
            <a:r>
              <a:rPr lang="en-US" dirty="0"/>
              <a:t>Erasing a block takes a long time (~1 </a:t>
            </a:r>
            <a:r>
              <a:rPr lang="en-US" dirty="0" err="1"/>
              <a:t>ms</a:t>
            </a:r>
            <a:r>
              <a:rPr lang="en-US" dirty="0"/>
              <a:t>).</a:t>
            </a:r>
          </a:p>
          <a:p>
            <a:pPr lvl="1"/>
            <a:r>
              <a:rPr lang="en-US" dirty="0"/>
              <a:t>Modifying a block page requires all other pages to be copied to new block.</a:t>
            </a:r>
          </a:p>
          <a:p>
            <a:pPr lvl="1"/>
            <a:r>
              <a:rPr lang="en-US" dirty="0"/>
              <a:t>Flash translation layer allows accumulating series of small writes before doing block write.</a:t>
            </a:r>
          </a:p>
        </p:txBody>
      </p:sp>
      <p:sp>
        <p:nvSpPr>
          <p:cNvPr id="4" name="TextBox 3"/>
          <p:cNvSpPr txBox="1"/>
          <p:nvPr/>
        </p:nvSpPr>
        <p:spPr>
          <a:xfrm>
            <a:off x="177339" y="2174689"/>
            <a:ext cx="8859220" cy="707886"/>
          </a:xfrm>
          <a:prstGeom prst="rect">
            <a:avLst/>
          </a:prstGeom>
          <a:solidFill>
            <a:srgbClr val="E2E2E2"/>
          </a:solidFill>
          <a:ln w="19050" cmpd="sng">
            <a:solidFill>
              <a:schemeClr val="tx1"/>
            </a:solidFill>
          </a:ln>
        </p:spPr>
        <p:txBody>
          <a:bodyPr wrap="square" rtlCol="0">
            <a:spAutoFit/>
          </a:bodyPr>
          <a:lstStyle/>
          <a:p>
            <a:r>
              <a:rPr lang="en-US" sz="2000" dirty="0">
                <a:latin typeface="Calibri" pitchFamily="34" charset="0"/>
              </a:rPr>
              <a:t>Sequential read throughput   2,126 MB/s	 Sequential write </a:t>
            </a:r>
            <a:r>
              <a:rPr lang="en-US" sz="2000" dirty="0" err="1">
                <a:latin typeface="Calibri" pitchFamily="34" charset="0"/>
              </a:rPr>
              <a:t>tput</a:t>
            </a:r>
            <a:r>
              <a:rPr lang="en-US" sz="2000" dirty="0">
                <a:latin typeface="Calibri" pitchFamily="34" charset="0"/>
              </a:rPr>
              <a:t>	1,880 MB/s</a:t>
            </a:r>
          </a:p>
          <a:p>
            <a:r>
              <a:rPr lang="en-US" sz="2000" dirty="0">
                <a:latin typeface="Calibri" pitchFamily="34" charset="0"/>
              </a:rPr>
              <a:t>Random read throughput	         140 MB/s	 Random write </a:t>
            </a:r>
            <a:r>
              <a:rPr lang="en-US" sz="2000" dirty="0" err="1">
                <a:latin typeface="Calibri" pitchFamily="34" charset="0"/>
              </a:rPr>
              <a:t>tput</a:t>
            </a:r>
            <a:r>
              <a:rPr lang="en-US" sz="2000" dirty="0">
                <a:latin typeface="Calibri" pitchFamily="34" charset="0"/>
              </a:rPr>
              <a:t>	      59 MB/s</a:t>
            </a:r>
          </a:p>
        </p:txBody>
      </p:sp>
      <p:sp>
        <p:nvSpPr>
          <p:cNvPr id="6" name="Rectangle 5">
            <a:extLst>
              <a:ext uri="{FF2B5EF4-FFF2-40B4-BE49-F238E27FC236}">
                <a16:creationId xmlns:a16="http://schemas.microsoft.com/office/drawing/2014/main" id="{84475DB9-3FD5-C04E-AAC9-47DCE92E4DE3}"/>
              </a:ext>
            </a:extLst>
          </p:cNvPr>
          <p:cNvSpPr/>
          <p:nvPr/>
        </p:nvSpPr>
        <p:spPr>
          <a:xfrm>
            <a:off x="883328" y="1508300"/>
            <a:ext cx="8962008" cy="584775"/>
          </a:xfrm>
          <a:prstGeom prst="rect">
            <a:avLst/>
          </a:prstGeom>
        </p:spPr>
        <p:txBody>
          <a:bodyPr wrap="square">
            <a:spAutoFit/>
          </a:bodyPr>
          <a:lstStyle/>
          <a:p>
            <a:r>
              <a:rPr lang="en-US" sz="1600" dirty="0">
                <a:hlinkClick r:id="rId2"/>
              </a:rPr>
              <a:t>https://ssd.userbenchmark.com/SpeedTest/711305/Samsung-SSD-970-EVO-Plus-250GB</a:t>
            </a:r>
            <a:endParaRPr lang="en-US" sz="1600" dirty="0"/>
          </a:p>
          <a:p>
            <a:endParaRPr lang="en-US" sz="1600" dirty="0"/>
          </a:p>
        </p:txBody>
      </p:sp>
    </p:spTree>
    <p:extLst>
      <p:ext uri="{BB962C8B-B14F-4D97-AF65-F5344CB8AC3E}">
        <p14:creationId xmlns:p14="http://schemas.microsoft.com/office/powerpoint/2010/main" val="4086798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8872951" cy="762000"/>
          </a:xfrm>
        </p:spPr>
        <p:txBody>
          <a:bodyPr/>
          <a:lstStyle/>
          <a:p>
            <a:r>
              <a:rPr lang="en-US" dirty="0"/>
              <a:t>SSD Tradeoffs vs Rotating Disks</a:t>
            </a:r>
          </a:p>
        </p:txBody>
      </p:sp>
      <p:sp>
        <p:nvSpPr>
          <p:cNvPr id="3" name="Content Placeholder 2"/>
          <p:cNvSpPr>
            <a:spLocks noGrp="1"/>
          </p:cNvSpPr>
          <p:nvPr>
            <p:ph idx="1"/>
          </p:nvPr>
        </p:nvSpPr>
        <p:spPr>
          <a:xfrm>
            <a:off x="396875" y="1362075"/>
            <a:ext cx="8294949" cy="4972050"/>
          </a:xfrm>
        </p:spPr>
        <p:txBody>
          <a:bodyPr/>
          <a:lstStyle/>
          <a:p>
            <a:r>
              <a:rPr lang="en-US" dirty="0"/>
              <a:t>Advantages </a:t>
            </a:r>
          </a:p>
          <a:p>
            <a:pPr lvl="1"/>
            <a:r>
              <a:rPr lang="en-US" dirty="0"/>
              <a:t>No moving parts </a:t>
            </a:r>
            <a:r>
              <a:rPr lang="en-US" dirty="0" err="1">
                <a:sym typeface="Wingdings"/>
              </a:rPr>
              <a:t></a:t>
            </a:r>
            <a:r>
              <a:rPr lang="en-US" dirty="0">
                <a:sym typeface="Wingdings"/>
              </a:rPr>
              <a:t> faster, less power, more rugged</a:t>
            </a:r>
            <a:endParaRPr lang="en-US" dirty="0"/>
          </a:p>
          <a:p>
            <a:pPr lvl="1"/>
            <a:endParaRPr lang="en-US" dirty="0"/>
          </a:p>
          <a:p>
            <a:r>
              <a:rPr lang="en-US" dirty="0"/>
              <a:t>Disadvantages</a:t>
            </a:r>
          </a:p>
          <a:p>
            <a:pPr lvl="1"/>
            <a:r>
              <a:rPr lang="en-US" dirty="0"/>
              <a:t>Have the potential to wear out </a:t>
            </a:r>
          </a:p>
          <a:p>
            <a:pPr lvl="2"/>
            <a:r>
              <a:rPr lang="en-US" dirty="0"/>
              <a:t>Mitigated by “wear leveling logic” in flash translation layer</a:t>
            </a:r>
          </a:p>
          <a:p>
            <a:pPr lvl="2"/>
            <a:r>
              <a:rPr lang="en-US" dirty="0"/>
              <a:t>E.g. Samsung 940 EVO Plus guarantees 600 writes/byte of writes before they wear out</a:t>
            </a:r>
          </a:p>
          <a:p>
            <a:pPr lvl="2"/>
            <a:r>
              <a:rPr lang="en-US" dirty="0"/>
              <a:t>Controller migrates data to minimize wear level</a:t>
            </a:r>
          </a:p>
          <a:p>
            <a:pPr lvl="1"/>
            <a:r>
              <a:rPr lang="en-US" dirty="0"/>
              <a:t>In 2019, about 4 times more expensive per byte</a:t>
            </a:r>
          </a:p>
          <a:p>
            <a:pPr lvl="2"/>
            <a:r>
              <a:rPr lang="en-US" dirty="0"/>
              <a:t>And, relative cost will keep dropping</a:t>
            </a:r>
          </a:p>
          <a:p>
            <a:r>
              <a:rPr lang="en-US" dirty="0"/>
              <a:t>Applications</a:t>
            </a:r>
          </a:p>
          <a:p>
            <a:pPr lvl="1"/>
            <a:r>
              <a:rPr lang="en-US" dirty="0"/>
              <a:t>MP3 players, smart phones, laptops</a:t>
            </a:r>
          </a:p>
          <a:p>
            <a:pPr lvl="1"/>
            <a:r>
              <a:rPr lang="en-US" dirty="0"/>
              <a:t>Increasingly common in desktops and servers</a:t>
            </a:r>
          </a:p>
        </p:txBody>
      </p:sp>
    </p:spTree>
    <p:extLst>
      <p:ext uri="{BB962C8B-B14F-4D97-AF65-F5344CB8AC3E}">
        <p14:creationId xmlns:p14="http://schemas.microsoft.com/office/powerpoint/2010/main" val="579655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59">
            <a:extLst>
              <a:ext uri="{FF2B5EF4-FFF2-40B4-BE49-F238E27FC236}">
                <a16:creationId xmlns:a16="http://schemas.microsoft.com/office/drawing/2014/main" id="{1A581410-539F-0479-CD54-8A36A4F30A35}"/>
              </a:ext>
            </a:extLst>
          </p:cNvPr>
          <p:cNvSpPr txBox="1">
            <a:spLocks noChangeArrowheads="1"/>
          </p:cNvSpPr>
          <p:nvPr/>
        </p:nvSpPr>
        <p:spPr bwMode="auto">
          <a:xfrm>
            <a:off x="0" y="193677"/>
            <a:ext cx="7010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3200" b="1" dirty="0">
                <a:latin typeface="Times New Roman" panose="02020603050405020304" pitchFamily="18" charset="0"/>
                <a:ea typeface="宋体" panose="02010600030101010101" pitchFamily="2" charset="-122"/>
              </a:rPr>
              <a:t>静态 </a:t>
            </a:r>
            <a:r>
              <a:rPr kumimoji="1" lang="en-US" altLang="zh-CN" sz="3200" b="1" dirty="0">
                <a:latin typeface="Times New Roman" panose="02020603050405020304" pitchFamily="18" charset="0"/>
                <a:ea typeface="宋体" panose="02010600030101010101" pitchFamily="2" charset="-122"/>
              </a:rPr>
              <a:t>RAM </a:t>
            </a:r>
            <a:r>
              <a:rPr kumimoji="1" lang="zh-CN" altLang="en-US" sz="3200" b="1" dirty="0">
                <a:latin typeface="Times New Roman" panose="02020603050405020304" pitchFamily="18" charset="0"/>
                <a:ea typeface="宋体" panose="02010600030101010101" pitchFamily="2" charset="-122"/>
              </a:rPr>
              <a:t>基本电路的 </a:t>
            </a:r>
            <a:r>
              <a:rPr kumimoji="1" lang="zh-CN" altLang="en-US" sz="3600" dirty="0">
                <a:solidFill>
                  <a:srgbClr val="FF0000"/>
                </a:solidFill>
                <a:latin typeface="Times New Roman" panose="02020603050405020304" pitchFamily="18" charset="0"/>
                <a:ea typeface="宋体" panose="02010600030101010101" pitchFamily="2" charset="-122"/>
              </a:rPr>
              <a:t>读</a:t>
            </a:r>
            <a:r>
              <a:rPr kumimoji="1" lang="zh-CN" altLang="en-US" sz="3200" b="1" dirty="0">
                <a:solidFill>
                  <a:schemeClr val="folHlink"/>
                </a:solidFill>
                <a:latin typeface="Times New Roman" panose="02020603050405020304" pitchFamily="18" charset="0"/>
                <a:ea typeface="宋体" panose="02010600030101010101" pitchFamily="2" charset="-122"/>
              </a:rPr>
              <a:t> </a:t>
            </a:r>
            <a:r>
              <a:rPr kumimoji="1" lang="zh-CN" altLang="en-US" sz="3200" b="1" dirty="0">
                <a:latin typeface="Times New Roman" panose="02020603050405020304" pitchFamily="18" charset="0"/>
                <a:ea typeface="宋体" panose="02010600030101010101" pitchFamily="2" charset="-122"/>
              </a:rPr>
              <a:t>操作  </a:t>
            </a:r>
          </a:p>
        </p:txBody>
      </p:sp>
      <p:grpSp>
        <p:nvGrpSpPr>
          <p:cNvPr id="3" name="Group 4">
            <a:extLst>
              <a:ext uri="{FF2B5EF4-FFF2-40B4-BE49-F238E27FC236}">
                <a16:creationId xmlns:a16="http://schemas.microsoft.com/office/drawing/2014/main" id="{7ACEB2FA-CA7A-1838-C95D-B14959A6FB5E}"/>
              </a:ext>
            </a:extLst>
          </p:cNvPr>
          <p:cNvGrpSpPr>
            <a:grpSpLocks/>
          </p:cNvGrpSpPr>
          <p:nvPr/>
        </p:nvGrpSpPr>
        <p:grpSpPr bwMode="auto">
          <a:xfrm>
            <a:off x="0" y="1066800"/>
            <a:ext cx="7388225" cy="5791200"/>
            <a:chOff x="0" y="672"/>
            <a:chExt cx="4654" cy="3648"/>
          </a:xfrm>
        </p:grpSpPr>
        <p:sp>
          <p:nvSpPr>
            <p:cNvPr id="4" name="Text Box 5">
              <a:extLst>
                <a:ext uri="{FF2B5EF4-FFF2-40B4-BE49-F238E27FC236}">
                  <a16:creationId xmlns:a16="http://schemas.microsoft.com/office/drawing/2014/main" id="{AC17F42C-C60E-58B9-9343-2D3CAD3E367E}"/>
                </a:ext>
              </a:extLst>
            </p:cNvPr>
            <p:cNvSpPr txBox="1">
              <a:spLocks noChangeArrowheads="1"/>
            </p:cNvSpPr>
            <p:nvPr/>
          </p:nvSpPr>
          <p:spPr bwMode="auto">
            <a:xfrm>
              <a:off x="1148" y="739"/>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r>
                <a:rPr kumimoji="1" lang="en-US" altLang="zh-CN" b="1">
                  <a:latin typeface="Times New Roman" panose="02020603050405020304" pitchFamily="18" charset="0"/>
                  <a:ea typeface="宋体" panose="02010600030101010101" pitchFamily="2" charset="-122"/>
                </a:rPr>
                <a:t>A</a:t>
              </a:r>
              <a:r>
                <a:rPr kumimoji="1" lang="en-US" altLang="zh-CN" sz="3200" b="1">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 name="Rectangle 6">
              <a:extLst>
                <a:ext uri="{FF2B5EF4-FFF2-40B4-BE49-F238E27FC236}">
                  <a16:creationId xmlns:a16="http://schemas.microsoft.com/office/drawing/2014/main" id="{D17A03A7-DD3D-401A-5987-A78BF1556889}"/>
                </a:ext>
              </a:extLst>
            </p:cNvPr>
            <p:cNvSpPr>
              <a:spLocks noChangeArrowheads="1"/>
            </p:cNvSpPr>
            <p:nvPr/>
          </p:nvSpPr>
          <p:spPr bwMode="auto">
            <a:xfrm>
              <a:off x="1452" y="866"/>
              <a:ext cx="1046" cy="43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800">
                <a:solidFill>
                  <a:srgbClr val="FF3300"/>
                </a:solidFill>
                <a:ea typeface="楷体_GB2312" pitchFamily="49" charset="-122"/>
              </a:endParaRPr>
            </a:p>
          </p:txBody>
        </p:sp>
        <p:sp>
          <p:nvSpPr>
            <p:cNvPr id="6" name="Text Box 7">
              <a:extLst>
                <a:ext uri="{FF2B5EF4-FFF2-40B4-BE49-F238E27FC236}">
                  <a16:creationId xmlns:a16="http://schemas.microsoft.com/office/drawing/2014/main" id="{A5CE045D-07D2-A737-252A-72FE61369453}"/>
                </a:ext>
              </a:extLst>
            </p:cNvPr>
            <p:cNvSpPr txBox="1">
              <a:spLocks noChangeArrowheads="1"/>
            </p:cNvSpPr>
            <p:nvPr/>
          </p:nvSpPr>
          <p:spPr bwMode="auto">
            <a:xfrm>
              <a:off x="1536" y="906"/>
              <a:ext cx="11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r>
                <a:rPr kumimoji="1" lang="en-US" altLang="zh-CN" b="1">
                  <a:latin typeface="Times New Roman" panose="02020603050405020304" pitchFamily="18" charset="0"/>
                  <a:ea typeface="宋体" panose="02010600030101010101" pitchFamily="2" charset="-122"/>
                </a:rPr>
                <a:t>T</a:t>
              </a:r>
              <a:r>
                <a:rPr kumimoji="1" lang="en-US" altLang="zh-CN" b="1" baseline="-25000">
                  <a:latin typeface="Times New Roman" panose="02020603050405020304" pitchFamily="18" charset="0"/>
                  <a:ea typeface="宋体" panose="02010600030101010101" pitchFamily="2" charset="-122"/>
                </a:rPr>
                <a:t>1</a:t>
              </a:r>
              <a:r>
                <a:rPr kumimoji="1" lang="en-US" altLang="zh-CN" sz="2800" baseline="-25000">
                  <a:latin typeface="Times New Roman" panose="02020603050405020304" pitchFamily="18" charset="0"/>
                  <a:ea typeface="宋体" panose="02010600030101010101" pitchFamily="2" charset="-122"/>
                </a:rPr>
                <a:t> </a:t>
              </a:r>
              <a:r>
                <a:rPr kumimoji="1" lang="en-US" altLang="zh-CN" sz="2800">
                  <a:latin typeface="Times New Roman" panose="02020603050405020304" pitchFamily="18" charset="0"/>
                  <a:ea typeface="宋体" panose="02010600030101010101" pitchFamily="2" charset="-122"/>
                </a:rPr>
                <a:t>  ~  </a:t>
              </a:r>
              <a:r>
                <a:rPr kumimoji="1" lang="en-US" altLang="zh-CN" b="1">
                  <a:latin typeface="Times New Roman" panose="02020603050405020304" pitchFamily="18" charset="0"/>
                  <a:ea typeface="宋体" panose="02010600030101010101" pitchFamily="2" charset="-122"/>
                </a:rPr>
                <a:t>T</a:t>
              </a:r>
              <a:r>
                <a:rPr kumimoji="1" lang="en-US" altLang="zh-CN" b="1" baseline="-25000">
                  <a:latin typeface="Times New Roman" panose="02020603050405020304" pitchFamily="18" charset="0"/>
                  <a:ea typeface="宋体" panose="02010600030101010101" pitchFamily="2" charset="-122"/>
                </a:rPr>
                <a:t>4</a:t>
              </a:r>
            </a:p>
          </p:txBody>
        </p:sp>
        <p:sp>
          <p:nvSpPr>
            <p:cNvPr id="9" name="Freeform 8">
              <a:extLst>
                <a:ext uri="{FF2B5EF4-FFF2-40B4-BE49-F238E27FC236}">
                  <a16:creationId xmlns:a16="http://schemas.microsoft.com/office/drawing/2014/main" id="{6CA09628-E655-24A4-4D81-AA68348F5FF6}"/>
                </a:ext>
              </a:extLst>
            </p:cNvPr>
            <p:cNvSpPr>
              <a:spLocks/>
            </p:cNvSpPr>
            <p:nvPr/>
          </p:nvSpPr>
          <p:spPr bwMode="auto">
            <a:xfrm>
              <a:off x="2498" y="1109"/>
              <a:ext cx="343" cy="213"/>
            </a:xfrm>
            <a:custGeom>
              <a:avLst/>
              <a:gdLst>
                <a:gd name="T0" fmla="*/ 0 w 336"/>
                <a:gd name="T1" fmla="*/ 0 h 144"/>
                <a:gd name="T2" fmla="*/ 798 w 336"/>
                <a:gd name="T3" fmla="*/ 0 h 144"/>
                <a:gd name="T4" fmla="*/ 798 w 336"/>
                <a:gd name="T5" fmla="*/ 1989440750 h 144"/>
                <a:gd name="T6" fmla="*/ 0 60000 65536"/>
                <a:gd name="T7" fmla="*/ 0 60000 65536"/>
                <a:gd name="T8" fmla="*/ 0 60000 65536"/>
                <a:gd name="T9" fmla="*/ 0 w 336"/>
                <a:gd name="T10" fmla="*/ 0 h 144"/>
                <a:gd name="T11" fmla="*/ 336 w 336"/>
                <a:gd name="T12" fmla="*/ 144 h 144"/>
              </a:gdLst>
              <a:ahLst/>
              <a:cxnLst>
                <a:cxn ang="T6">
                  <a:pos x="T0" y="T1"/>
                </a:cxn>
                <a:cxn ang="T7">
                  <a:pos x="T2" y="T3"/>
                </a:cxn>
                <a:cxn ang="T8">
                  <a:pos x="T4" y="T5"/>
                </a:cxn>
              </a:cxnLst>
              <a:rect l="T9" t="T10" r="T11" b="T12"/>
              <a:pathLst>
                <a:path w="336" h="144">
                  <a:moveTo>
                    <a:pt x="0" y="0"/>
                  </a:moveTo>
                  <a:lnTo>
                    <a:pt x="336" y="0"/>
                  </a:lnTo>
                  <a:lnTo>
                    <a:pt x="336" y="144"/>
                  </a:lnTo>
                </a:path>
              </a:pathLst>
            </a:custGeom>
            <a:noFill/>
            <a:ln w="38100">
              <a:solidFill>
                <a:schemeClr val="tx1"/>
              </a:solidFill>
              <a:round/>
              <a:headEnd type="oval" w="sm" len="sm"/>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5" name="Freeform 9">
              <a:extLst>
                <a:ext uri="{FF2B5EF4-FFF2-40B4-BE49-F238E27FC236}">
                  <a16:creationId xmlns:a16="http://schemas.microsoft.com/office/drawing/2014/main" id="{CB88A5F6-2F84-C6A2-F50C-E2148A291BA0}"/>
                </a:ext>
              </a:extLst>
            </p:cNvPr>
            <p:cNvSpPr>
              <a:spLocks/>
            </p:cNvSpPr>
            <p:nvPr/>
          </p:nvSpPr>
          <p:spPr bwMode="auto">
            <a:xfrm>
              <a:off x="1105" y="1102"/>
              <a:ext cx="331" cy="226"/>
            </a:xfrm>
            <a:custGeom>
              <a:avLst/>
              <a:gdLst>
                <a:gd name="T0" fmla="*/ 1498 w 319"/>
                <a:gd name="T1" fmla="*/ 0 h 184"/>
                <a:gd name="T2" fmla="*/ 0 w 319"/>
                <a:gd name="T3" fmla="*/ 0 h 184"/>
                <a:gd name="T4" fmla="*/ 0 w 319"/>
                <a:gd name="T5" fmla="*/ 1036876 h 184"/>
                <a:gd name="T6" fmla="*/ 0 60000 65536"/>
                <a:gd name="T7" fmla="*/ 0 60000 65536"/>
                <a:gd name="T8" fmla="*/ 0 60000 65536"/>
                <a:gd name="T9" fmla="*/ 0 w 319"/>
                <a:gd name="T10" fmla="*/ 0 h 184"/>
                <a:gd name="T11" fmla="*/ 319 w 319"/>
                <a:gd name="T12" fmla="*/ 184 h 184"/>
              </a:gdLst>
              <a:ahLst/>
              <a:cxnLst>
                <a:cxn ang="T6">
                  <a:pos x="T0" y="T1"/>
                </a:cxn>
                <a:cxn ang="T7">
                  <a:pos x="T2" y="T3"/>
                </a:cxn>
                <a:cxn ang="T8">
                  <a:pos x="T4" y="T5"/>
                </a:cxn>
              </a:cxnLst>
              <a:rect l="T9" t="T10" r="T11" b="T12"/>
              <a:pathLst>
                <a:path w="319" h="184">
                  <a:moveTo>
                    <a:pt x="319" y="0"/>
                  </a:moveTo>
                  <a:lnTo>
                    <a:pt x="0" y="0"/>
                  </a:lnTo>
                  <a:lnTo>
                    <a:pt x="0" y="184"/>
                  </a:lnTo>
                </a:path>
              </a:pathLst>
            </a:custGeom>
            <a:noFill/>
            <a:ln w="38100">
              <a:solidFill>
                <a:schemeClr val="tx1"/>
              </a:solidFill>
              <a:round/>
              <a:headEnd type="oval" w="sm" len="sm"/>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6" name="Group 10">
              <a:extLst>
                <a:ext uri="{FF2B5EF4-FFF2-40B4-BE49-F238E27FC236}">
                  <a16:creationId xmlns:a16="http://schemas.microsoft.com/office/drawing/2014/main" id="{F8F4D429-DDAA-5F8B-4271-50A0380C7446}"/>
                </a:ext>
              </a:extLst>
            </p:cNvPr>
            <p:cNvGrpSpPr>
              <a:grpSpLocks/>
            </p:cNvGrpSpPr>
            <p:nvPr/>
          </p:nvGrpSpPr>
          <p:grpSpPr bwMode="auto">
            <a:xfrm>
              <a:off x="2770" y="1328"/>
              <a:ext cx="265" cy="74"/>
              <a:chOff x="3459" y="1296"/>
              <a:chExt cx="243" cy="48"/>
            </a:xfrm>
          </p:grpSpPr>
          <p:sp>
            <p:nvSpPr>
              <p:cNvPr id="62472" name="Line 11">
                <a:extLst>
                  <a:ext uri="{FF2B5EF4-FFF2-40B4-BE49-F238E27FC236}">
                    <a16:creationId xmlns:a16="http://schemas.microsoft.com/office/drawing/2014/main" id="{AC59D37A-CAC0-30A8-0BE1-339A8799E5CB}"/>
                  </a:ext>
                </a:extLst>
              </p:cNvPr>
              <p:cNvSpPr>
                <a:spLocks noChangeShapeType="1"/>
              </p:cNvSpPr>
              <p:nvPr/>
            </p:nvSpPr>
            <p:spPr bwMode="auto">
              <a:xfrm>
                <a:off x="3459" y="1296"/>
                <a:ext cx="24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73" name="Line 12">
                <a:extLst>
                  <a:ext uri="{FF2B5EF4-FFF2-40B4-BE49-F238E27FC236}">
                    <a16:creationId xmlns:a16="http://schemas.microsoft.com/office/drawing/2014/main" id="{F1AAFC18-477C-F425-55B7-1EB4A78B29BC}"/>
                  </a:ext>
                </a:extLst>
              </p:cNvPr>
              <p:cNvSpPr>
                <a:spLocks noChangeShapeType="1"/>
              </p:cNvSpPr>
              <p:nvPr/>
            </p:nvSpPr>
            <p:spPr bwMode="auto">
              <a:xfrm>
                <a:off x="3504" y="1344"/>
                <a:ext cx="14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 name="Group 13">
              <a:extLst>
                <a:ext uri="{FF2B5EF4-FFF2-40B4-BE49-F238E27FC236}">
                  <a16:creationId xmlns:a16="http://schemas.microsoft.com/office/drawing/2014/main" id="{2A2A2688-75D0-4543-ED93-308C387F7678}"/>
                </a:ext>
              </a:extLst>
            </p:cNvPr>
            <p:cNvGrpSpPr>
              <a:grpSpLocks/>
            </p:cNvGrpSpPr>
            <p:nvPr/>
          </p:nvGrpSpPr>
          <p:grpSpPr bwMode="auto">
            <a:xfrm>
              <a:off x="933" y="1328"/>
              <a:ext cx="264" cy="74"/>
              <a:chOff x="3459" y="1296"/>
              <a:chExt cx="243" cy="48"/>
            </a:xfrm>
          </p:grpSpPr>
          <p:sp>
            <p:nvSpPr>
              <p:cNvPr id="62470" name="Line 14">
                <a:extLst>
                  <a:ext uri="{FF2B5EF4-FFF2-40B4-BE49-F238E27FC236}">
                    <a16:creationId xmlns:a16="http://schemas.microsoft.com/office/drawing/2014/main" id="{10130BD6-3F2A-EDAD-4792-DD2EF114AB69}"/>
                  </a:ext>
                </a:extLst>
              </p:cNvPr>
              <p:cNvSpPr>
                <a:spLocks noChangeShapeType="1"/>
              </p:cNvSpPr>
              <p:nvPr/>
            </p:nvSpPr>
            <p:spPr bwMode="auto">
              <a:xfrm>
                <a:off x="3459" y="1296"/>
                <a:ext cx="24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71" name="Line 15">
                <a:extLst>
                  <a:ext uri="{FF2B5EF4-FFF2-40B4-BE49-F238E27FC236}">
                    <a16:creationId xmlns:a16="http://schemas.microsoft.com/office/drawing/2014/main" id="{1D086807-D632-F3E6-EC06-78523BEE67FC}"/>
                  </a:ext>
                </a:extLst>
              </p:cNvPr>
              <p:cNvSpPr>
                <a:spLocks noChangeShapeType="1"/>
              </p:cNvSpPr>
              <p:nvPr/>
            </p:nvSpPr>
            <p:spPr bwMode="auto">
              <a:xfrm>
                <a:off x="3504" y="1344"/>
                <a:ext cx="14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9" name="Group 16">
              <a:extLst>
                <a:ext uri="{FF2B5EF4-FFF2-40B4-BE49-F238E27FC236}">
                  <a16:creationId xmlns:a16="http://schemas.microsoft.com/office/drawing/2014/main" id="{6FC8AE6F-D1F9-AE3F-59F5-749149FA1691}"/>
                </a:ext>
              </a:extLst>
            </p:cNvPr>
            <p:cNvGrpSpPr>
              <a:grpSpLocks/>
            </p:cNvGrpSpPr>
            <p:nvPr/>
          </p:nvGrpSpPr>
          <p:grpSpPr bwMode="auto">
            <a:xfrm rot="5400000">
              <a:off x="3008" y="2415"/>
              <a:ext cx="369" cy="52"/>
              <a:chOff x="3459" y="1296"/>
              <a:chExt cx="243" cy="48"/>
            </a:xfrm>
          </p:grpSpPr>
          <p:sp>
            <p:nvSpPr>
              <p:cNvPr id="62468" name="Line 17">
                <a:extLst>
                  <a:ext uri="{FF2B5EF4-FFF2-40B4-BE49-F238E27FC236}">
                    <a16:creationId xmlns:a16="http://schemas.microsoft.com/office/drawing/2014/main" id="{BDCAF870-8CC6-BB30-F916-1F731D91356C}"/>
                  </a:ext>
                </a:extLst>
              </p:cNvPr>
              <p:cNvSpPr>
                <a:spLocks noChangeShapeType="1"/>
              </p:cNvSpPr>
              <p:nvPr/>
            </p:nvSpPr>
            <p:spPr bwMode="auto">
              <a:xfrm>
                <a:off x="3459" y="1296"/>
                <a:ext cx="24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69" name="Line 18">
                <a:extLst>
                  <a:ext uri="{FF2B5EF4-FFF2-40B4-BE49-F238E27FC236}">
                    <a16:creationId xmlns:a16="http://schemas.microsoft.com/office/drawing/2014/main" id="{B494CF4A-0B6B-D98E-8184-2D09EA59704D}"/>
                  </a:ext>
                </a:extLst>
              </p:cNvPr>
              <p:cNvSpPr>
                <a:spLocks noChangeShapeType="1"/>
              </p:cNvSpPr>
              <p:nvPr/>
            </p:nvSpPr>
            <p:spPr bwMode="auto">
              <a:xfrm>
                <a:off x="3504" y="1344"/>
                <a:ext cx="14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 name="Group 19">
              <a:extLst>
                <a:ext uri="{FF2B5EF4-FFF2-40B4-BE49-F238E27FC236}">
                  <a16:creationId xmlns:a16="http://schemas.microsoft.com/office/drawing/2014/main" id="{47D115C5-8D01-57C5-6E72-9FE23D82D7E7}"/>
                </a:ext>
              </a:extLst>
            </p:cNvPr>
            <p:cNvGrpSpPr>
              <a:grpSpLocks/>
            </p:cNvGrpSpPr>
            <p:nvPr/>
          </p:nvGrpSpPr>
          <p:grpSpPr bwMode="auto">
            <a:xfrm rot="-5400000">
              <a:off x="613" y="2415"/>
              <a:ext cx="369" cy="52"/>
              <a:chOff x="3459" y="1296"/>
              <a:chExt cx="243" cy="48"/>
            </a:xfrm>
          </p:grpSpPr>
          <p:sp>
            <p:nvSpPr>
              <p:cNvPr id="62465" name="Line 20">
                <a:extLst>
                  <a:ext uri="{FF2B5EF4-FFF2-40B4-BE49-F238E27FC236}">
                    <a16:creationId xmlns:a16="http://schemas.microsoft.com/office/drawing/2014/main" id="{0A2C146D-31E6-E20B-CDB9-790BC8A9CFA9}"/>
                  </a:ext>
                </a:extLst>
              </p:cNvPr>
              <p:cNvSpPr>
                <a:spLocks noChangeShapeType="1"/>
              </p:cNvSpPr>
              <p:nvPr/>
            </p:nvSpPr>
            <p:spPr bwMode="auto">
              <a:xfrm>
                <a:off x="3459" y="1296"/>
                <a:ext cx="24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66" name="Line 21">
                <a:extLst>
                  <a:ext uri="{FF2B5EF4-FFF2-40B4-BE49-F238E27FC236}">
                    <a16:creationId xmlns:a16="http://schemas.microsoft.com/office/drawing/2014/main" id="{BF2719D9-2CDF-EC1F-5FE0-461489EFCE0F}"/>
                  </a:ext>
                </a:extLst>
              </p:cNvPr>
              <p:cNvSpPr>
                <a:spLocks noChangeShapeType="1"/>
              </p:cNvSpPr>
              <p:nvPr/>
            </p:nvSpPr>
            <p:spPr bwMode="auto">
              <a:xfrm>
                <a:off x="3504" y="1344"/>
                <a:ext cx="14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6" name="Line 22">
              <a:extLst>
                <a:ext uri="{FF2B5EF4-FFF2-40B4-BE49-F238E27FC236}">
                  <a16:creationId xmlns:a16="http://schemas.microsoft.com/office/drawing/2014/main" id="{8BE11860-D433-99ED-5B26-AB46979C378A}"/>
                </a:ext>
              </a:extLst>
            </p:cNvPr>
            <p:cNvSpPr>
              <a:spLocks noChangeShapeType="1"/>
            </p:cNvSpPr>
            <p:nvPr/>
          </p:nvSpPr>
          <p:spPr bwMode="auto">
            <a:xfrm>
              <a:off x="824" y="2423"/>
              <a:ext cx="2349" cy="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Freeform 23">
              <a:extLst>
                <a:ext uri="{FF2B5EF4-FFF2-40B4-BE49-F238E27FC236}">
                  <a16:creationId xmlns:a16="http://schemas.microsoft.com/office/drawing/2014/main" id="{01DC9A37-1ACA-0670-B7CA-6544BE05B334}"/>
                </a:ext>
              </a:extLst>
            </p:cNvPr>
            <p:cNvSpPr>
              <a:spLocks/>
            </p:cNvSpPr>
            <p:nvPr/>
          </p:nvSpPr>
          <p:spPr bwMode="auto">
            <a:xfrm>
              <a:off x="3230" y="2495"/>
              <a:ext cx="210" cy="1023"/>
            </a:xfrm>
            <a:custGeom>
              <a:avLst/>
              <a:gdLst>
                <a:gd name="T0" fmla="*/ 0 w 192"/>
                <a:gd name="T1" fmla="*/ 0 h 672"/>
                <a:gd name="T2" fmla="*/ 8309 w 192"/>
                <a:gd name="T3" fmla="*/ 0 h 672"/>
                <a:gd name="T4" fmla="*/ 8309 w 192"/>
                <a:gd name="T5" fmla="*/ 2147483646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38100">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8" name="AutoShape 24">
              <a:extLst>
                <a:ext uri="{FF2B5EF4-FFF2-40B4-BE49-F238E27FC236}">
                  <a16:creationId xmlns:a16="http://schemas.microsoft.com/office/drawing/2014/main" id="{35D60333-6D8C-6CD5-76C8-74BE11D09B6C}"/>
                </a:ext>
              </a:extLst>
            </p:cNvPr>
            <p:cNvSpPr>
              <a:spLocks noChangeArrowheads="1"/>
            </p:cNvSpPr>
            <p:nvPr/>
          </p:nvSpPr>
          <p:spPr bwMode="auto">
            <a:xfrm rot="5400000">
              <a:off x="2070" y="3361"/>
              <a:ext cx="437" cy="314"/>
            </a:xfrm>
            <a:prstGeom prst="triangle">
              <a:avLst>
                <a:gd name="adj"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800">
                <a:solidFill>
                  <a:srgbClr val="FF3300"/>
                </a:solidFill>
                <a:ea typeface="楷体_GB2312" pitchFamily="49" charset="-122"/>
              </a:endParaRPr>
            </a:p>
          </p:txBody>
        </p:sp>
        <p:sp>
          <p:nvSpPr>
            <p:cNvPr id="29" name="AutoShape 25">
              <a:extLst>
                <a:ext uri="{FF2B5EF4-FFF2-40B4-BE49-F238E27FC236}">
                  <a16:creationId xmlns:a16="http://schemas.microsoft.com/office/drawing/2014/main" id="{05409825-EBC4-1884-A18B-24A074D11F44}"/>
                </a:ext>
              </a:extLst>
            </p:cNvPr>
            <p:cNvSpPr>
              <a:spLocks noChangeArrowheads="1"/>
            </p:cNvSpPr>
            <p:nvPr/>
          </p:nvSpPr>
          <p:spPr bwMode="auto">
            <a:xfrm rot="-5400000">
              <a:off x="1389" y="3360"/>
              <a:ext cx="437" cy="314"/>
            </a:xfrm>
            <a:prstGeom prst="triangle">
              <a:avLst>
                <a:gd name="adj"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800">
                <a:solidFill>
                  <a:srgbClr val="FF3300"/>
                </a:solidFill>
                <a:ea typeface="楷体_GB2312" pitchFamily="49" charset="-122"/>
              </a:endParaRPr>
            </a:p>
          </p:txBody>
        </p:sp>
        <p:sp>
          <p:nvSpPr>
            <p:cNvPr id="30" name="Oval 26">
              <a:extLst>
                <a:ext uri="{FF2B5EF4-FFF2-40B4-BE49-F238E27FC236}">
                  <a16:creationId xmlns:a16="http://schemas.microsoft.com/office/drawing/2014/main" id="{D35D2051-75A1-E58C-DD39-B64CB47F2162}"/>
                </a:ext>
              </a:extLst>
            </p:cNvPr>
            <p:cNvSpPr>
              <a:spLocks noChangeArrowheads="1"/>
            </p:cNvSpPr>
            <p:nvPr/>
          </p:nvSpPr>
          <p:spPr bwMode="auto">
            <a:xfrm rot="10800000">
              <a:off x="1380" y="3484"/>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800">
                <a:solidFill>
                  <a:srgbClr val="FF3300"/>
                </a:solidFill>
                <a:ea typeface="楷体_GB2312" pitchFamily="49" charset="-122"/>
              </a:endParaRPr>
            </a:p>
          </p:txBody>
        </p:sp>
        <p:sp>
          <p:nvSpPr>
            <p:cNvPr id="31" name="Line 27">
              <a:extLst>
                <a:ext uri="{FF2B5EF4-FFF2-40B4-BE49-F238E27FC236}">
                  <a16:creationId xmlns:a16="http://schemas.microsoft.com/office/drawing/2014/main" id="{A687091D-036E-41E0-BA8E-87C9417475CD}"/>
                </a:ext>
              </a:extLst>
            </p:cNvPr>
            <p:cNvSpPr>
              <a:spLocks noChangeShapeType="1"/>
            </p:cNvSpPr>
            <p:nvPr/>
          </p:nvSpPr>
          <p:spPr bwMode="auto">
            <a:xfrm>
              <a:off x="2446" y="3518"/>
              <a:ext cx="120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AutoShape 28">
              <a:extLst>
                <a:ext uri="{FF2B5EF4-FFF2-40B4-BE49-F238E27FC236}">
                  <a16:creationId xmlns:a16="http://schemas.microsoft.com/office/drawing/2014/main" id="{B33BB6D1-3CFC-2996-A65A-7E784BB97A62}"/>
                </a:ext>
              </a:extLst>
            </p:cNvPr>
            <p:cNvSpPr>
              <a:spLocks noChangeArrowheads="1"/>
            </p:cNvSpPr>
            <p:nvPr/>
          </p:nvSpPr>
          <p:spPr bwMode="auto">
            <a:xfrm rot="5400000">
              <a:off x="3587" y="3361"/>
              <a:ext cx="437" cy="314"/>
            </a:xfrm>
            <a:prstGeom prst="triangle">
              <a:avLst>
                <a:gd name="adj"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800">
                <a:solidFill>
                  <a:srgbClr val="FF3300"/>
                </a:solidFill>
                <a:ea typeface="楷体_GB2312" pitchFamily="49" charset="-122"/>
              </a:endParaRPr>
            </a:p>
          </p:txBody>
        </p:sp>
        <p:sp>
          <p:nvSpPr>
            <p:cNvPr id="33" name="Line 29">
              <a:extLst>
                <a:ext uri="{FF2B5EF4-FFF2-40B4-BE49-F238E27FC236}">
                  <a16:creationId xmlns:a16="http://schemas.microsoft.com/office/drawing/2014/main" id="{EC97FBE1-E683-5813-2E91-6CF74785F11A}"/>
                </a:ext>
              </a:extLst>
            </p:cNvPr>
            <p:cNvSpPr>
              <a:spLocks noChangeShapeType="1"/>
            </p:cNvSpPr>
            <p:nvPr/>
          </p:nvSpPr>
          <p:spPr bwMode="auto">
            <a:xfrm>
              <a:off x="3963" y="3518"/>
              <a:ext cx="366"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0">
              <a:extLst>
                <a:ext uri="{FF2B5EF4-FFF2-40B4-BE49-F238E27FC236}">
                  <a16:creationId xmlns:a16="http://schemas.microsoft.com/office/drawing/2014/main" id="{BECC7B76-0E96-764A-0D24-B278C6F3043F}"/>
                </a:ext>
              </a:extLst>
            </p:cNvPr>
            <p:cNvSpPr>
              <a:spLocks noChangeShapeType="1"/>
            </p:cNvSpPr>
            <p:nvPr/>
          </p:nvSpPr>
          <p:spPr bwMode="auto">
            <a:xfrm>
              <a:off x="1766" y="3518"/>
              <a:ext cx="36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Freeform 31">
              <a:extLst>
                <a:ext uri="{FF2B5EF4-FFF2-40B4-BE49-F238E27FC236}">
                  <a16:creationId xmlns:a16="http://schemas.microsoft.com/office/drawing/2014/main" id="{95B04511-D469-D3E4-A0C7-F452F16A04F2}"/>
                </a:ext>
              </a:extLst>
            </p:cNvPr>
            <p:cNvSpPr>
              <a:spLocks/>
            </p:cNvSpPr>
            <p:nvPr/>
          </p:nvSpPr>
          <p:spPr bwMode="auto">
            <a:xfrm>
              <a:off x="1951" y="3518"/>
              <a:ext cx="1" cy="622"/>
            </a:xfrm>
            <a:custGeom>
              <a:avLst/>
              <a:gdLst>
                <a:gd name="T0" fmla="*/ 0 w 1"/>
                <a:gd name="T1" fmla="*/ 0 h 622"/>
                <a:gd name="T2" fmla="*/ 1 w 1"/>
                <a:gd name="T3" fmla="*/ 622 h 622"/>
                <a:gd name="T4" fmla="*/ 0 60000 65536"/>
                <a:gd name="T5" fmla="*/ 0 60000 65536"/>
                <a:gd name="T6" fmla="*/ 0 w 1"/>
                <a:gd name="T7" fmla="*/ 0 h 622"/>
                <a:gd name="T8" fmla="*/ 1 w 1"/>
                <a:gd name="T9" fmla="*/ 622 h 622"/>
              </a:gdLst>
              <a:ahLst/>
              <a:cxnLst>
                <a:cxn ang="T4">
                  <a:pos x="T0" y="T1"/>
                </a:cxn>
                <a:cxn ang="T5">
                  <a:pos x="T2" y="T3"/>
                </a:cxn>
              </a:cxnLst>
              <a:rect l="T6" t="T7" r="T8" b="T9"/>
              <a:pathLst>
                <a:path w="1" h="622">
                  <a:moveTo>
                    <a:pt x="0" y="0"/>
                  </a:moveTo>
                  <a:lnTo>
                    <a:pt x="1" y="622"/>
                  </a:lnTo>
                </a:path>
              </a:pathLst>
            </a:custGeom>
            <a:noFill/>
            <a:ln w="38100">
              <a:solidFill>
                <a:schemeClr val="tx1"/>
              </a:solidFill>
              <a:round/>
              <a:headEnd type="oval" w="sm" len="sm"/>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6" name="Freeform 32">
              <a:extLst>
                <a:ext uri="{FF2B5EF4-FFF2-40B4-BE49-F238E27FC236}">
                  <a16:creationId xmlns:a16="http://schemas.microsoft.com/office/drawing/2014/main" id="{0459B225-0E46-7CBA-57B1-0DD19C376635}"/>
                </a:ext>
              </a:extLst>
            </p:cNvPr>
            <p:cNvSpPr>
              <a:spLocks/>
            </p:cNvSpPr>
            <p:nvPr/>
          </p:nvSpPr>
          <p:spPr bwMode="auto">
            <a:xfrm>
              <a:off x="2267" y="3639"/>
              <a:ext cx="6" cy="498"/>
            </a:xfrm>
            <a:custGeom>
              <a:avLst/>
              <a:gdLst>
                <a:gd name="T0" fmla="*/ 4 w 6"/>
                <a:gd name="T1" fmla="*/ 498 h 498"/>
                <a:gd name="T2" fmla="*/ 0 w 6"/>
                <a:gd name="T3" fmla="*/ 9 h 498"/>
                <a:gd name="T4" fmla="*/ 6 w 6"/>
                <a:gd name="T5" fmla="*/ 0 h 498"/>
                <a:gd name="T6" fmla="*/ 6 w 6"/>
                <a:gd name="T7" fmla="*/ 2 h 498"/>
                <a:gd name="T8" fmla="*/ 0 60000 65536"/>
                <a:gd name="T9" fmla="*/ 0 60000 65536"/>
                <a:gd name="T10" fmla="*/ 0 60000 65536"/>
                <a:gd name="T11" fmla="*/ 0 60000 65536"/>
                <a:gd name="T12" fmla="*/ 0 w 6"/>
                <a:gd name="T13" fmla="*/ 0 h 498"/>
                <a:gd name="T14" fmla="*/ 6 w 6"/>
                <a:gd name="T15" fmla="*/ 498 h 498"/>
              </a:gdLst>
              <a:ahLst/>
              <a:cxnLst>
                <a:cxn ang="T8">
                  <a:pos x="T0" y="T1"/>
                </a:cxn>
                <a:cxn ang="T9">
                  <a:pos x="T2" y="T3"/>
                </a:cxn>
                <a:cxn ang="T10">
                  <a:pos x="T4" y="T5"/>
                </a:cxn>
                <a:cxn ang="T11">
                  <a:pos x="T6" y="T7"/>
                </a:cxn>
              </a:cxnLst>
              <a:rect l="T12" t="T13" r="T14" b="T15"/>
              <a:pathLst>
                <a:path w="6" h="498">
                  <a:moveTo>
                    <a:pt x="4" y="498"/>
                  </a:moveTo>
                  <a:lnTo>
                    <a:pt x="0" y="9"/>
                  </a:lnTo>
                  <a:lnTo>
                    <a:pt x="6" y="0"/>
                  </a:lnTo>
                  <a:lnTo>
                    <a:pt x="6" y="2"/>
                  </a:lnTo>
                </a:path>
              </a:pathLst>
            </a:custGeom>
            <a:noFill/>
            <a:ln w="3810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7" name="Freeform 33">
              <a:extLst>
                <a:ext uri="{FF2B5EF4-FFF2-40B4-BE49-F238E27FC236}">
                  <a16:creationId xmlns:a16="http://schemas.microsoft.com/office/drawing/2014/main" id="{85751E28-37C1-7C9C-3443-F86769C966ED}"/>
                </a:ext>
              </a:extLst>
            </p:cNvPr>
            <p:cNvSpPr>
              <a:spLocks/>
            </p:cNvSpPr>
            <p:nvPr/>
          </p:nvSpPr>
          <p:spPr bwMode="auto">
            <a:xfrm>
              <a:off x="1596" y="3624"/>
              <a:ext cx="677" cy="312"/>
            </a:xfrm>
            <a:custGeom>
              <a:avLst/>
              <a:gdLst>
                <a:gd name="T0" fmla="*/ 0 w 677"/>
                <a:gd name="T1" fmla="*/ 0 h 312"/>
                <a:gd name="T2" fmla="*/ 0 w 677"/>
                <a:gd name="T3" fmla="*/ 306 h 312"/>
                <a:gd name="T4" fmla="*/ 677 w 677"/>
                <a:gd name="T5" fmla="*/ 312 h 312"/>
                <a:gd name="T6" fmla="*/ 0 60000 65536"/>
                <a:gd name="T7" fmla="*/ 0 60000 65536"/>
                <a:gd name="T8" fmla="*/ 0 60000 65536"/>
                <a:gd name="T9" fmla="*/ 0 w 677"/>
                <a:gd name="T10" fmla="*/ 0 h 312"/>
                <a:gd name="T11" fmla="*/ 677 w 677"/>
                <a:gd name="T12" fmla="*/ 312 h 312"/>
              </a:gdLst>
              <a:ahLst/>
              <a:cxnLst>
                <a:cxn ang="T6">
                  <a:pos x="T0" y="T1"/>
                </a:cxn>
                <a:cxn ang="T7">
                  <a:pos x="T2" y="T3"/>
                </a:cxn>
                <a:cxn ang="T8">
                  <a:pos x="T4" y="T5"/>
                </a:cxn>
              </a:cxnLst>
              <a:rect l="T9" t="T10" r="T11" b="T12"/>
              <a:pathLst>
                <a:path w="677" h="312">
                  <a:moveTo>
                    <a:pt x="0" y="0"/>
                  </a:moveTo>
                  <a:lnTo>
                    <a:pt x="0" y="306"/>
                  </a:lnTo>
                  <a:lnTo>
                    <a:pt x="677" y="312"/>
                  </a:lnTo>
                </a:path>
              </a:pathLst>
            </a:custGeom>
            <a:noFill/>
            <a:ln w="38100">
              <a:solidFill>
                <a:schemeClr val="tx1"/>
              </a:solidFill>
              <a:round/>
              <a:headEnd type="stealth" w="med" len="lg"/>
              <a:tail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8" name="Freeform 34">
              <a:extLst>
                <a:ext uri="{FF2B5EF4-FFF2-40B4-BE49-F238E27FC236}">
                  <a16:creationId xmlns:a16="http://schemas.microsoft.com/office/drawing/2014/main" id="{FDF35705-2DC1-4265-D60E-D1A155CC8874}"/>
                </a:ext>
              </a:extLst>
            </p:cNvPr>
            <p:cNvSpPr>
              <a:spLocks/>
            </p:cNvSpPr>
            <p:nvPr/>
          </p:nvSpPr>
          <p:spPr bwMode="auto">
            <a:xfrm>
              <a:off x="510" y="2495"/>
              <a:ext cx="862" cy="1023"/>
            </a:xfrm>
            <a:custGeom>
              <a:avLst/>
              <a:gdLst>
                <a:gd name="T0" fmla="*/ 262 w 862"/>
                <a:gd name="T1" fmla="*/ 0 h 1023"/>
                <a:gd name="T2" fmla="*/ 0 w 862"/>
                <a:gd name="T3" fmla="*/ 0 h 1023"/>
                <a:gd name="T4" fmla="*/ 0 w 862"/>
                <a:gd name="T5" fmla="*/ 1023 h 1023"/>
                <a:gd name="T6" fmla="*/ 862 w 862"/>
                <a:gd name="T7" fmla="*/ 1023 h 1023"/>
                <a:gd name="T8" fmla="*/ 838 w 862"/>
                <a:gd name="T9" fmla="*/ 1023 h 1023"/>
                <a:gd name="T10" fmla="*/ 0 60000 65536"/>
                <a:gd name="T11" fmla="*/ 0 60000 65536"/>
                <a:gd name="T12" fmla="*/ 0 60000 65536"/>
                <a:gd name="T13" fmla="*/ 0 60000 65536"/>
                <a:gd name="T14" fmla="*/ 0 60000 65536"/>
                <a:gd name="T15" fmla="*/ 0 w 862"/>
                <a:gd name="T16" fmla="*/ 0 h 1023"/>
                <a:gd name="T17" fmla="*/ 862 w 862"/>
                <a:gd name="T18" fmla="*/ 1023 h 1023"/>
              </a:gdLst>
              <a:ahLst/>
              <a:cxnLst>
                <a:cxn ang="T10">
                  <a:pos x="T0" y="T1"/>
                </a:cxn>
                <a:cxn ang="T11">
                  <a:pos x="T2" y="T3"/>
                </a:cxn>
                <a:cxn ang="T12">
                  <a:pos x="T4" y="T5"/>
                </a:cxn>
                <a:cxn ang="T13">
                  <a:pos x="T6" y="T7"/>
                </a:cxn>
                <a:cxn ang="T14">
                  <a:pos x="T8" y="T9"/>
                </a:cxn>
              </a:cxnLst>
              <a:rect l="T15" t="T16" r="T17" b="T18"/>
              <a:pathLst>
                <a:path w="862" h="1023">
                  <a:moveTo>
                    <a:pt x="262" y="0"/>
                  </a:moveTo>
                  <a:lnTo>
                    <a:pt x="0" y="0"/>
                  </a:lnTo>
                  <a:lnTo>
                    <a:pt x="0" y="1023"/>
                  </a:lnTo>
                  <a:lnTo>
                    <a:pt x="862" y="1023"/>
                  </a:lnTo>
                  <a:lnTo>
                    <a:pt x="838" y="1023"/>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9" name="Freeform 35">
              <a:extLst>
                <a:ext uri="{FF2B5EF4-FFF2-40B4-BE49-F238E27FC236}">
                  <a16:creationId xmlns:a16="http://schemas.microsoft.com/office/drawing/2014/main" id="{2110A03E-1ACF-BCFC-BAF7-8B68670EA1D4}"/>
                </a:ext>
              </a:extLst>
            </p:cNvPr>
            <p:cNvSpPr>
              <a:spLocks/>
            </p:cNvSpPr>
            <p:nvPr/>
          </p:nvSpPr>
          <p:spPr bwMode="auto">
            <a:xfrm>
              <a:off x="301" y="2423"/>
              <a:ext cx="1674" cy="583"/>
            </a:xfrm>
            <a:custGeom>
              <a:avLst/>
              <a:gdLst>
                <a:gd name="T0" fmla="*/ 17 w 1872"/>
                <a:gd name="T1" fmla="*/ 0 h 384"/>
                <a:gd name="T2" fmla="*/ 17 w 1872"/>
                <a:gd name="T3" fmla="*/ 2147483646 h 384"/>
                <a:gd name="T4" fmla="*/ 0 w 1872"/>
                <a:gd name="T5" fmla="*/ 2147483646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38100">
              <a:solidFill>
                <a:schemeClr val="tx1"/>
              </a:solidFill>
              <a:round/>
              <a:headEnd type="oval" w="sm" len="sm"/>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0" name="Line 36">
              <a:extLst>
                <a:ext uri="{FF2B5EF4-FFF2-40B4-BE49-F238E27FC236}">
                  <a16:creationId xmlns:a16="http://schemas.microsoft.com/office/drawing/2014/main" id="{98501DE7-808F-152A-B035-5B9F7135F078}"/>
                </a:ext>
              </a:extLst>
            </p:cNvPr>
            <p:cNvSpPr>
              <a:spLocks noChangeShapeType="1"/>
            </p:cNvSpPr>
            <p:nvPr/>
          </p:nvSpPr>
          <p:spPr bwMode="auto">
            <a:xfrm flipV="1">
              <a:off x="3806" y="3590"/>
              <a:ext cx="0" cy="73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1" name="Freeform 37">
              <a:extLst>
                <a:ext uri="{FF2B5EF4-FFF2-40B4-BE49-F238E27FC236}">
                  <a16:creationId xmlns:a16="http://schemas.microsoft.com/office/drawing/2014/main" id="{CD0C0475-C32E-7339-BAC1-A7A9FECE2240}"/>
                </a:ext>
              </a:extLst>
            </p:cNvPr>
            <p:cNvSpPr>
              <a:spLocks/>
            </p:cNvSpPr>
            <p:nvPr/>
          </p:nvSpPr>
          <p:spPr bwMode="auto">
            <a:xfrm>
              <a:off x="510" y="1091"/>
              <a:ext cx="492" cy="1259"/>
            </a:xfrm>
            <a:custGeom>
              <a:avLst/>
              <a:gdLst>
                <a:gd name="T0" fmla="*/ 492 w 492"/>
                <a:gd name="T1" fmla="*/ 233 h 1259"/>
                <a:gd name="T2" fmla="*/ 492 w 492"/>
                <a:gd name="T3" fmla="*/ 0 h 1259"/>
                <a:gd name="T4" fmla="*/ 1 w 492"/>
                <a:gd name="T5" fmla="*/ 0 h 1259"/>
                <a:gd name="T6" fmla="*/ 0 w 492"/>
                <a:gd name="T7" fmla="*/ 1259 h 1259"/>
                <a:gd name="T8" fmla="*/ 262 w 492"/>
                <a:gd name="T9" fmla="*/ 1259 h 1259"/>
                <a:gd name="T10" fmla="*/ 0 60000 65536"/>
                <a:gd name="T11" fmla="*/ 0 60000 65536"/>
                <a:gd name="T12" fmla="*/ 0 60000 65536"/>
                <a:gd name="T13" fmla="*/ 0 60000 65536"/>
                <a:gd name="T14" fmla="*/ 0 60000 65536"/>
                <a:gd name="T15" fmla="*/ 0 w 492"/>
                <a:gd name="T16" fmla="*/ 0 h 1259"/>
                <a:gd name="T17" fmla="*/ 492 w 492"/>
                <a:gd name="T18" fmla="*/ 1259 h 1259"/>
              </a:gdLst>
              <a:ahLst/>
              <a:cxnLst>
                <a:cxn ang="T10">
                  <a:pos x="T0" y="T1"/>
                </a:cxn>
                <a:cxn ang="T11">
                  <a:pos x="T2" y="T3"/>
                </a:cxn>
                <a:cxn ang="T12">
                  <a:pos x="T4" y="T5"/>
                </a:cxn>
                <a:cxn ang="T13">
                  <a:pos x="T6" y="T7"/>
                </a:cxn>
                <a:cxn ang="T14">
                  <a:pos x="T8" y="T9"/>
                </a:cxn>
              </a:cxnLst>
              <a:rect l="T15" t="T16" r="T17" b="T18"/>
              <a:pathLst>
                <a:path w="492" h="1259">
                  <a:moveTo>
                    <a:pt x="492" y="233"/>
                  </a:moveTo>
                  <a:lnTo>
                    <a:pt x="492" y="0"/>
                  </a:lnTo>
                  <a:lnTo>
                    <a:pt x="1" y="0"/>
                  </a:lnTo>
                  <a:lnTo>
                    <a:pt x="0" y="1259"/>
                  </a:lnTo>
                  <a:lnTo>
                    <a:pt x="262" y="1259"/>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2" name="Freeform 38">
              <a:extLst>
                <a:ext uri="{FF2B5EF4-FFF2-40B4-BE49-F238E27FC236}">
                  <a16:creationId xmlns:a16="http://schemas.microsoft.com/office/drawing/2014/main" id="{8B13EFC5-45A3-A8F6-4584-EAA1B7C2D5E0}"/>
                </a:ext>
              </a:extLst>
            </p:cNvPr>
            <p:cNvSpPr>
              <a:spLocks/>
            </p:cNvSpPr>
            <p:nvPr/>
          </p:nvSpPr>
          <p:spPr bwMode="auto">
            <a:xfrm>
              <a:off x="2942" y="1109"/>
              <a:ext cx="523" cy="1244"/>
            </a:xfrm>
            <a:custGeom>
              <a:avLst/>
              <a:gdLst>
                <a:gd name="T0" fmla="*/ 0 w 523"/>
                <a:gd name="T1" fmla="*/ 219 h 1244"/>
                <a:gd name="T2" fmla="*/ 0 w 523"/>
                <a:gd name="T3" fmla="*/ 0 h 1244"/>
                <a:gd name="T4" fmla="*/ 523 w 523"/>
                <a:gd name="T5" fmla="*/ 0 h 1244"/>
                <a:gd name="T6" fmla="*/ 523 w 523"/>
                <a:gd name="T7" fmla="*/ 1244 h 1244"/>
                <a:gd name="T8" fmla="*/ 278 w 523"/>
                <a:gd name="T9" fmla="*/ 1244 h 1244"/>
                <a:gd name="T10" fmla="*/ 0 60000 65536"/>
                <a:gd name="T11" fmla="*/ 0 60000 65536"/>
                <a:gd name="T12" fmla="*/ 0 60000 65536"/>
                <a:gd name="T13" fmla="*/ 0 60000 65536"/>
                <a:gd name="T14" fmla="*/ 0 60000 65536"/>
                <a:gd name="T15" fmla="*/ 0 w 523"/>
                <a:gd name="T16" fmla="*/ 0 h 1244"/>
                <a:gd name="T17" fmla="*/ 523 w 523"/>
                <a:gd name="T18" fmla="*/ 1244 h 1244"/>
              </a:gdLst>
              <a:ahLst/>
              <a:cxnLst>
                <a:cxn ang="T10">
                  <a:pos x="T0" y="T1"/>
                </a:cxn>
                <a:cxn ang="T11">
                  <a:pos x="T2" y="T3"/>
                </a:cxn>
                <a:cxn ang="T12">
                  <a:pos x="T4" y="T5"/>
                </a:cxn>
                <a:cxn ang="T13">
                  <a:pos x="T6" y="T7"/>
                </a:cxn>
                <a:cxn ang="T14">
                  <a:pos x="T8" y="T9"/>
                </a:cxn>
              </a:cxnLst>
              <a:rect l="T15" t="T16" r="T17" b="T18"/>
              <a:pathLst>
                <a:path w="523" h="1244">
                  <a:moveTo>
                    <a:pt x="0" y="219"/>
                  </a:moveTo>
                  <a:lnTo>
                    <a:pt x="0" y="0"/>
                  </a:lnTo>
                  <a:lnTo>
                    <a:pt x="523" y="0"/>
                  </a:lnTo>
                  <a:lnTo>
                    <a:pt x="523" y="1244"/>
                  </a:lnTo>
                  <a:lnTo>
                    <a:pt x="278" y="124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 name="Text Box 39">
              <a:extLst>
                <a:ext uri="{FF2B5EF4-FFF2-40B4-BE49-F238E27FC236}">
                  <a16:creationId xmlns:a16="http://schemas.microsoft.com/office/drawing/2014/main" id="{79D64A8A-6488-9613-CD64-0E8436684610}"/>
                </a:ext>
              </a:extLst>
            </p:cNvPr>
            <p:cNvSpPr txBox="1">
              <a:spLocks noChangeArrowheads="1"/>
            </p:cNvSpPr>
            <p:nvPr/>
          </p:nvSpPr>
          <p:spPr bwMode="auto">
            <a:xfrm>
              <a:off x="685" y="123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r>
                <a:rPr kumimoji="1" lang="en-US" altLang="zh-CN" sz="2000" b="1">
                  <a:latin typeface="Times New Roman" panose="02020603050405020304" pitchFamily="18" charset="0"/>
                  <a:ea typeface="宋体" panose="02010600030101010101" pitchFamily="2" charset="-122"/>
                </a:rPr>
                <a:t>T</a:t>
              </a:r>
              <a:r>
                <a:rPr kumimoji="1" lang="en-US" altLang="zh-CN" sz="2000" b="1" baseline="-25000">
                  <a:latin typeface="Times New Roman" panose="02020603050405020304" pitchFamily="18" charset="0"/>
                  <a:ea typeface="宋体" panose="02010600030101010101" pitchFamily="2" charset="-122"/>
                </a:rPr>
                <a:t>5</a:t>
              </a:r>
            </a:p>
          </p:txBody>
        </p:sp>
        <p:sp>
          <p:nvSpPr>
            <p:cNvPr id="44" name="Text Box 40">
              <a:extLst>
                <a:ext uri="{FF2B5EF4-FFF2-40B4-BE49-F238E27FC236}">
                  <a16:creationId xmlns:a16="http://schemas.microsoft.com/office/drawing/2014/main" id="{AF9E2521-B72B-BB7E-8E08-87B053CE1942}"/>
                </a:ext>
              </a:extLst>
            </p:cNvPr>
            <p:cNvSpPr txBox="1">
              <a:spLocks noChangeArrowheads="1"/>
            </p:cNvSpPr>
            <p:nvPr/>
          </p:nvSpPr>
          <p:spPr bwMode="auto">
            <a:xfrm>
              <a:off x="3037" y="123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r>
                <a:rPr kumimoji="1" lang="en-US" altLang="zh-CN" sz="2000" b="1">
                  <a:latin typeface="Times New Roman" panose="02020603050405020304" pitchFamily="18" charset="0"/>
                  <a:ea typeface="宋体" panose="02010600030101010101" pitchFamily="2" charset="-122"/>
                </a:rPr>
                <a:t>T</a:t>
              </a:r>
              <a:r>
                <a:rPr kumimoji="1" lang="en-US" altLang="zh-CN" sz="2000" b="1" baseline="-25000">
                  <a:latin typeface="Times New Roman" panose="02020603050405020304" pitchFamily="18" charset="0"/>
                  <a:ea typeface="宋体" panose="02010600030101010101" pitchFamily="2" charset="-122"/>
                </a:rPr>
                <a:t>6</a:t>
              </a:r>
            </a:p>
          </p:txBody>
        </p:sp>
        <p:sp>
          <p:nvSpPr>
            <p:cNvPr id="45" name="Text Box 41">
              <a:extLst>
                <a:ext uri="{FF2B5EF4-FFF2-40B4-BE49-F238E27FC236}">
                  <a16:creationId xmlns:a16="http://schemas.microsoft.com/office/drawing/2014/main" id="{3DFBBBCC-E83F-B4BD-6E0C-D74E0B93265F}"/>
                </a:ext>
              </a:extLst>
            </p:cNvPr>
            <p:cNvSpPr txBox="1">
              <a:spLocks noChangeArrowheads="1"/>
            </p:cNvSpPr>
            <p:nvPr/>
          </p:nvSpPr>
          <p:spPr bwMode="auto">
            <a:xfrm>
              <a:off x="824" y="215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r>
                <a:rPr kumimoji="1" lang="en-US" altLang="zh-CN" sz="2000" b="1">
                  <a:latin typeface="Times New Roman" panose="02020603050405020304" pitchFamily="18" charset="0"/>
                  <a:ea typeface="宋体" panose="02010600030101010101" pitchFamily="2" charset="-122"/>
                </a:rPr>
                <a:t>T</a:t>
              </a:r>
              <a:r>
                <a:rPr kumimoji="1" lang="en-US" altLang="zh-CN" sz="2000" b="1" baseline="-25000">
                  <a:latin typeface="Times New Roman" panose="02020603050405020304" pitchFamily="18" charset="0"/>
                  <a:ea typeface="宋体" panose="02010600030101010101" pitchFamily="2" charset="-122"/>
                </a:rPr>
                <a:t>7</a:t>
              </a:r>
            </a:p>
          </p:txBody>
        </p:sp>
        <p:sp>
          <p:nvSpPr>
            <p:cNvPr id="46" name="Text Box 42">
              <a:extLst>
                <a:ext uri="{FF2B5EF4-FFF2-40B4-BE49-F238E27FC236}">
                  <a16:creationId xmlns:a16="http://schemas.microsoft.com/office/drawing/2014/main" id="{D89BF44C-DB47-09CE-1AA1-84E34EDF0973}"/>
                </a:ext>
              </a:extLst>
            </p:cNvPr>
            <p:cNvSpPr txBox="1">
              <a:spLocks noChangeArrowheads="1"/>
            </p:cNvSpPr>
            <p:nvPr/>
          </p:nvSpPr>
          <p:spPr bwMode="auto">
            <a:xfrm>
              <a:off x="2864" y="215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r>
                <a:rPr kumimoji="1" lang="en-US" altLang="zh-CN" sz="2000" b="1">
                  <a:latin typeface="Times New Roman" panose="02020603050405020304" pitchFamily="18" charset="0"/>
                  <a:ea typeface="宋体" panose="02010600030101010101" pitchFamily="2" charset="-122"/>
                </a:rPr>
                <a:t>T</a:t>
              </a:r>
              <a:r>
                <a:rPr kumimoji="1" lang="en-US" altLang="zh-CN" sz="2000" b="1" baseline="-25000">
                  <a:latin typeface="Times New Roman" panose="02020603050405020304" pitchFamily="18" charset="0"/>
                  <a:ea typeface="宋体" panose="02010600030101010101" pitchFamily="2" charset="-122"/>
                </a:rPr>
                <a:t>8</a:t>
              </a:r>
            </a:p>
          </p:txBody>
        </p:sp>
        <p:sp>
          <p:nvSpPr>
            <p:cNvPr id="47" name="Text Box 43">
              <a:extLst>
                <a:ext uri="{FF2B5EF4-FFF2-40B4-BE49-F238E27FC236}">
                  <a16:creationId xmlns:a16="http://schemas.microsoft.com/office/drawing/2014/main" id="{3DF6008B-1F85-3130-CA77-A0CC1EBD2EED}"/>
                </a:ext>
              </a:extLst>
            </p:cNvPr>
            <p:cNvSpPr txBox="1">
              <a:spLocks noChangeArrowheads="1"/>
            </p:cNvSpPr>
            <p:nvPr/>
          </p:nvSpPr>
          <p:spPr bwMode="auto">
            <a:xfrm>
              <a:off x="2540" y="8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r>
                <a:rPr kumimoji="1" lang="en-US" altLang="zh-CN" b="1">
                  <a:latin typeface="Times New Roman" panose="02020603050405020304" pitchFamily="18" charset="0"/>
                  <a:ea typeface="宋体" panose="02010600030101010101" pitchFamily="2" charset="-122"/>
                </a:rPr>
                <a:t>A</a:t>
              </a:r>
            </a:p>
          </p:txBody>
        </p:sp>
        <p:sp>
          <p:nvSpPr>
            <p:cNvPr id="48" name="Freeform 44">
              <a:extLst>
                <a:ext uri="{FF2B5EF4-FFF2-40B4-BE49-F238E27FC236}">
                  <a16:creationId xmlns:a16="http://schemas.microsoft.com/office/drawing/2014/main" id="{01D7727D-457F-B90F-EF75-7B66D4AA70EE}"/>
                </a:ext>
              </a:extLst>
            </p:cNvPr>
            <p:cNvSpPr>
              <a:spLocks/>
            </p:cNvSpPr>
            <p:nvPr/>
          </p:nvSpPr>
          <p:spPr bwMode="auto">
            <a:xfrm>
              <a:off x="249" y="1402"/>
              <a:ext cx="2642" cy="365"/>
            </a:xfrm>
            <a:custGeom>
              <a:avLst/>
              <a:gdLst>
                <a:gd name="T0" fmla="*/ 627 w 2736"/>
                <a:gd name="T1" fmla="*/ 0 h 240"/>
                <a:gd name="T2" fmla="*/ 627 w 2736"/>
                <a:gd name="T3" fmla="*/ 2147483646 h 240"/>
                <a:gd name="T4" fmla="*/ 0 w 2736"/>
                <a:gd name="T5" fmla="*/ 2147483646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9" name="Line 45">
              <a:extLst>
                <a:ext uri="{FF2B5EF4-FFF2-40B4-BE49-F238E27FC236}">
                  <a16:creationId xmlns:a16="http://schemas.microsoft.com/office/drawing/2014/main" id="{D1B9AB95-87DF-AA79-0BAE-DF6B7A30C248}"/>
                </a:ext>
              </a:extLst>
            </p:cNvPr>
            <p:cNvSpPr>
              <a:spLocks noChangeShapeType="1"/>
            </p:cNvSpPr>
            <p:nvPr/>
          </p:nvSpPr>
          <p:spPr bwMode="auto">
            <a:xfrm>
              <a:off x="1045" y="1402"/>
              <a:ext cx="0" cy="365"/>
            </a:xfrm>
            <a:prstGeom prst="line">
              <a:avLst/>
            </a:prstGeom>
            <a:noFill/>
            <a:ln w="38100">
              <a:solidFill>
                <a:schemeClr val="tx1"/>
              </a:solidFill>
              <a:round/>
              <a:headE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50" name="Text Box 46">
              <a:extLst>
                <a:ext uri="{FF2B5EF4-FFF2-40B4-BE49-F238E27FC236}">
                  <a16:creationId xmlns:a16="http://schemas.microsoft.com/office/drawing/2014/main" id="{4DBA2B5D-E39D-0550-4E1C-E3FAB9424F47}"/>
                </a:ext>
              </a:extLst>
            </p:cNvPr>
            <p:cNvSpPr txBox="1">
              <a:spLocks noChangeArrowheads="1"/>
            </p:cNvSpPr>
            <p:nvPr/>
          </p:nvSpPr>
          <p:spPr bwMode="auto">
            <a:xfrm>
              <a:off x="907" y="3230"/>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1800" b="1">
                  <a:latin typeface="Times New Roman" panose="02020603050405020304" pitchFamily="18" charset="0"/>
                  <a:ea typeface="宋体" panose="02010600030101010101" pitchFamily="2" charset="-122"/>
                </a:rPr>
                <a:t>写放大器</a:t>
              </a:r>
            </a:p>
          </p:txBody>
        </p:sp>
        <p:sp>
          <p:nvSpPr>
            <p:cNvPr id="51" name="Text Box 47">
              <a:extLst>
                <a:ext uri="{FF2B5EF4-FFF2-40B4-BE49-F238E27FC236}">
                  <a16:creationId xmlns:a16="http://schemas.microsoft.com/office/drawing/2014/main" id="{85E40752-CA0C-6F69-1AE5-5B0BD09EF5AD}"/>
                </a:ext>
              </a:extLst>
            </p:cNvPr>
            <p:cNvSpPr txBox="1">
              <a:spLocks noChangeArrowheads="1"/>
            </p:cNvSpPr>
            <p:nvPr/>
          </p:nvSpPr>
          <p:spPr bwMode="auto">
            <a:xfrm>
              <a:off x="2289" y="3225"/>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1800" b="1">
                  <a:latin typeface="Times New Roman" panose="02020603050405020304" pitchFamily="18" charset="0"/>
                  <a:ea typeface="宋体" panose="02010600030101010101" pitchFamily="2" charset="-122"/>
                </a:rPr>
                <a:t>写放大器</a:t>
              </a:r>
            </a:p>
          </p:txBody>
        </p:sp>
        <p:sp>
          <p:nvSpPr>
            <p:cNvPr id="52" name="Text Box 48">
              <a:extLst>
                <a:ext uri="{FF2B5EF4-FFF2-40B4-BE49-F238E27FC236}">
                  <a16:creationId xmlns:a16="http://schemas.microsoft.com/office/drawing/2014/main" id="{FC3BB9D3-2697-6161-3D76-E6B1BB970920}"/>
                </a:ext>
              </a:extLst>
            </p:cNvPr>
            <p:cNvSpPr txBox="1">
              <a:spLocks noChangeArrowheads="1"/>
            </p:cNvSpPr>
            <p:nvPr/>
          </p:nvSpPr>
          <p:spPr bwMode="auto">
            <a:xfrm>
              <a:off x="1449" y="3993"/>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2000" b="1">
                  <a:latin typeface="Times New Roman" panose="02020603050405020304" pitchFamily="18" charset="0"/>
                  <a:ea typeface="宋体" panose="02010600030101010101" pitchFamily="2" charset="-122"/>
                </a:rPr>
                <a:t>D</a:t>
              </a:r>
              <a:r>
                <a:rPr kumimoji="1" lang="en-US" altLang="zh-CN" sz="2000" b="1" baseline="-25000">
                  <a:latin typeface="Times New Roman" panose="02020603050405020304" pitchFamily="18" charset="0"/>
                  <a:ea typeface="宋体" panose="02010600030101010101" pitchFamily="2" charset="-122"/>
                </a:rPr>
                <a:t>IN</a:t>
              </a:r>
            </a:p>
          </p:txBody>
        </p:sp>
        <p:sp>
          <p:nvSpPr>
            <p:cNvPr id="53" name="Text Box 49">
              <a:extLst>
                <a:ext uri="{FF2B5EF4-FFF2-40B4-BE49-F238E27FC236}">
                  <a16:creationId xmlns:a16="http://schemas.microsoft.com/office/drawing/2014/main" id="{D7CFA1D0-7304-4590-F570-D471DDF32A5C}"/>
                </a:ext>
              </a:extLst>
            </p:cNvPr>
            <p:cNvSpPr txBox="1">
              <a:spLocks noChangeArrowheads="1"/>
            </p:cNvSpPr>
            <p:nvPr/>
          </p:nvSpPr>
          <p:spPr bwMode="auto">
            <a:xfrm>
              <a:off x="2290" y="3984"/>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1800" b="1">
                  <a:latin typeface="Times New Roman" panose="02020603050405020304" pitchFamily="18" charset="0"/>
                  <a:ea typeface="宋体" panose="02010600030101010101" pitchFamily="2" charset="-122"/>
                </a:rPr>
                <a:t>写选择</a:t>
              </a:r>
            </a:p>
          </p:txBody>
        </p:sp>
        <p:sp>
          <p:nvSpPr>
            <p:cNvPr id="54" name="Text Box 50">
              <a:extLst>
                <a:ext uri="{FF2B5EF4-FFF2-40B4-BE49-F238E27FC236}">
                  <a16:creationId xmlns:a16="http://schemas.microsoft.com/office/drawing/2014/main" id="{125CEB57-9943-8B30-CA3C-ED1E3C60EC44}"/>
                </a:ext>
              </a:extLst>
            </p:cNvPr>
            <p:cNvSpPr txBox="1">
              <a:spLocks noChangeArrowheads="1"/>
            </p:cNvSpPr>
            <p:nvPr/>
          </p:nvSpPr>
          <p:spPr bwMode="auto">
            <a:xfrm>
              <a:off x="3298" y="3993"/>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1800" b="1">
                  <a:latin typeface="Times New Roman" panose="02020603050405020304" pitchFamily="18" charset="0"/>
                  <a:ea typeface="宋体" panose="02010600030101010101" pitchFamily="2" charset="-122"/>
                </a:rPr>
                <a:t>读选择</a:t>
              </a:r>
            </a:p>
          </p:txBody>
        </p:sp>
        <p:sp>
          <p:nvSpPr>
            <p:cNvPr id="55" name="Text Box 51">
              <a:extLst>
                <a:ext uri="{FF2B5EF4-FFF2-40B4-BE49-F238E27FC236}">
                  <a16:creationId xmlns:a16="http://schemas.microsoft.com/office/drawing/2014/main" id="{A16980FC-12D0-2F45-ACEC-90381515482D}"/>
                </a:ext>
              </a:extLst>
            </p:cNvPr>
            <p:cNvSpPr txBox="1">
              <a:spLocks noChangeArrowheads="1"/>
            </p:cNvSpPr>
            <p:nvPr/>
          </p:nvSpPr>
          <p:spPr bwMode="auto">
            <a:xfrm>
              <a:off x="3539" y="2976"/>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1800" b="1">
                  <a:latin typeface="Times New Roman" panose="02020603050405020304" pitchFamily="18" charset="0"/>
                  <a:ea typeface="宋体" panose="02010600030101010101" pitchFamily="2" charset="-122"/>
                </a:rPr>
                <a:t>读放</a:t>
              </a:r>
            </a:p>
          </p:txBody>
        </p:sp>
        <p:sp>
          <p:nvSpPr>
            <p:cNvPr id="56" name="Text Box 52">
              <a:extLst>
                <a:ext uri="{FF2B5EF4-FFF2-40B4-BE49-F238E27FC236}">
                  <a16:creationId xmlns:a16="http://schemas.microsoft.com/office/drawing/2014/main" id="{A2C01698-0F61-8EB5-6E2A-3C2545AA5B18}"/>
                </a:ext>
              </a:extLst>
            </p:cNvPr>
            <p:cNvSpPr txBox="1">
              <a:spLocks noChangeArrowheads="1"/>
            </p:cNvSpPr>
            <p:nvPr/>
          </p:nvSpPr>
          <p:spPr bwMode="auto">
            <a:xfrm>
              <a:off x="3657" y="729"/>
              <a:ext cx="5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1800" b="1">
                  <a:latin typeface="Times New Roman" panose="02020603050405020304" pitchFamily="18" charset="0"/>
                  <a:ea typeface="宋体" panose="02010600030101010101" pitchFamily="2" charset="-122"/>
                </a:rPr>
                <a:t>位线</a:t>
              </a:r>
              <a:r>
                <a:rPr kumimoji="1" lang="en-US" altLang="zh-CN" sz="1800" b="1">
                  <a:latin typeface="Times New Roman" panose="02020603050405020304" pitchFamily="18" charset="0"/>
                  <a:ea typeface="宋体" panose="02010600030101010101" pitchFamily="2" charset="-122"/>
                </a:rPr>
                <a:t>A</a:t>
              </a:r>
            </a:p>
          </p:txBody>
        </p:sp>
        <p:sp>
          <p:nvSpPr>
            <p:cNvPr id="57" name="Line 53">
              <a:extLst>
                <a:ext uri="{FF2B5EF4-FFF2-40B4-BE49-F238E27FC236}">
                  <a16:creationId xmlns:a16="http://schemas.microsoft.com/office/drawing/2014/main" id="{EF4D0773-B25B-B999-2EAD-4139476DAB88}"/>
                </a:ext>
              </a:extLst>
            </p:cNvPr>
            <p:cNvSpPr>
              <a:spLocks noChangeShapeType="1"/>
            </p:cNvSpPr>
            <p:nvPr/>
          </p:nvSpPr>
          <p:spPr bwMode="auto">
            <a:xfrm flipH="1">
              <a:off x="3513" y="912"/>
              <a:ext cx="288" cy="48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58" name="Group 54">
              <a:extLst>
                <a:ext uri="{FF2B5EF4-FFF2-40B4-BE49-F238E27FC236}">
                  <a16:creationId xmlns:a16="http://schemas.microsoft.com/office/drawing/2014/main" id="{618ED0B3-91D7-79ED-821D-790B3649F63B}"/>
                </a:ext>
              </a:extLst>
            </p:cNvPr>
            <p:cNvGrpSpPr>
              <a:grpSpLocks/>
            </p:cNvGrpSpPr>
            <p:nvPr/>
          </p:nvGrpSpPr>
          <p:grpSpPr bwMode="auto">
            <a:xfrm>
              <a:off x="0" y="672"/>
              <a:ext cx="629" cy="365"/>
              <a:chOff x="-58" y="1603"/>
              <a:chExt cx="629" cy="365"/>
            </a:xfrm>
          </p:grpSpPr>
          <p:sp>
            <p:nvSpPr>
              <p:cNvPr id="63" name="Text Box 55">
                <a:extLst>
                  <a:ext uri="{FF2B5EF4-FFF2-40B4-BE49-F238E27FC236}">
                    <a16:creationId xmlns:a16="http://schemas.microsoft.com/office/drawing/2014/main" id="{28BD31DE-6916-1123-8072-71C250DFAEB2}"/>
                  </a:ext>
                </a:extLst>
              </p:cNvPr>
              <p:cNvSpPr txBox="1">
                <a:spLocks noChangeArrowheads="1"/>
              </p:cNvSpPr>
              <p:nvPr/>
            </p:nvSpPr>
            <p:spPr bwMode="auto">
              <a:xfrm>
                <a:off x="-58" y="1680"/>
                <a:ext cx="5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1800" b="1">
                    <a:latin typeface="Times New Roman" panose="02020603050405020304" pitchFamily="18" charset="0"/>
                    <a:ea typeface="宋体" panose="02010600030101010101" pitchFamily="2" charset="-122"/>
                  </a:rPr>
                  <a:t>位线</a:t>
                </a:r>
                <a:r>
                  <a:rPr kumimoji="1" lang="en-US" altLang="zh-CN" sz="1800" b="1">
                    <a:latin typeface="Times New Roman" panose="02020603050405020304" pitchFamily="18" charset="0"/>
                    <a:ea typeface="宋体" panose="02010600030101010101" pitchFamily="2" charset="-122"/>
                  </a:rPr>
                  <a:t>A</a:t>
                </a:r>
              </a:p>
            </p:txBody>
          </p:sp>
          <p:sp>
            <p:nvSpPr>
              <p:cNvPr id="62464" name="Text Box 56">
                <a:extLst>
                  <a:ext uri="{FF2B5EF4-FFF2-40B4-BE49-F238E27FC236}">
                    <a16:creationId xmlns:a16="http://schemas.microsoft.com/office/drawing/2014/main" id="{B7F19563-6104-C271-07B0-9F63579923D2}"/>
                  </a:ext>
                </a:extLst>
              </p:cNvPr>
              <p:cNvSpPr txBox="1">
                <a:spLocks noChangeArrowheads="1"/>
              </p:cNvSpPr>
              <p:nvPr/>
            </p:nvSpPr>
            <p:spPr bwMode="auto">
              <a:xfrm>
                <a:off x="326" y="1603"/>
                <a:ext cx="24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sz="3200" b="1">
                    <a:latin typeface="Times New Roman" panose="02020603050405020304" pitchFamily="18" charset="0"/>
                    <a:ea typeface="宋体" panose="02010600030101010101" pitchFamily="2" charset="-122"/>
                    <a:cs typeface="Times New Roman" panose="02020603050405020304" pitchFamily="18" charset="0"/>
                  </a:rPr>
                  <a:t>´</a:t>
                </a:r>
              </a:p>
            </p:txBody>
          </p:sp>
        </p:grpSp>
        <p:sp>
          <p:nvSpPr>
            <p:cNvPr id="59" name="Line 57">
              <a:extLst>
                <a:ext uri="{FF2B5EF4-FFF2-40B4-BE49-F238E27FC236}">
                  <a16:creationId xmlns:a16="http://schemas.microsoft.com/office/drawing/2014/main" id="{D75E88D0-81FE-9BD6-6367-8D32D920046D}"/>
                </a:ext>
              </a:extLst>
            </p:cNvPr>
            <p:cNvSpPr>
              <a:spLocks noChangeShapeType="1"/>
            </p:cNvSpPr>
            <p:nvPr/>
          </p:nvSpPr>
          <p:spPr bwMode="auto">
            <a:xfrm>
              <a:off x="249" y="960"/>
              <a:ext cx="240"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Text Box 58">
              <a:extLst>
                <a:ext uri="{FF2B5EF4-FFF2-40B4-BE49-F238E27FC236}">
                  <a16:creationId xmlns:a16="http://schemas.microsoft.com/office/drawing/2014/main" id="{D3C45EF1-0279-CAD9-B556-862198DBFB4D}"/>
                </a:ext>
              </a:extLst>
            </p:cNvPr>
            <p:cNvSpPr txBox="1">
              <a:spLocks noChangeArrowheads="1"/>
            </p:cNvSpPr>
            <p:nvPr/>
          </p:nvSpPr>
          <p:spPr bwMode="auto">
            <a:xfrm>
              <a:off x="825" y="2736"/>
              <a:ext cx="8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1800" b="1">
                  <a:latin typeface="Times New Roman" panose="02020603050405020304" pitchFamily="18" charset="0"/>
                  <a:ea typeface="宋体" panose="02010600030101010101" pitchFamily="2" charset="-122"/>
                </a:rPr>
                <a:t>列地址选择</a:t>
              </a:r>
            </a:p>
          </p:txBody>
        </p:sp>
        <p:sp>
          <p:nvSpPr>
            <p:cNvPr id="61" name="Text Box 59">
              <a:extLst>
                <a:ext uri="{FF2B5EF4-FFF2-40B4-BE49-F238E27FC236}">
                  <a16:creationId xmlns:a16="http://schemas.microsoft.com/office/drawing/2014/main" id="{1002ED0C-7B01-7D5A-5DDD-ED8EAB21DC92}"/>
                </a:ext>
              </a:extLst>
            </p:cNvPr>
            <p:cNvSpPr txBox="1">
              <a:spLocks noChangeArrowheads="1"/>
            </p:cNvSpPr>
            <p:nvPr/>
          </p:nvSpPr>
          <p:spPr bwMode="auto">
            <a:xfrm>
              <a:off x="1497" y="1488"/>
              <a:ext cx="8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sz="1800" b="1">
                  <a:latin typeface="Times New Roman" panose="02020603050405020304" pitchFamily="18" charset="0"/>
                  <a:ea typeface="宋体" panose="02010600030101010101" pitchFamily="2" charset="-122"/>
                </a:rPr>
                <a:t>行地址选择</a:t>
              </a:r>
            </a:p>
          </p:txBody>
        </p:sp>
        <p:sp>
          <p:nvSpPr>
            <p:cNvPr id="62" name="Text Box 60">
              <a:extLst>
                <a:ext uri="{FF2B5EF4-FFF2-40B4-BE49-F238E27FC236}">
                  <a16:creationId xmlns:a16="http://schemas.microsoft.com/office/drawing/2014/main" id="{FDC89277-7138-BB84-3DEB-34CE2542ED11}"/>
                </a:ext>
              </a:extLst>
            </p:cNvPr>
            <p:cNvSpPr txBox="1">
              <a:spLocks noChangeArrowheads="1"/>
            </p:cNvSpPr>
            <p:nvPr/>
          </p:nvSpPr>
          <p:spPr bwMode="auto">
            <a:xfrm>
              <a:off x="4122" y="3216"/>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b="1">
                  <a:latin typeface="Times New Roman" panose="02020603050405020304" pitchFamily="18" charset="0"/>
                  <a:ea typeface="宋体" panose="02010600030101010101" pitchFamily="2" charset="-122"/>
                </a:rPr>
                <a:t>D</a:t>
              </a:r>
              <a:r>
                <a:rPr kumimoji="1" lang="en-US" altLang="zh-CN" b="1" baseline="-25000">
                  <a:latin typeface="Times New Roman" panose="02020603050405020304" pitchFamily="18" charset="0"/>
                  <a:ea typeface="宋体" panose="02010600030101010101" pitchFamily="2" charset="-122"/>
                </a:rPr>
                <a:t>OUT</a:t>
              </a:r>
            </a:p>
          </p:txBody>
        </p:sp>
      </p:grpSp>
      <p:sp>
        <p:nvSpPr>
          <p:cNvPr id="62474" name="Freeform 62">
            <a:extLst>
              <a:ext uri="{FF2B5EF4-FFF2-40B4-BE49-F238E27FC236}">
                <a16:creationId xmlns:a16="http://schemas.microsoft.com/office/drawing/2014/main" id="{F53FD3E1-2B3E-BA56-4C1C-342FE0BA5EA1}"/>
              </a:ext>
            </a:extLst>
          </p:cNvPr>
          <p:cNvSpPr>
            <a:spLocks/>
          </p:cNvSpPr>
          <p:nvPr/>
        </p:nvSpPr>
        <p:spPr bwMode="auto">
          <a:xfrm>
            <a:off x="474663" y="3862388"/>
            <a:ext cx="2657475" cy="925512"/>
          </a:xfrm>
          <a:custGeom>
            <a:avLst/>
            <a:gdLst>
              <a:gd name="T0" fmla="*/ 2147483646 w 1872"/>
              <a:gd name="T1" fmla="*/ 0 h 384"/>
              <a:gd name="T2" fmla="*/ 2147483646 w 1872"/>
              <a:gd name="T3" fmla="*/ 2147483646 h 384"/>
              <a:gd name="T4" fmla="*/ 0 w 1872"/>
              <a:gd name="T5" fmla="*/ 2147483646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76200">
            <a:solidFill>
              <a:srgbClr val="FF3300"/>
            </a:solidFill>
            <a:round/>
            <a:headEnd type="oval" w="sm" len="sm"/>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2475" name="Line 63">
            <a:extLst>
              <a:ext uri="{FF2B5EF4-FFF2-40B4-BE49-F238E27FC236}">
                <a16:creationId xmlns:a16="http://schemas.microsoft.com/office/drawing/2014/main" id="{243CFB66-EE92-4772-6B40-8F5F60690D92}"/>
              </a:ext>
            </a:extLst>
          </p:cNvPr>
          <p:cNvSpPr>
            <a:spLocks noChangeShapeType="1"/>
          </p:cNvSpPr>
          <p:nvPr/>
        </p:nvSpPr>
        <p:spPr bwMode="auto">
          <a:xfrm>
            <a:off x="1293813" y="3870325"/>
            <a:ext cx="3746500" cy="15875"/>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76" name="Freeform 64">
            <a:extLst>
              <a:ext uri="{FF2B5EF4-FFF2-40B4-BE49-F238E27FC236}">
                <a16:creationId xmlns:a16="http://schemas.microsoft.com/office/drawing/2014/main" id="{D7E12F0F-6531-7C0B-921E-90484485F122}"/>
              </a:ext>
            </a:extLst>
          </p:cNvPr>
          <p:cNvSpPr>
            <a:spLocks/>
          </p:cNvSpPr>
          <p:nvPr/>
        </p:nvSpPr>
        <p:spPr bwMode="auto">
          <a:xfrm>
            <a:off x="3952875" y="1752600"/>
            <a:ext cx="542925" cy="347663"/>
          </a:xfrm>
          <a:custGeom>
            <a:avLst/>
            <a:gdLst>
              <a:gd name="T0" fmla="*/ 0 w 342"/>
              <a:gd name="T1" fmla="*/ 0 h 219"/>
              <a:gd name="T2" fmla="*/ 2147483646 w 342"/>
              <a:gd name="T3" fmla="*/ 0 h 219"/>
              <a:gd name="T4" fmla="*/ 2147483646 w 342"/>
              <a:gd name="T5" fmla="*/ 2147483646 h 219"/>
              <a:gd name="T6" fmla="*/ 0 60000 65536"/>
              <a:gd name="T7" fmla="*/ 0 60000 65536"/>
              <a:gd name="T8" fmla="*/ 0 60000 65536"/>
              <a:gd name="T9" fmla="*/ 0 w 342"/>
              <a:gd name="T10" fmla="*/ 0 h 219"/>
              <a:gd name="T11" fmla="*/ 342 w 342"/>
              <a:gd name="T12" fmla="*/ 219 h 219"/>
            </a:gdLst>
            <a:ahLst/>
            <a:cxnLst>
              <a:cxn ang="T6">
                <a:pos x="T0" y="T1"/>
              </a:cxn>
              <a:cxn ang="T7">
                <a:pos x="T2" y="T3"/>
              </a:cxn>
              <a:cxn ang="T8">
                <a:pos x="T4" y="T5"/>
              </a:cxn>
            </a:cxnLst>
            <a:rect l="T9" t="T10" r="T11" b="T12"/>
            <a:pathLst>
              <a:path w="342" h="219">
                <a:moveTo>
                  <a:pt x="0" y="0"/>
                </a:moveTo>
                <a:lnTo>
                  <a:pt x="342" y="0"/>
                </a:lnTo>
                <a:lnTo>
                  <a:pt x="342" y="219"/>
                </a:lnTo>
              </a:path>
            </a:pathLst>
          </a:custGeom>
          <a:noFill/>
          <a:ln w="76200">
            <a:solidFill>
              <a:srgbClr val="FF3300"/>
            </a:solidFill>
            <a:round/>
            <a:headEnd type="oval" w="sm" len="sm"/>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62477" name="Group 65">
            <a:extLst>
              <a:ext uri="{FF2B5EF4-FFF2-40B4-BE49-F238E27FC236}">
                <a16:creationId xmlns:a16="http://schemas.microsoft.com/office/drawing/2014/main" id="{ABCE111E-560F-98BF-50A9-93004E630667}"/>
              </a:ext>
            </a:extLst>
          </p:cNvPr>
          <p:cNvGrpSpPr>
            <a:grpSpLocks/>
          </p:cNvGrpSpPr>
          <p:nvPr/>
        </p:nvGrpSpPr>
        <p:grpSpPr bwMode="auto">
          <a:xfrm>
            <a:off x="1201738" y="3581400"/>
            <a:ext cx="3903662" cy="585788"/>
            <a:chOff x="744" y="1968"/>
            <a:chExt cx="2372" cy="301"/>
          </a:xfrm>
        </p:grpSpPr>
        <p:grpSp>
          <p:nvGrpSpPr>
            <p:cNvPr id="62478" name="Group 66">
              <a:extLst>
                <a:ext uri="{FF2B5EF4-FFF2-40B4-BE49-F238E27FC236}">
                  <a16:creationId xmlns:a16="http://schemas.microsoft.com/office/drawing/2014/main" id="{B0E71254-3A51-7C42-3C1E-AD76620DAEE4}"/>
                </a:ext>
              </a:extLst>
            </p:cNvPr>
            <p:cNvGrpSpPr>
              <a:grpSpLocks/>
            </p:cNvGrpSpPr>
            <p:nvPr/>
          </p:nvGrpSpPr>
          <p:grpSpPr bwMode="auto">
            <a:xfrm rot="-5400000">
              <a:off x="618" y="2094"/>
              <a:ext cx="301" cy="50"/>
              <a:chOff x="3459" y="1296"/>
              <a:chExt cx="243" cy="48"/>
            </a:xfrm>
          </p:grpSpPr>
          <p:sp>
            <p:nvSpPr>
              <p:cNvPr id="62482" name="Line 67">
                <a:extLst>
                  <a:ext uri="{FF2B5EF4-FFF2-40B4-BE49-F238E27FC236}">
                    <a16:creationId xmlns:a16="http://schemas.microsoft.com/office/drawing/2014/main" id="{B447D31E-DDF1-37BE-0A7A-D6748717AA06}"/>
                  </a:ext>
                </a:extLst>
              </p:cNvPr>
              <p:cNvSpPr>
                <a:spLocks noChangeShapeType="1"/>
              </p:cNvSpPr>
              <p:nvPr/>
            </p:nvSpPr>
            <p:spPr bwMode="auto">
              <a:xfrm>
                <a:off x="3459" y="1296"/>
                <a:ext cx="243"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83" name="Line 68">
                <a:extLst>
                  <a:ext uri="{FF2B5EF4-FFF2-40B4-BE49-F238E27FC236}">
                    <a16:creationId xmlns:a16="http://schemas.microsoft.com/office/drawing/2014/main" id="{8D46AECC-6EEF-B983-EB89-9B6CA6CDAC9C}"/>
                  </a:ext>
                </a:extLst>
              </p:cNvPr>
              <p:cNvSpPr>
                <a:spLocks noChangeShapeType="1"/>
              </p:cNvSpPr>
              <p:nvPr/>
            </p:nvSpPr>
            <p:spPr bwMode="auto">
              <a:xfrm>
                <a:off x="3504" y="1344"/>
                <a:ext cx="147"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2479" name="Group 69">
              <a:extLst>
                <a:ext uri="{FF2B5EF4-FFF2-40B4-BE49-F238E27FC236}">
                  <a16:creationId xmlns:a16="http://schemas.microsoft.com/office/drawing/2014/main" id="{E9822BAE-0EB6-216D-8E1C-4D1A6DE47A3F}"/>
                </a:ext>
              </a:extLst>
            </p:cNvPr>
            <p:cNvGrpSpPr>
              <a:grpSpLocks/>
            </p:cNvGrpSpPr>
            <p:nvPr/>
          </p:nvGrpSpPr>
          <p:grpSpPr bwMode="auto">
            <a:xfrm rot="5400000">
              <a:off x="2940" y="2094"/>
              <a:ext cx="301" cy="50"/>
              <a:chOff x="3459" y="1296"/>
              <a:chExt cx="243" cy="48"/>
            </a:xfrm>
          </p:grpSpPr>
          <p:sp>
            <p:nvSpPr>
              <p:cNvPr id="62480" name="Line 70">
                <a:extLst>
                  <a:ext uri="{FF2B5EF4-FFF2-40B4-BE49-F238E27FC236}">
                    <a16:creationId xmlns:a16="http://schemas.microsoft.com/office/drawing/2014/main" id="{29B61F9C-289F-E0F7-AA0A-B76ACD8067D6}"/>
                  </a:ext>
                </a:extLst>
              </p:cNvPr>
              <p:cNvSpPr>
                <a:spLocks noChangeShapeType="1"/>
              </p:cNvSpPr>
              <p:nvPr/>
            </p:nvSpPr>
            <p:spPr bwMode="auto">
              <a:xfrm>
                <a:off x="3459" y="1296"/>
                <a:ext cx="243"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81" name="Line 71">
                <a:extLst>
                  <a:ext uri="{FF2B5EF4-FFF2-40B4-BE49-F238E27FC236}">
                    <a16:creationId xmlns:a16="http://schemas.microsoft.com/office/drawing/2014/main" id="{61F9E391-E03F-9E4D-FFCB-747E1FBB3480}"/>
                  </a:ext>
                </a:extLst>
              </p:cNvPr>
              <p:cNvSpPr>
                <a:spLocks noChangeShapeType="1"/>
              </p:cNvSpPr>
              <p:nvPr/>
            </p:nvSpPr>
            <p:spPr bwMode="auto">
              <a:xfrm>
                <a:off x="3504" y="1344"/>
                <a:ext cx="147"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62484" name="Freeform 72">
            <a:extLst>
              <a:ext uri="{FF2B5EF4-FFF2-40B4-BE49-F238E27FC236}">
                <a16:creationId xmlns:a16="http://schemas.microsoft.com/office/drawing/2014/main" id="{CE8EEDF0-EC62-ECF8-F344-A14229EEE42F}"/>
              </a:ext>
            </a:extLst>
          </p:cNvPr>
          <p:cNvSpPr>
            <a:spLocks/>
          </p:cNvSpPr>
          <p:nvPr/>
        </p:nvSpPr>
        <p:spPr bwMode="auto">
          <a:xfrm>
            <a:off x="5105400" y="3956050"/>
            <a:ext cx="333375" cy="1622425"/>
          </a:xfrm>
          <a:custGeom>
            <a:avLst/>
            <a:gdLst>
              <a:gd name="T0" fmla="*/ 0 w 192"/>
              <a:gd name="T1" fmla="*/ 0 h 672"/>
              <a:gd name="T2" fmla="*/ 2147483646 w 192"/>
              <a:gd name="T3" fmla="*/ 0 h 672"/>
              <a:gd name="T4" fmla="*/ 2147483646 w 192"/>
              <a:gd name="T5" fmla="*/ 2147483646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76200">
            <a:solidFill>
              <a:srgbClr val="FF3300"/>
            </a:solidFill>
            <a:round/>
            <a:headEnd/>
            <a:tail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2485" name="Line 73">
            <a:extLst>
              <a:ext uri="{FF2B5EF4-FFF2-40B4-BE49-F238E27FC236}">
                <a16:creationId xmlns:a16="http://schemas.microsoft.com/office/drawing/2014/main" id="{0DBBB0B0-1422-F7CF-F80F-FC133392F552}"/>
              </a:ext>
            </a:extLst>
          </p:cNvPr>
          <p:cNvSpPr>
            <a:spLocks noChangeShapeType="1"/>
          </p:cNvSpPr>
          <p:nvPr/>
        </p:nvSpPr>
        <p:spPr bwMode="auto">
          <a:xfrm>
            <a:off x="5449888" y="5562600"/>
            <a:ext cx="354012"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86" name="Freeform 74">
            <a:extLst>
              <a:ext uri="{FF2B5EF4-FFF2-40B4-BE49-F238E27FC236}">
                <a16:creationId xmlns:a16="http://schemas.microsoft.com/office/drawing/2014/main" id="{02700EE4-8C28-714E-BA31-A2870293DC8B}"/>
              </a:ext>
            </a:extLst>
          </p:cNvPr>
          <p:cNvSpPr>
            <a:spLocks/>
          </p:cNvSpPr>
          <p:nvPr/>
        </p:nvSpPr>
        <p:spPr bwMode="auto">
          <a:xfrm>
            <a:off x="6042025" y="5700713"/>
            <a:ext cx="3175" cy="1138237"/>
          </a:xfrm>
          <a:custGeom>
            <a:avLst/>
            <a:gdLst>
              <a:gd name="T0" fmla="*/ 2147483646 w 2"/>
              <a:gd name="T1" fmla="*/ 2147483646 h 717"/>
              <a:gd name="T2" fmla="*/ 0 w 2"/>
              <a:gd name="T3" fmla="*/ 0 h 717"/>
              <a:gd name="T4" fmla="*/ 0 60000 65536"/>
              <a:gd name="T5" fmla="*/ 0 60000 65536"/>
              <a:gd name="T6" fmla="*/ 0 w 2"/>
              <a:gd name="T7" fmla="*/ 0 h 717"/>
              <a:gd name="T8" fmla="*/ 2 w 2"/>
              <a:gd name="T9" fmla="*/ 717 h 717"/>
            </a:gdLst>
            <a:ahLst/>
            <a:cxnLst>
              <a:cxn ang="T4">
                <a:pos x="T0" y="T1"/>
              </a:cxn>
              <a:cxn ang="T5">
                <a:pos x="T2" y="T3"/>
              </a:cxn>
            </a:cxnLst>
            <a:rect l="T6" t="T7" r="T8" b="T9"/>
            <a:pathLst>
              <a:path w="2" h="717">
                <a:moveTo>
                  <a:pt x="2" y="717"/>
                </a:moveTo>
                <a:lnTo>
                  <a:pt x="0" y="0"/>
                </a:lnTo>
              </a:path>
            </a:pathLst>
          </a:custGeom>
          <a:noFill/>
          <a:ln w="76200">
            <a:solidFill>
              <a:srgbClr val="FF33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71392" name="AutoShape 75">
            <a:extLst>
              <a:ext uri="{FF2B5EF4-FFF2-40B4-BE49-F238E27FC236}">
                <a16:creationId xmlns:a16="http://schemas.microsoft.com/office/drawing/2014/main" id="{2867CB2D-9B18-B046-37DA-7B2467370496}"/>
              </a:ext>
            </a:extLst>
          </p:cNvPr>
          <p:cNvSpPr>
            <a:spLocks noChangeArrowheads="1"/>
          </p:cNvSpPr>
          <p:nvPr/>
        </p:nvSpPr>
        <p:spPr bwMode="auto">
          <a:xfrm rot="5400000">
            <a:off x="5676900" y="5372100"/>
            <a:ext cx="685800" cy="457200"/>
          </a:xfrm>
          <a:prstGeom prst="triangle">
            <a:avLst>
              <a:gd name="adj" fmla="val 47912"/>
            </a:avLst>
          </a:prstGeom>
          <a:noFill/>
          <a:ln w="762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800">
              <a:solidFill>
                <a:srgbClr val="FF3300"/>
              </a:solidFill>
              <a:ea typeface="楷体_GB2312" pitchFamily="49" charset="-122"/>
            </a:endParaRPr>
          </a:p>
        </p:txBody>
      </p:sp>
      <p:sp>
        <p:nvSpPr>
          <p:cNvPr id="571393" name="Freeform 76">
            <a:extLst>
              <a:ext uri="{FF2B5EF4-FFF2-40B4-BE49-F238E27FC236}">
                <a16:creationId xmlns:a16="http://schemas.microsoft.com/office/drawing/2014/main" id="{E9923F97-2EFD-DC78-899F-39FBFAD74CF1}"/>
              </a:ext>
            </a:extLst>
          </p:cNvPr>
          <p:cNvSpPr>
            <a:spLocks/>
          </p:cNvSpPr>
          <p:nvPr/>
        </p:nvSpPr>
        <p:spPr bwMode="auto">
          <a:xfrm>
            <a:off x="4648200" y="1743075"/>
            <a:ext cx="830263" cy="1984375"/>
          </a:xfrm>
          <a:custGeom>
            <a:avLst/>
            <a:gdLst>
              <a:gd name="T0" fmla="*/ 2147483646 w 523"/>
              <a:gd name="T1" fmla="*/ 0 h 1250"/>
              <a:gd name="T2" fmla="*/ 0 w 523"/>
              <a:gd name="T3" fmla="*/ 2147483646 h 1250"/>
              <a:gd name="T4" fmla="*/ 2147483646 w 523"/>
              <a:gd name="T5" fmla="*/ 2147483646 h 1250"/>
              <a:gd name="T6" fmla="*/ 2147483646 w 523"/>
              <a:gd name="T7" fmla="*/ 2147483646 h 1250"/>
              <a:gd name="T8" fmla="*/ 2147483646 w 523"/>
              <a:gd name="T9" fmla="*/ 2147483646 h 1250"/>
              <a:gd name="T10" fmla="*/ 0 60000 65536"/>
              <a:gd name="T11" fmla="*/ 0 60000 65536"/>
              <a:gd name="T12" fmla="*/ 0 60000 65536"/>
              <a:gd name="T13" fmla="*/ 0 60000 65536"/>
              <a:gd name="T14" fmla="*/ 0 60000 65536"/>
              <a:gd name="T15" fmla="*/ 0 w 523"/>
              <a:gd name="T16" fmla="*/ 0 h 1250"/>
              <a:gd name="T17" fmla="*/ 523 w 523"/>
              <a:gd name="T18" fmla="*/ 1250 h 1250"/>
            </a:gdLst>
            <a:ahLst/>
            <a:cxnLst>
              <a:cxn ang="T10">
                <a:pos x="T0" y="T1"/>
              </a:cxn>
              <a:cxn ang="T11">
                <a:pos x="T2" y="T3"/>
              </a:cxn>
              <a:cxn ang="T12">
                <a:pos x="T4" y="T5"/>
              </a:cxn>
              <a:cxn ang="T13">
                <a:pos x="T6" y="T7"/>
              </a:cxn>
              <a:cxn ang="T14">
                <a:pos x="T8" y="T9"/>
              </a:cxn>
            </a:cxnLst>
            <a:rect l="T15" t="T16" r="T17" b="T18"/>
            <a:pathLst>
              <a:path w="523" h="1250">
                <a:moveTo>
                  <a:pt x="3" y="0"/>
                </a:moveTo>
                <a:lnTo>
                  <a:pt x="0" y="6"/>
                </a:lnTo>
                <a:lnTo>
                  <a:pt x="523" y="6"/>
                </a:lnTo>
                <a:lnTo>
                  <a:pt x="523" y="1250"/>
                </a:lnTo>
                <a:lnTo>
                  <a:pt x="278" y="1250"/>
                </a:lnTo>
              </a:path>
            </a:pathLst>
          </a:custGeom>
          <a:noFill/>
          <a:ln w="762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571394" name="Group 77">
            <a:extLst>
              <a:ext uri="{FF2B5EF4-FFF2-40B4-BE49-F238E27FC236}">
                <a16:creationId xmlns:a16="http://schemas.microsoft.com/office/drawing/2014/main" id="{67821956-E2BC-3804-8B9D-FBE84AF97712}"/>
              </a:ext>
            </a:extLst>
          </p:cNvPr>
          <p:cNvGrpSpPr>
            <a:grpSpLocks/>
          </p:cNvGrpSpPr>
          <p:nvPr/>
        </p:nvGrpSpPr>
        <p:grpSpPr bwMode="auto">
          <a:xfrm>
            <a:off x="5668963" y="2133600"/>
            <a:ext cx="3155950" cy="579438"/>
            <a:chOff x="3552" y="1344"/>
            <a:chExt cx="1988" cy="365"/>
          </a:xfrm>
        </p:grpSpPr>
        <p:sp>
          <p:nvSpPr>
            <p:cNvPr id="571395" name="Text Box 78">
              <a:extLst>
                <a:ext uri="{FF2B5EF4-FFF2-40B4-BE49-F238E27FC236}">
                  <a16:creationId xmlns:a16="http://schemas.microsoft.com/office/drawing/2014/main" id="{B96D38B5-0D03-766A-A7E1-B875ED250661}"/>
                </a:ext>
              </a:extLst>
            </p:cNvPr>
            <p:cNvSpPr txBox="1">
              <a:spLocks noChangeArrowheads="1"/>
            </p:cNvSpPr>
            <p:nvPr/>
          </p:nvSpPr>
          <p:spPr bwMode="auto">
            <a:xfrm>
              <a:off x="3552" y="1344"/>
              <a:ext cx="12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b="1">
                  <a:latin typeface="Times New Roman" panose="02020603050405020304" pitchFamily="18" charset="0"/>
                  <a:ea typeface="宋体" panose="02010600030101010101" pitchFamily="2" charset="-122"/>
                </a:rPr>
                <a:t>行选</a:t>
              </a:r>
              <a:r>
                <a:rPr kumimoji="1" lang="zh-CN" altLang="en-US" sz="3200" b="1">
                  <a:latin typeface="Times New Roman" panose="02020603050405020304" pitchFamily="18" charset="0"/>
                  <a:ea typeface="宋体" panose="02010600030101010101" pitchFamily="2" charset="-122"/>
                </a:rPr>
                <a:t>     </a:t>
              </a:r>
            </a:p>
          </p:txBody>
        </p:sp>
        <p:sp>
          <p:nvSpPr>
            <p:cNvPr id="571396" name="Text Box 79">
              <a:extLst>
                <a:ext uri="{FF2B5EF4-FFF2-40B4-BE49-F238E27FC236}">
                  <a16:creationId xmlns:a16="http://schemas.microsoft.com/office/drawing/2014/main" id="{D9A0760A-CC68-9646-2F7A-635EC0851FE5}"/>
                </a:ext>
              </a:extLst>
            </p:cNvPr>
            <p:cNvSpPr txBox="1">
              <a:spLocks noChangeArrowheads="1"/>
            </p:cNvSpPr>
            <p:nvPr/>
          </p:nvSpPr>
          <p:spPr bwMode="auto">
            <a:xfrm>
              <a:off x="4427" y="1382"/>
              <a:ext cx="11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b="1">
                  <a:latin typeface="Times New Roman" panose="02020603050405020304" pitchFamily="18" charset="0"/>
                  <a:ea typeface="宋体" panose="02010600030101010101" pitchFamily="2" charset="-122"/>
                </a:rPr>
                <a:t>T</a:t>
              </a:r>
              <a:r>
                <a:rPr kumimoji="1" lang="en-US" altLang="zh-CN" b="1" baseline="-25000">
                  <a:latin typeface="Times New Roman" panose="02020603050405020304" pitchFamily="18" charset="0"/>
                  <a:ea typeface="宋体" panose="02010600030101010101" pitchFamily="2" charset="-122"/>
                </a:rPr>
                <a:t>5</a:t>
              </a:r>
              <a:r>
                <a:rPr kumimoji="1" lang="zh-CN" altLang="en-US" b="1">
                  <a:latin typeface="Times New Roman" panose="02020603050405020304" pitchFamily="18" charset="0"/>
                  <a:ea typeface="宋体" panose="02010600030101010101" pitchFamily="2" charset="-122"/>
                </a:rPr>
                <a:t>、</a:t>
              </a:r>
              <a:r>
                <a:rPr kumimoji="1" lang="en-US" altLang="zh-CN" b="1">
                  <a:latin typeface="Times New Roman" panose="02020603050405020304" pitchFamily="18" charset="0"/>
                  <a:ea typeface="宋体" panose="02010600030101010101" pitchFamily="2" charset="-122"/>
                </a:rPr>
                <a:t>T</a:t>
              </a:r>
              <a:r>
                <a:rPr kumimoji="1" lang="en-US" altLang="zh-CN" b="1" baseline="-25000">
                  <a:latin typeface="Times New Roman" panose="02020603050405020304" pitchFamily="18" charset="0"/>
                  <a:ea typeface="宋体" panose="02010600030101010101" pitchFamily="2" charset="-122"/>
                </a:rPr>
                <a:t>6  </a:t>
              </a:r>
              <a:r>
                <a:rPr kumimoji="1" lang="zh-CN" altLang="en-US" b="1">
                  <a:latin typeface="Times New Roman" panose="02020603050405020304" pitchFamily="18" charset="0"/>
                  <a:ea typeface="宋体" panose="02010600030101010101" pitchFamily="2" charset="-122"/>
                </a:rPr>
                <a:t>开</a:t>
              </a:r>
            </a:p>
          </p:txBody>
        </p:sp>
        <p:sp>
          <p:nvSpPr>
            <p:cNvPr id="571397" name="Line 80">
              <a:extLst>
                <a:ext uri="{FF2B5EF4-FFF2-40B4-BE49-F238E27FC236}">
                  <a16:creationId xmlns:a16="http://schemas.microsoft.com/office/drawing/2014/main" id="{8D410E17-0988-E3E8-6822-CF0100442439}"/>
                </a:ext>
              </a:extLst>
            </p:cNvPr>
            <p:cNvSpPr>
              <a:spLocks noChangeShapeType="1"/>
            </p:cNvSpPr>
            <p:nvPr/>
          </p:nvSpPr>
          <p:spPr bwMode="auto">
            <a:xfrm>
              <a:off x="4032" y="1536"/>
              <a:ext cx="306"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71398" name="Freeform 81">
            <a:extLst>
              <a:ext uri="{FF2B5EF4-FFF2-40B4-BE49-F238E27FC236}">
                <a16:creationId xmlns:a16="http://schemas.microsoft.com/office/drawing/2014/main" id="{384B75E7-307E-8FA0-B044-AA0E4B50F99C}"/>
              </a:ext>
            </a:extLst>
          </p:cNvPr>
          <p:cNvSpPr>
            <a:spLocks/>
          </p:cNvSpPr>
          <p:nvPr/>
        </p:nvSpPr>
        <p:spPr bwMode="auto">
          <a:xfrm>
            <a:off x="4643438" y="1714500"/>
            <a:ext cx="1587" cy="376238"/>
          </a:xfrm>
          <a:custGeom>
            <a:avLst/>
            <a:gdLst>
              <a:gd name="T0" fmla="*/ 0 w 1"/>
              <a:gd name="T1" fmla="*/ 2147483646 h 237"/>
              <a:gd name="T2" fmla="*/ 0 w 1"/>
              <a:gd name="T3" fmla="*/ 0 h 237"/>
              <a:gd name="T4" fmla="*/ 0 60000 65536"/>
              <a:gd name="T5" fmla="*/ 0 60000 65536"/>
              <a:gd name="T6" fmla="*/ 0 w 1"/>
              <a:gd name="T7" fmla="*/ 0 h 237"/>
              <a:gd name="T8" fmla="*/ 1 w 1"/>
              <a:gd name="T9" fmla="*/ 237 h 237"/>
            </a:gdLst>
            <a:ahLst/>
            <a:cxnLst>
              <a:cxn ang="T4">
                <a:pos x="T0" y="T1"/>
              </a:cxn>
              <a:cxn ang="T5">
                <a:pos x="T2" y="T3"/>
              </a:cxn>
            </a:cxnLst>
            <a:rect l="T6" t="T7" r="T8" b="T9"/>
            <a:pathLst>
              <a:path w="1" h="237">
                <a:moveTo>
                  <a:pt x="0" y="237"/>
                </a:moveTo>
                <a:lnTo>
                  <a:pt x="0" y="0"/>
                </a:lnTo>
              </a:path>
            </a:pathLst>
          </a:custGeom>
          <a:noFill/>
          <a:ln w="762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571399" name="Group 83">
            <a:extLst>
              <a:ext uri="{FF2B5EF4-FFF2-40B4-BE49-F238E27FC236}">
                <a16:creationId xmlns:a16="http://schemas.microsoft.com/office/drawing/2014/main" id="{EEFEFFAD-A2AD-BA56-B89D-13127271C3FB}"/>
              </a:ext>
            </a:extLst>
          </p:cNvPr>
          <p:cNvGrpSpPr>
            <a:grpSpLocks/>
          </p:cNvGrpSpPr>
          <p:nvPr/>
        </p:nvGrpSpPr>
        <p:grpSpPr bwMode="auto">
          <a:xfrm>
            <a:off x="395288" y="2225675"/>
            <a:ext cx="4194175" cy="579438"/>
            <a:chOff x="249" y="1402"/>
            <a:chExt cx="2642" cy="365"/>
          </a:xfrm>
        </p:grpSpPr>
        <p:sp>
          <p:nvSpPr>
            <p:cNvPr id="571400" name="Freeform 84">
              <a:extLst>
                <a:ext uri="{FF2B5EF4-FFF2-40B4-BE49-F238E27FC236}">
                  <a16:creationId xmlns:a16="http://schemas.microsoft.com/office/drawing/2014/main" id="{F9533263-E79A-065E-2CA8-8D77206DDEE7}"/>
                </a:ext>
              </a:extLst>
            </p:cNvPr>
            <p:cNvSpPr>
              <a:spLocks/>
            </p:cNvSpPr>
            <p:nvPr/>
          </p:nvSpPr>
          <p:spPr bwMode="auto">
            <a:xfrm>
              <a:off x="249" y="1402"/>
              <a:ext cx="2642" cy="365"/>
            </a:xfrm>
            <a:custGeom>
              <a:avLst/>
              <a:gdLst>
                <a:gd name="T0" fmla="*/ 627 w 2736"/>
                <a:gd name="T1" fmla="*/ 0 h 240"/>
                <a:gd name="T2" fmla="*/ 627 w 2736"/>
                <a:gd name="T3" fmla="*/ 2147483646 h 240"/>
                <a:gd name="T4" fmla="*/ 0 w 2736"/>
                <a:gd name="T5" fmla="*/ 2147483646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71401" name="Line 85">
              <a:extLst>
                <a:ext uri="{FF2B5EF4-FFF2-40B4-BE49-F238E27FC236}">
                  <a16:creationId xmlns:a16="http://schemas.microsoft.com/office/drawing/2014/main" id="{52F18951-C551-046F-1105-4FA08DFD111B}"/>
                </a:ext>
              </a:extLst>
            </p:cNvPr>
            <p:cNvSpPr>
              <a:spLocks noChangeShapeType="1"/>
            </p:cNvSpPr>
            <p:nvPr/>
          </p:nvSpPr>
          <p:spPr bwMode="auto">
            <a:xfrm>
              <a:off x="1056" y="1402"/>
              <a:ext cx="0" cy="365"/>
            </a:xfrm>
            <a:prstGeom prst="line">
              <a:avLst/>
            </a:prstGeom>
            <a:noFill/>
            <a:ln w="57150">
              <a:solidFill>
                <a:srgbClr val="FF3300"/>
              </a:solidFill>
              <a:round/>
              <a:headE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71402" name="Group 86">
            <a:extLst>
              <a:ext uri="{FF2B5EF4-FFF2-40B4-BE49-F238E27FC236}">
                <a16:creationId xmlns:a16="http://schemas.microsoft.com/office/drawing/2014/main" id="{C2F8F333-ADF9-15B3-6D9D-D56667BE0193}"/>
              </a:ext>
            </a:extLst>
          </p:cNvPr>
          <p:cNvGrpSpPr>
            <a:grpSpLocks/>
          </p:cNvGrpSpPr>
          <p:nvPr/>
        </p:nvGrpSpPr>
        <p:grpSpPr bwMode="auto">
          <a:xfrm>
            <a:off x="1481138" y="2108200"/>
            <a:ext cx="3336925" cy="117475"/>
            <a:chOff x="933" y="1328"/>
            <a:chExt cx="2102" cy="74"/>
          </a:xfrm>
        </p:grpSpPr>
        <p:grpSp>
          <p:nvGrpSpPr>
            <p:cNvPr id="571403" name="Group 87">
              <a:extLst>
                <a:ext uri="{FF2B5EF4-FFF2-40B4-BE49-F238E27FC236}">
                  <a16:creationId xmlns:a16="http://schemas.microsoft.com/office/drawing/2014/main" id="{8F0391CB-805B-6EA2-B42D-F09DCEB54308}"/>
                </a:ext>
              </a:extLst>
            </p:cNvPr>
            <p:cNvGrpSpPr>
              <a:grpSpLocks/>
            </p:cNvGrpSpPr>
            <p:nvPr/>
          </p:nvGrpSpPr>
          <p:grpSpPr bwMode="auto">
            <a:xfrm>
              <a:off x="933" y="1328"/>
              <a:ext cx="264" cy="74"/>
              <a:chOff x="3459" y="1296"/>
              <a:chExt cx="243" cy="48"/>
            </a:xfrm>
          </p:grpSpPr>
          <p:sp>
            <p:nvSpPr>
              <p:cNvPr id="571407" name="Line 88">
                <a:extLst>
                  <a:ext uri="{FF2B5EF4-FFF2-40B4-BE49-F238E27FC236}">
                    <a16:creationId xmlns:a16="http://schemas.microsoft.com/office/drawing/2014/main" id="{C61AD0FB-6C94-59B8-3565-D12C5C2C3DD6}"/>
                  </a:ext>
                </a:extLst>
              </p:cNvPr>
              <p:cNvSpPr>
                <a:spLocks noChangeShapeType="1"/>
              </p:cNvSpPr>
              <p:nvPr/>
            </p:nvSpPr>
            <p:spPr bwMode="auto">
              <a:xfrm>
                <a:off x="3459" y="1296"/>
                <a:ext cx="243"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1408" name="Line 89">
                <a:extLst>
                  <a:ext uri="{FF2B5EF4-FFF2-40B4-BE49-F238E27FC236}">
                    <a16:creationId xmlns:a16="http://schemas.microsoft.com/office/drawing/2014/main" id="{CEB4A08D-CAC8-C5DC-56B0-9A41CB36AE55}"/>
                  </a:ext>
                </a:extLst>
              </p:cNvPr>
              <p:cNvSpPr>
                <a:spLocks noChangeShapeType="1"/>
              </p:cNvSpPr>
              <p:nvPr/>
            </p:nvSpPr>
            <p:spPr bwMode="auto">
              <a:xfrm>
                <a:off x="3504" y="1344"/>
                <a:ext cx="147"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71404" name="Group 90">
              <a:extLst>
                <a:ext uri="{FF2B5EF4-FFF2-40B4-BE49-F238E27FC236}">
                  <a16:creationId xmlns:a16="http://schemas.microsoft.com/office/drawing/2014/main" id="{7567A603-C296-AB50-6C60-151E331DC54A}"/>
                </a:ext>
              </a:extLst>
            </p:cNvPr>
            <p:cNvGrpSpPr>
              <a:grpSpLocks/>
            </p:cNvGrpSpPr>
            <p:nvPr/>
          </p:nvGrpSpPr>
          <p:grpSpPr bwMode="auto">
            <a:xfrm>
              <a:off x="2770" y="1328"/>
              <a:ext cx="265" cy="74"/>
              <a:chOff x="3459" y="1296"/>
              <a:chExt cx="243" cy="48"/>
            </a:xfrm>
          </p:grpSpPr>
          <p:sp>
            <p:nvSpPr>
              <p:cNvPr id="571405" name="Line 91">
                <a:extLst>
                  <a:ext uri="{FF2B5EF4-FFF2-40B4-BE49-F238E27FC236}">
                    <a16:creationId xmlns:a16="http://schemas.microsoft.com/office/drawing/2014/main" id="{5ED4CB00-22DA-8954-BF0B-5694090BAD2E}"/>
                  </a:ext>
                </a:extLst>
              </p:cNvPr>
              <p:cNvSpPr>
                <a:spLocks noChangeShapeType="1"/>
              </p:cNvSpPr>
              <p:nvPr/>
            </p:nvSpPr>
            <p:spPr bwMode="auto">
              <a:xfrm>
                <a:off x="3459" y="1296"/>
                <a:ext cx="243"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1406" name="Line 92">
                <a:extLst>
                  <a:ext uri="{FF2B5EF4-FFF2-40B4-BE49-F238E27FC236}">
                    <a16:creationId xmlns:a16="http://schemas.microsoft.com/office/drawing/2014/main" id="{1D841D8B-3DB4-59A4-199A-E507250B1E42}"/>
                  </a:ext>
                </a:extLst>
              </p:cNvPr>
              <p:cNvSpPr>
                <a:spLocks noChangeShapeType="1"/>
              </p:cNvSpPr>
              <p:nvPr/>
            </p:nvSpPr>
            <p:spPr bwMode="auto">
              <a:xfrm>
                <a:off x="3504" y="1344"/>
                <a:ext cx="147"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571409" name="Group 93">
            <a:extLst>
              <a:ext uri="{FF2B5EF4-FFF2-40B4-BE49-F238E27FC236}">
                <a16:creationId xmlns:a16="http://schemas.microsoft.com/office/drawing/2014/main" id="{D55ACFB4-5FAB-8A54-DEF5-60320DC3A4C7}"/>
              </a:ext>
            </a:extLst>
          </p:cNvPr>
          <p:cNvGrpSpPr>
            <a:grpSpLocks/>
          </p:cNvGrpSpPr>
          <p:nvPr/>
        </p:nvGrpSpPr>
        <p:grpSpPr bwMode="auto">
          <a:xfrm>
            <a:off x="5745163" y="2819400"/>
            <a:ext cx="3079750" cy="457200"/>
            <a:chOff x="3600" y="1776"/>
            <a:chExt cx="1940" cy="288"/>
          </a:xfrm>
        </p:grpSpPr>
        <p:sp>
          <p:nvSpPr>
            <p:cNvPr id="571410" name="Text Box 94">
              <a:extLst>
                <a:ext uri="{FF2B5EF4-FFF2-40B4-BE49-F238E27FC236}">
                  <a16:creationId xmlns:a16="http://schemas.microsoft.com/office/drawing/2014/main" id="{1010BA00-7E3E-3A77-73D1-111D0405A10F}"/>
                </a:ext>
              </a:extLst>
            </p:cNvPr>
            <p:cNvSpPr txBox="1">
              <a:spLocks noChangeArrowheads="1"/>
            </p:cNvSpPr>
            <p:nvPr/>
          </p:nvSpPr>
          <p:spPr bwMode="auto">
            <a:xfrm>
              <a:off x="4427" y="1776"/>
              <a:ext cx="11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b="1">
                  <a:latin typeface="Times New Roman" panose="02020603050405020304" pitchFamily="18" charset="0"/>
                  <a:ea typeface="宋体" panose="02010600030101010101" pitchFamily="2" charset="-122"/>
                </a:rPr>
                <a:t>T</a:t>
              </a:r>
              <a:r>
                <a:rPr kumimoji="1" lang="en-US" altLang="zh-CN" b="1" baseline="-25000">
                  <a:latin typeface="Times New Roman" panose="02020603050405020304" pitchFamily="18" charset="0"/>
                  <a:ea typeface="宋体" panose="02010600030101010101" pitchFamily="2" charset="-122"/>
                </a:rPr>
                <a:t>7</a:t>
              </a:r>
              <a:r>
                <a:rPr kumimoji="1" lang="zh-CN" altLang="en-US" b="1">
                  <a:latin typeface="Times New Roman" panose="02020603050405020304" pitchFamily="18" charset="0"/>
                  <a:ea typeface="宋体" panose="02010600030101010101" pitchFamily="2" charset="-122"/>
                </a:rPr>
                <a:t>、</a:t>
              </a:r>
              <a:r>
                <a:rPr kumimoji="1" lang="en-US" altLang="zh-CN" b="1">
                  <a:latin typeface="Times New Roman" panose="02020603050405020304" pitchFamily="18" charset="0"/>
                  <a:ea typeface="宋体" panose="02010600030101010101" pitchFamily="2" charset="-122"/>
                </a:rPr>
                <a:t>T</a:t>
              </a:r>
              <a:r>
                <a:rPr kumimoji="1" lang="en-US" altLang="zh-CN" b="1" baseline="-25000">
                  <a:latin typeface="Times New Roman" panose="02020603050405020304" pitchFamily="18" charset="0"/>
                  <a:ea typeface="宋体" panose="02010600030101010101" pitchFamily="2" charset="-122"/>
                </a:rPr>
                <a:t>8  </a:t>
              </a:r>
              <a:r>
                <a:rPr kumimoji="1" lang="zh-CN" altLang="en-US" b="1">
                  <a:latin typeface="Times New Roman" panose="02020603050405020304" pitchFamily="18" charset="0"/>
                  <a:ea typeface="宋体" panose="02010600030101010101" pitchFamily="2" charset="-122"/>
                </a:rPr>
                <a:t>开</a:t>
              </a:r>
            </a:p>
          </p:txBody>
        </p:sp>
        <p:sp>
          <p:nvSpPr>
            <p:cNvPr id="571411" name="Text Box 95">
              <a:extLst>
                <a:ext uri="{FF2B5EF4-FFF2-40B4-BE49-F238E27FC236}">
                  <a16:creationId xmlns:a16="http://schemas.microsoft.com/office/drawing/2014/main" id="{D70CCDF2-3676-172F-4AE4-9AF070956537}"/>
                </a:ext>
              </a:extLst>
            </p:cNvPr>
            <p:cNvSpPr txBox="1">
              <a:spLocks noChangeArrowheads="1"/>
            </p:cNvSpPr>
            <p:nvPr/>
          </p:nvSpPr>
          <p:spPr bwMode="auto">
            <a:xfrm>
              <a:off x="3600" y="1776"/>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b="1">
                  <a:latin typeface="Times New Roman" panose="02020603050405020304" pitchFamily="18" charset="0"/>
                  <a:ea typeface="宋体" panose="02010600030101010101" pitchFamily="2" charset="-122"/>
                </a:rPr>
                <a:t>列选</a:t>
              </a:r>
            </a:p>
          </p:txBody>
        </p:sp>
        <p:sp>
          <p:nvSpPr>
            <p:cNvPr id="571412" name="Line 96">
              <a:extLst>
                <a:ext uri="{FF2B5EF4-FFF2-40B4-BE49-F238E27FC236}">
                  <a16:creationId xmlns:a16="http://schemas.microsoft.com/office/drawing/2014/main" id="{A51E0FC1-3F27-98E4-C0F0-8A837543982C}"/>
                </a:ext>
              </a:extLst>
            </p:cNvPr>
            <p:cNvSpPr>
              <a:spLocks noChangeShapeType="1"/>
            </p:cNvSpPr>
            <p:nvPr/>
          </p:nvSpPr>
          <p:spPr bwMode="auto">
            <a:xfrm>
              <a:off x="4032" y="1929"/>
              <a:ext cx="306"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71413" name="Group 97">
            <a:extLst>
              <a:ext uri="{FF2B5EF4-FFF2-40B4-BE49-F238E27FC236}">
                <a16:creationId xmlns:a16="http://schemas.microsoft.com/office/drawing/2014/main" id="{199E18B1-B68C-1D85-F2C0-4A516C7FFAF6}"/>
              </a:ext>
            </a:extLst>
          </p:cNvPr>
          <p:cNvGrpSpPr>
            <a:grpSpLocks/>
          </p:cNvGrpSpPr>
          <p:nvPr/>
        </p:nvGrpSpPr>
        <p:grpSpPr bwMode="auto">
          <a:xfrm>
            <a:off x="5734050" y="3411538"/>
            <a:ext cx="4132263" cy="1084262"/>
            <a:chOff x="3612" y="2149"/>
            <a:chExt cx="2603" cy="683"/>
          </a:xfrm>
        </p:grpSpPr>
        <p:sp>
          <p:nvSpPr>
            <p:cNvPr id="571414" name="Text Box 98">
              <a:extLst>
                <a:ext uri="{FF2B5EF4-FFF2-40B4-BE49-F238E27FC236}">
                  <a16:creationId xmlns:a16="http://schemas.microsoft.com/office/drawing/2014/main" id="{0F4240C2-1C14-3B25-FB78-F6ED01673A66}"/>
                </a:ext>
              </a:extLst>
            </p:cNvPr>
            <p:cNvSpPr txBox="1">
              <a:spLocks noChangeArrowheads="1"/>
            </p:cNvSpPr>
            <p:nvPr/>
          </p:nvSpPr>
          <p:spPr bwMode="auto">
            <a:xfrm>
              <a:off x="4416"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zh-CN" altLang="en-US" b="1">
                  <a:latin typeface="Times New Roman" panose="02020603050405020304" pitchFamily="18" charset="0"/>
                  <a:ea typeface="宋体" panose="02010600030101010101" pitchFamily="2" charset="-122"/>
                </a:rPr>
                <a:t>读放</a:t>
              </a:r>
            </a:p>
          </p:txBody>
        </p:sp>
        <p:sp>
          <p:nvSpPr>
            <p:cNvPr id="571415" name="Text Box 99">
              <a:extLst>
                <a:ext uri="{FF2B5EF4-FFF2-40B4-BE49-F238E27FC236}">
                  <a16:creationId xmlns:a16="http://schemas.microsoft.com/office/drawing/2014/main" id="{31D0FC0C-3B12-ACF9-2DAD-8F1B836B2D01}"/>
                </a:ext>
              </a:extLst>
            </p:cNvPr>
            <p:cNvSpPr txBox="1">
              <a:spLocks noChangeArrowheads="1"/>
            </p:cNvSpPr>
            <p:nvPr/>
          </p:nvSpPr>
          <p:spPr bwMode="auto">
            <a:xfrm>
              <a:off x="5136" y="2544"/>
              <a:ext cx="10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b="1">
                  <a:latin typeface="Times New Roman" panose="02020603050405020304" pitchFamily="18" charset="0"/>
                  <a:ea typeface="宋体" panose="02010600030101010101" pitchFamily="2" charset="-122"/>
                </a:rPr>
                <a:t>D</a:t>
              </a:r>
              <a:r>
                <a:rPr kumimoji="1" lang="en-US" altLang="zh-CN" b="1" baseline="-25000">
                  <a:latin typeface="Times New Roman" panose="02020603050405020304" pitchFamily="18" charset="0"/>
                  <a:ea typeface="宋体" panose="02010600030101010101" pitchFamily="2" charset="-122"/>
                </a:rPr>
                <a:t>OUT</a:t>
              </a:r>
            </a:p>
          </p:txBody>
        </p:sp>
        <p:sp>
          <p:nvSpPr>
            <p:cNvPr id="571416" name="Line 100">
              <a:extLst>
                <a:ext uri="{FF2B5EF4-FFF2-40B4-BE49-F238E27FC236}">
                  <a16:creationId xmlns:a16="http://schemas.microsoft.com/office/drawing/2014/main" id="{26B70D70-4016-DFE9-849B-F74BF6FD9AD2}"/>
                </a:ext>
              </a:extLst>
            </p:cNvPr>
            <p:cNvSpPr>
              <a:spLocks noChangeShapeType="1"/>
            </p:cNvSpPr>
            <p:nvPr/>
          </p:nvSpPr>
          <p:spPr bwMode="auto">
            <a:xfrm>
              <a:off x="4051" y="2688"/>
              <a:ext cx="306"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1417" name="Line 101">
              <a:extLst>
                <a:ext uri="{FF2B5EF4-FFF2-40B4-BE49-F238E27FC236}">
                  <a16:creationId xmlns:a16="http://schemas.microsoft.com/office/drawing/2014/main" id="{95408C3B-3EB4-C246-3F17-122403226D7A}"/>
                </a:ext>
              </a:extLst>
            </p:cNvPr>
            <p:cNvSpPr>
              <a:spLocks noChangeShapeType="1"/>
            </p:cNvSpPr>
            <p:nvPr/>
          </p:nvSpPr>
          <p:spPr bwMode="auto">
            <a:xfrm>
              <a:off x="4850" y="2688"/>
              <a:ext cx="306"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571418" name="Group 102">
              <a:extLst>
                <a:ext uri="{FF2B5EF4-FFF2-40B4-BE49-F238E27FC236}">
                  <a16:creationId xmlns:a16="http://schemas.microsoft.com/office/drawing/2014/main" id="{B1D3FABB-B985-D0FB-AD9B-00CB95230DFD}"/>
                </a:ext>
              </a:extLst>
            </p:cNvPr>
            <p:cNvGrpSpPr>
              <a:grpSpLocks/>
            </p:cNvGrpSpPr>
            <p:nvPr/>
          </p:nvGrpSpPr>
          <p:grpSpPr bwMode="auto">
            <a:xfrm>
              <a:off x="3612" y="2149"/>
              <a:ext cx="1832" cy="288"/>
              <a:chOff x="3612" y="2149"/>
              <a:chExt cx="1832" cy="288"/>
            </a:xfrm>
          </p:grpSpPr>
          <p:sp>
            <p:nvSpPr>
              <p:cNvPr id="571419" name="Text Box 103">
                <a:extLst>
                  <a:ext uri="{FF2B5EF4-FFF2-40B4-BE49-F238E27FC236}">
                    <a16:creationId xmlns:a16="http://schemas.microsoft.com/office/drawing/2014/main" id="{65426B38-87ED-B3A2-594C-ED74D02EF64B}"/>
                  </a:ext>
                </a:extLst>
              </p:cNvPr>
              <p:cNvSpPr txBox="1">
                <a:spLocks noChangeArrowheads="1"/>
              </p:cNvSpPr>
              <p:nvPr/>
            </p:nvSpPr>
            <p:spPr bwMode="auto">
              <a:xfrm>
                <a:off x="3612" y="2149"/>
                <a:ext cx="8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b="1">
                    <a:latin typeface="Times New Roman" panose="02020603050405020304" pitchFamily="18" charset="0"/>
                    <a:ea typeface="宋体" panose="02010600030101010101" pitchFamily="2" charset="-122"/>
                  </a:rPr>
                  <a:t>V</a:t>
                </a:r>
                <a:r>
                  <a:rPr kumimoji="1" lang="en-US" altLang="zh-CN" b="1" baseline="-25000">
                    <a:latin typeface="Times New Roman" panose="02020603050405020304" pitchFamily="18" charset="0"/>
                    <a:ea typeface="宋体" panose="02010600030101010101" pitchFamily="2" charset="-122"/>
                  </a:rPr>
                  <a:t>A</a:t>
                </a:r>
              </a:p>
            </p:txBody>
          </p:sp>
          <p:sp>
            <p:nvSpPr>
              <p:cNvPr id="571420" name="Line 104">
                <a:extLst>
                  <a:ext uri="{FF2B5EF4-FFF2-40B4-BE49-F238E27FC236}">
                    <a16:creationId xmlns:a16="http://schemas.microsoft.com/office/drawing/2014/main" id="{40BB6A51-E849-07D8-0549-8D599ADC2518}"/>
                  </a:ext>
                </a:extLst>
              </p:cNvPr>
              <p:cNvSpPr>
                <a:spLocks noChangeShapeType="1"/>
              </p:cNvSpPr>
              <p:nvPr/>
            </p:nvSpPr>
            <p:spPr bwMode="auto">
              <a:xfrm>
                <a:off x="4051" y="2304"/>
                <a:ext cx="306"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1421" name="Line 105">
                <a:extLst>
                  <a:ext uri="{FF2B5EF4-FFF2-40B4-BE49-F238E27FC236}">
                    <a16:creationId xmlns:a16="http://schemas.microsoft.com/office/drawing/2014/main" id="{9F832F07-118C-B757-BD20-1C0E22BB0808}"/>
                  </a:ext>
                </a:extLst>
              </p:cNvPr>
              <p:cNvSpPr>
                <a:spLocks noChangeShapeType="1"/>
              </p:cNvSpPr>
              <p:nvPr/>
            </p:nvSpPr>
            <p:spPr bwMode="auto">
              <a:xfrm>
                <a:off x="4850" y="2304"/>
                <a:ext cx="306"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1422" name="Rectangle 106">
                <a:extLst>
                  <a:ext uri="{FF2B5EF4-FFF2-40B4-BE49-F238E27FC236}">
                    <a16:creationId xmlns:a16="http://schemas.microsoft.com/office/drawing/2014/main" id="{91C9D0DE-4769-84DD-A108-80AAAF082644}"/>
                  </a:ext>
                </a:extLst>
              </p:cNvPr>
              <p:cNvSpPr>
                <a:spLocks noChangeArrowheads="1"/>
              </p:cNvSpPr>
              <p:nvPr/>
            </p:nvSpPr>
            <p:spPr bwMode="auto">
              <a:xfrm>
                <a:off x="4446" y="214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r>
                  <a:rPr kumimoji="1" lang="en-US" altLang="zh-CN" b="1">
                    <a:latin typeface="Times New Roman" panose="02020603050405020304" pitchFamily="18" charset="0"/>
                    <a:ea typeface="宋体" panose="02010600030101010101" pitchFamily="2" charset="-122"/>
                  </a:rPr>
                  <a:t>T</a:t>
                </a:r>
                <a:r>
                  <a:rPr kumimoji="1" lang="en-US" altLang="zh-CN" b="1" baseline="-25000">
                    <a:latin typeface="Times New Roman" panose="02020603050405020304" pitchFamily="18" charset="0"/>
                    <a:ea typeface="宋体" panose="02010600030101010101" pitchFamily="2" charset="-122"/>
                  </a:rPr>
                  <a:t>6</a:t>
                </a:r>
              </a:p>
            </p:txBody>
          </p:sp>
          <p:sp>
            <p:nvSpPr>
              <p:cNvPr id="571423" name="Rectangle 107">
                <a:extLst>
                  <a:ext uri="{FF2B5EF4-FFF2-40B4-BE49-F238E27FC236}">
                    <a16:creationId xmlns:a16="http://schemas.microsoft.com/office/drawing/2014/main" id="{B6397A02-67CE-A208-79AE-2B333AF95537}"/>
                  </a:ext>
                </a:extLst>
              </p:cNvPr>
              <p:cNvSpPr>
                <a:spLocks noChangeArrowheads="1"/>
              </p:cNvSpPr>
              <p:nvPr/>
            </p:nvSpPr>
            <p:spPr bwMode="auto">
              <a:xfrm>
                <a:off x="5136" y="214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0"/>
                  </a:spcBef>
                  <a:buFontTx/>
                  <a:buNone/>
                </a:pPr>
                <a:r>
                  <a:rPr kumimoji="1" lang="en-US" altLang="zh-CN" b="1">
                    <a:latin typeface="Times New Roman" panose="02020603050405020304" pitchFamily="18" charset="0"/>
                    <a:ea typeface="宋体" panose="02010600030101010101" pitchFamily="2" charset="-122"/>
                  </a:rPr>
                  <a:t>T</a:t>
                </a:r>
                <a:r>
                  <a:rPr kumimoji="1" lang="en-US" altLang="zh-CN" b="1" baseline="-25000">
                    <a:latin typeface="Times New Roman" panose="02020603050405020304" pitchFamily="18" charset="0"/>
                    <a:ea typeface="宋体" panose="02010600030101010101" pitchFamily="2" charset="-122"/>
                  </a:rPr>
                  <a:t>8</a:t>
                </a:r>
              </a:p>
            </p:txBody>
          </p:sp>
        </p:grpSp>
      </p:grpSp>
      <p:grpSp>
        <p:nvGrpSpPr>
          <p:cNvPr id="571424" name="Group 108">
            <a:extLst>
              <a:ext uri="{FF2B5EF4-FFF2-40B4-BE49-F238E27FC236}">
                <a16:creationId xmlns:a16="http://schemas.microsoft.com/office/drawing/2014/main" id="{AE9DAF53-F96D-5DAF-0FC5-3929D2F7CF51}"/>
              </a:ext>
            </a:extLst>
          </p:cNvPr>
          <p:cNvGrpSpPr>
            <a:grpSpLocks/>
          </p:cNvGrpSpPr>
          <p:nvPr/>
        </p:nvGrpSpPr>
        <p:grpSpPr bwMode="auto">
          <a:xfrm>
            <a:off x="6229350" y="5105400"/>
            <a:ext cx="1158875" cy="482600"/>
            <a:chOff x="3924" y="3216"/>
            <a:chExt cx="730" cy="304"/>
          </a:xfrm>
        </p:grpSpPr>
        <p:sp>
          <p:nvSpPr>
            <p:cNvPr id="571425" name="Freeform 109">
              <a:extLst>
                <a:ext uri="{FF2B5EF4-FFF2-40B4-BE49-F238E27FC236}">
                  <a16:creationId xmlns:a16="http://schemas.microsoft.com/office/drawing/2014/main" id="{EB3BE99F-9574-7C09-B938-2AE6F9DFEFBB}"/>
                </a:ext>
              </a:extLst>
            </p:cNvPr>
            <p:cNvSpPr>
              <a:spLocks/>
            </p:cNvSpPr>
            <p:nvPr/>
          </p:nvSpPr>
          <p:spPr bwMode="auto">
            <a:xfrm>
              <a:off x="3924" y="3519"/>
              <a:ext cx="398" cy="1"/>
            </a:xfrm>
            <a:custGeom>
              <a:avLst/>
              <a:gdLst>
                <a:gd name="T0" fmla="*/ 0 w 398"/>
                <a:gd name="T1" fmla="*/ 0 h 1"/>
                <a:gd name="T2" fmla="*/ 398 w 398"/>
                <a:gd name="T3" fmla="*/ 0 h 1"/>
                <a:gd name="T4" fmla="*/ 0 60000 65536"/>
                <a:gd name="T5" fmla="*/ 0 60000 65536"/>
                <a:gd name="T6" fmla="*/ 0 w 398"/>
                <a:gd name="T7" fmla="*/ 0 h 1"/>
                <a:gd name="T8" fmla="*/ 398 w 398"/>
                <a:gd name="T9" fmla="*/ 1 h 1"/>
              </a:gdLst>
              <a:ahLst/>
              <a:cxnLst>
                <a:cxn ang="T4">
                  <a:pos x="T0" y="T1"/>
                </a:cxn>
                <a:cxn ang="T5">
                  <a:pos x="T2" y="T3"/>
                </a:cxn>
              </a:cxnLst>
              <a:rect l="T6" t="T7" r="T8" b="T9"/>
              <a:pathLst>
                <a:path w="398" h="1">
                  <a:moveTo>
                    <a:pt x="0" y="0"/>
                  </a:moveTo>
                  <a:lnTo>
                    <a:pt x="398" y="0"/>
                  </a:lnTo>
                </a:path>
              </a:pathLst>
            </a:custGeom>
            <a:noFill/>
            <a:ln w="76200">
              <a:solidFill>
                <a:srgbClr val="FF33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71426" name="Text Box 110">
              <a:extLst>
                <a:ext uri="{FF2B5EF4-FFF2-40B4-BE49-F238E27FC236}">
                  <a16:creationId xmlns:a16="http://schemas.microsoft.com/office/drawing/2014/main" id="{345496C9-116E-0DD3-F429-7EAC84A497B3}"/>
                </a:ext>
              </a:extLst>
            </p:cNvPr>
            <p:cNvSpPr txBox="1">
              <a:spLocks noChangeArrowheads="1"/>
            </p:cNvSpPr>
            <p:nvPr/>
          </p:nvSpPr>
          <p:spPr bwMode="auto">
            <a:xfrm>
              <a:off x="4122" y="3216"/>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buFontTx/>
                <a:buNone/>
              </a:pPr>
              <a:r>
                <a:rPr kumimoji="1" lang="en-US" altLang="zh-CN" b="1">
                  <a:solidFill>
                    <a:schemeClr val="folHlink"/>
                  </a:solidFill>
                  <a:latin typeface="Times New Roman" panose="02020603050405020304" pitchFamily="18" charset="0"/>
                  <a:ea typeface="宋体" panose="02010600030101010101" pitchFamily="2" charset="-122"/>
                </a:rPr>
                <a:t>D</a:t>
              </a:r>
              <a:r>
                <a:rPr kumimoji="1" lang="en-US" altLang="zh-CN" b="1" baseline="-25000">
                  <a:solidFill>
                    <a:schemeClr val="folHlink"/>
                  </a:solidFill>
                  <a:latin typeface="Times New Roman" panose="02020603050405020304" pitchFamily="18" charset="0"/>
                  <a:ea typeface="宋体" panose="02010600030101010101" pitchFamily="2" charset="-122"/>
                </a:rPr>
                <a:t>OUT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1394"/>
                                        </p:tgtEl>
                                        <p:attrNameLst>
                                          <p:attrName>style.visibility</p:attrName>
                                        </p:attrNameLst>
                                      </p:cBhvr>
                                      <p:to>
                                        <p:strVal val="visible"/>
                                      </p:to>
                                    </p:set>
                                    <p:animEffect transition="in" filter="blinds(horizontal)">
                                      <p:cBhvr>
                                        <p:cTn id="12" dur="500"/>
                                        <p:tgtEl>
                                          <p:spTgt spid="57139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571399"/>
                                        </p:tgtEl>
                                        <p:attrNameLst>
                                          <p:attrName>style.visibility</p:attrName>
                                        </p:attrNameLst>
                                      </p:cBhvr>
                                      <p:to>
                                        <p:strVal val="visible"/>
                                      </p:to>
                                    </p:set>
                                    <p:animEffect transition="in" filter="strips(upRight)">
                                      <p:cBhvr>
                                        <p:cTn id="17" dur="500"/>
                                        <p:tgtEl>
                                          <p:spTgt spid="571399"/>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571402"/>
                                        </p:tgtEl>
                                        <p:attrNameLst>
                                          <p:attrName>style.visibility</p:attrName>
                                        </p:attrNameLst>
                                      </p:cBhvr>
                                      <p:to>
                                        <p:strVal val="visible"/>
                                      </p:to>
                                    </p:set>
                                    <p:animEffect transition="in" filter="blinds(horizontal)">
                                      <p:cBhvr>
                                        <p:cTn id="21" dur="500"/>
                                        <p:tgtEl>
                                          <p:spTgt spid="57140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71409"/>
                                        </p:tgtEl>
                                        <p:attrNameLst>
                                          <p:attrName>style.visibility</p:attrName>
                                        </p:attrNameLst>
                                      </p:cBhvr>
                                      <p:to>
                                        <p:strVal val="visible"/>
                                      </p:to>
                                    </p:set>
                                    <p:animEffect transition="in" filter="blinds(horizontal)">
                                      <p:cBhvr>
                                        <p:cTn id="26" dur="500"/>
                                        <p:tgtEl>
                                          <p:spTgt spid="571409"/>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62474"/>
                                        </p:tgtEl>
                                        <p:attrNameLst>
                                          <p:attrName>style.visibility</p:attrName>
                                        </p:attrNameLst>
                                      </p:cBhvr>
                                      <p:to>
                                        <p:strVal val="visible"/>
                                      </p:to>
                                    </p:set>
                                    <p:animEffect transition="in" filter="strips(upRight)">
                                      <p:cBhvr>
                                        <p:cTn id="31" dur="500"/>
                                        <p:tgtEl>
                                          <p:spTgt spid="62474"/>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62475"/>
                                        </p:tgtEl>
                                        <p:attrNameLst>
                                          <p:attrName>style.visibility</p:attrName>
                                        </p:attrNameLst>
                                      </p:cBhvr>
                                      <p:to>
                                        <p:strVal val="visible"/>
                                      </p:to>
                                    </p:set>
                                    <p:animEffect transition="in" filter="barn(outVertical)">
                                      <p:cBhvr>
                                        <p:cTn id="35" dur="500"/>
                                        <p:tgtEl>
                                          <p:spTgt spid="62475"/>
                                        </p:tgtEl>
                                      </p:cBhvr>
                                    </p:animEffect>
                                  </p:childTnLst>
                                </p:cTn>
                              </p:par>
                            </p:childTnLst>
                          </p:cTn>
                        </p:par>
                        <p:par>
                          <p:cTn id="36" fill="hold">
                            <p:stCondLst>
                              <p:cond delay="1000"/>
                            </p:stCondLst>
                            <p:childTnLst>
                              <p:par>
                                <p:cTn id="37" presetID="3" presetClass="entr" presetSubtype="10" fill="hold" nodeType="afterEffect">
                                  <p:stCondLst>
                                    <p:cond delay="0"/>
                                  </p:stCondLst>
                                  <p:childTnLst>
                                    <p:set>
                                      <p:cBhvr>
                                        <p:cTn id="38" dur="1" fill="hold">
                                          <p:stCondLst>
                                            <p:cond delay="0"/>
                                          </p:stCondLst>
                                        </p:cTn>
                                        <p:tgtEl>
                                          <p:spTgt spid="62477"/>
                                        </p:tgtEl>
                                        <p:attrNameLst>
                                          <p:attrName>style.visibility</p:attrName>
                                        </p:attrNameLst>
                                      </p:cBhvr>
                                      <p:to>
                                        <p:strVal val="visible"/>
                                      </p:to>
                                    </p:set>
                                    <p:animEffect transition="in" filter="blinds(horizontal)">
                                      <p:cBhvr>
                                        <p:cTn id="39" dur="500"/>
                                        <p:tgtEl>
                                          <p:spTgt spid="62477"/>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9" fill="hold" nodeType="clickEffect">
                                  <p:stCondLst>
                                    <p:cond delay="0"/>
                                  </p:stCondLst>
                                  <p:childTnLst>
                                    <p:set>
                                      <p:cBhvr>
                                        <p:cTn id="43" dur="1" fill="hold">
                                          <p:stCondLst>
                                            <p:cond delay="0"/>
                                          </p:stCondLst>
                                        </p:cTn>
                                        <p:tgtEl>
                                          <p:spTgt spid="62486"/>
                                        </p:tgtEl>
                                        <p:attrNameLst>
                                          <p:attrName>style.visibility</p:attrName>
                                        </p:attrNameLst>
                                      </p:cBhvr>
                                      <p:to>
                                        <p:strVal val="visible"/>
                                      </p:to>
                                    </p:set>
                                    <p:animEffect transition="in" filter="strips(upLeft)">
                                      <p:cBhvr>
                                        <p:cTn id="44" dur="500"/>
                                        <p:tgtEl>
                                          <p:spTgt spid="6248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571413"/>
                                        </p:tgtEl>
                                        <p:attrNameLst>
                                          <p:attrName>style.visibility</p:attrName>
                                        </p:attrNameLst>
                                      </p:cBhvr>
                                      <p:to>
                                        <p:strVal val="visible"/>
                                      </p:to>
                                    </p:set>
                                    <p:animEffect transition="in" filter="blinds(horizontal)">
                                      <p:cBhvr>
                                        <p:cTn id="49" dur="500"/>
                                        <p:tgtEl>
                                          <p:spTgt spid="571413"/>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nodeType="clickEffect">
                                  <p:stCondLst>
                                    <p:cond delay="0"/>
                                  </p:stCondLst>
                                  <p:childTnLst>
                                    <p:set>
                                      <p:cBhvr>
                                        <p:cTn id="53" dur="1" fill="hold">
                                          <p:stCondLst>
                                            <p:cond delay="0"/>
                                          </p:stCondLst>
                                        </p:cTn>
                                        <p:tgtEl>
                                          <p:spTgt spid="62476"/>
                                        </p:tgtEl>
                                        <p:attrNameLst>
                                          <p:attrName>style.visibility</p:attrName>
                                        </p:attrNameLst>
                                      </p:cBhvr>
                                      <p:to>
                                        <p:strVal val="visible"/>
                                      </p:to>
                                    </p:set>
                                    <p:animEffect transition="in" filter="strips(downRight)">
                                      <p:cBhvr>
                                        <p:cTn id="54" dur="500"/>
                                        <p:tgtEl>
                                          <p:spTgt spid="62476"/>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3" fill="hold" nodeType="clickEffect">
                                  <p:stCondLst>
                                    <p:cond delay="0"/>
                                  </p:stCondLst>
                                  <p:childTnLst>
                                    <p:set>
                                      <p:cBhvr>
                                        <p:cTn id="58" dur="1" fill="hold">
                                          <p:stCondLst>
                                            <p:cond delay="0"/>
                                          </p:stCondLst>
                                        </p:cTn>
                                        <p:tgtEl>
                                          <p:spTgt spid="571398"/>
                                        </p:tgtEl>
                                        <p:attrNameLst>
                                          <p:attrName>style.visibility</p:attrName>
                                        </p:attrNameLst>
                                      </p:cBhvr>
                                      <p:to>
                                        <p:strVal val="visible"/>
                                      </p:to>
                                    </p:set>
                                    <p:animEffect transition="in" filter="strips(upRight)">
                                      <p:cBhvr>
                                        <p:cTn id="59" dur="500"/>
                                        <p:tgtEl>
                                          <p:spTgt spid="571398"/>
                                        </p:tgtEl>
                                      </p:cBhvr>
                                    </p:animEffect>
                                  </p:childTnLst>
                                </p:cTn>
                              </p:par>
                            </p:childTnLst>
                          </p:cTn>
                        </p:par>
                        <p:par>
                          <p:cTn id="60" fill="hold">
                            <p:stCondLst>
                              <p:cond delay="500"/>
                            </p:stCondLst>
                            <p:childTnLst>
                              <p:par>
                                <p:cTn id="61" presetID="18" presetClass="entr" presetSubtype="6" fill="hold" nodeType="afterEffect">
                                  <p:stCondLst>
                                    <p:cond delay="0"/>
                                  </p:stCondLst>
                                  <p:childTnLst>
                                    <p:set>
                                      <p:cBhvr>
                                        <p:cTn id="62" dur="1" fill="hold">
                                          <p:stCondLst>
                                            <p:cond delay="0"/>
                                          </p:stCondLst>
                                        </p:cTn>
                                        <p:tgtEl>
                                          <p:spTgt spid="571393"/>
                                        </p:tgtEl>
                                        <p:attrNameLst>
                                          <p:attrName>style.visibility</p:attrName>
                                        </p:attrNameLst>
                                      </p:cBhvr>
                                      <p:to>
                                        <p:strVal val="visible"/>
                                      </p:to>
                                    </p:set>
                                    <p:animEffect transition="in" filter="strips(downRight)">
                                      <p:cBhvr>
                                        <p:cTn id="63" dur="500"/>
                                        <p:tgtEl>
                                          <p:spTgt spid="571393"/>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nodeType="clickEffect">
                                  <p:stCondLst>
                                    <p:cond delay="0"/>
                                  </p:stCondLst>
                                  <p:childTnLst>
                                    <p:set>
                                      <p:cBhvr>
                                        <p:cTn id="67" dur="1" fill="hold">
                                          <p:stCondLst>
                                            <p:cond delay="0"/>
                                          </p:stCondLst>
                                        </p:cTn>
                                        <p:tgtEl>
                                          <p:spTgt spid="62484"/>
                                        </p:tgtEl>
                                        <p:attrNameLst>
                                          <p:attrName>style.visibility</p:attrName>
                                        </p:attrNameLst>
                                      </p:cBhvr>
                                      <p:to>
                                        <p:strVal val="visible"/>
                                      </p:to>
                                    </p:set>
                                    <p:animEffect transition="in" filter="strips(downRight)">
                                      <p:cBhvr>
                                        <p:cTn id="68" dur="500"/>
                                        <p:tgtEl>
                                          <p:spTgt spid="62484"/>
                                        </p:tgtEl>
                                      </p:cBhvr>
                                    </p:animEffect>
                                  </p:childTnLst>
                                </p:cTn>
                              </p:par>
                            </p:childTnLst>
                          </p:cTn>
                        </p:par>
                        <p:par>
                          <p:cTn id="69" fill="hold">
                            <p:stCondLst>
                              <p:cond delay="500"/>
                            </p:stCondLst>
                            <p:childTnLst>
                              <p:par>
                                <p:cTn id="70" presetID="18" presetClass="entr" presetSubtype="6" fill="hold" nodeType="afterEffect">
                                  <p:stCondLst>
                                    <p:cond delay="0"/>
                                  </p:stCondLst>
                                  <p:childTnLst>
                                    <p:set>
                                      <p:cBhvr>
                                        <p:cTn id="71" dur="1" fill="hold">
                                          <p:stCondLst>
                                            <p:cond delay="0"/>
                                          </p:stCondLst>
                                        </p:cTn>
                                        <p:tgtEl>
                                          <p:spTgt spid="62485"/>
                                        </p:tgtEl>
                                        <p:attrNameLst>
                                          <p:attrName>style.visibility</p:attrName>
                                        </p:attrNameLst>
                                      </p:cBhvr>
                                      <p:to>
                                        <p:strVal val="visible"/>
                                      </p:to>
                                    </p:set>
                                    <p:animEffect transition="in" filter="strips(downRight)">
                                      <p:cBhvr>
                                        <p:cTn id="72" dur="500"/>
                                        <p:tgtEl>
                                          <p:spTgt spid="62485"/>
                                        </p:tgtEl>
                                      </p:cBhvr>
                                    </p:animEffect>
                                  </p:childTnLst>
                                </p:cTn>
                              </p:par>
                            </p:childTnLst>
                          </p:cTn>
                        </p:par>
                        <p:par>
                          <p:cTn id="73" fill="hold">
                            <p:stCondLst>
                              <p:cond delay="1000"/>
                            </p:stCondLst>
                            <p:childTnLst>
                              <p:par>
                                <p:cTn id="74" presetID="18" presetClass="entr" presetSubtype="6" fill="hold" grpId="0" nodeType="afterEffect">
                                  <p:stCondLst>
                                    <p:cond delay="0"/>
                                  </p:stCondLst>
                                  <p:childTnLst>
                                    <p:set>
                                      <p:cBhvr>
                                        <p:cTn id="75" dur="1" fill="hold">
                                          <p:stCondLst>
                                            <p:cond delay="0"/>
                                          </p:stCondLst>
                                        </p:cTn>
                                        <p:tgtEl>
                                          <p:spTgt spid="571392"/>
                                        </p:tgtEl>
                                        <p:attrNameLst>
                                          <p:attrName>style.visibility</p:attrName>
                                        </p:attrNameLst>
                                      </p:cBhvr>
                                      <p:to>
                                        <p:strVal val="visible"/>
                                      </p:to>
                                    </p:set>
                                    <p:animEffect transition="in" filter="strips(downRight)">
                                      <p:cBhvr>
                                        <p:cTn id="76" dur="500"/>
                                        <p:tgtEl>
                                          <p:spTgt spid="571392"/>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nodeType="clickEffect">
                                  <p:stCondLst>
                                    <p:cond delay="0"/>
                                  </p:stCondLst>
                                  <p:childTnLst>
                                    <p:set>
                                      <p:cBhvr>
                                        <p:cTn id="80" dur="1" fill="hold">
                                          <p:stCondLst>
                                            <p:cond delay="0"/>
                                          </p:stCondLst>
                                        </p:cTn>
                                        <p:tgtEl>
                                          <p:spTgt spid="571424"/>
                                        </p:tgtEl>
                                        <p:attrNameLst>
                                          <p:attrName>style.visibility</p:attrName>
                                        </p:attrNameLst>
                                      </p:cBhvr>
                                      <p:to>
                                        <p:strVal val="visible"/>
                                      </p:to>
                                    </p:set>
                                    <p:animEffect transition="in" filter="strips(downRight)">
                                      <p:cBhvr>
                                        <p:cTn id="81" dur="500"/>
                                        <p:tgtEl>
                                          <p:spTgt spid="571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2CAC3-0F4F-46FC-9E58-F12AF40DC8A3}"/>
              </a:ext>
            </a:extLst>
          </p:cNvPr>
          <p:cNvSpPr>
            <a:spLocks noGrp="1"/>
          </p:cNvSpPr>
          <p:nvPr>
            <p:ph type="title"/>
          </p:nvPr>
        </p:nvSpPr>
        <p:spPr/>
        <p:txBody>
          <a:bodyPr>
            <a:normAutofit/>
          </a:bodyPr>
          <a:lstStyle/>
          <a:p>
            <a:r>
              <a:rPr lang="zh-CN" altLang="en-US" dirty="0"/>
              <a:t>练习题</a:t>
            </a:r>
            <a:r>
              <a:rPr lang="en-US" altLang="zh-CN" dirty="0"/>
              <a:t>  </a:t>
            </a:r>
            <a:r>
              <a:rPr lang="zh-CN" altLang="en-US" dirty="0"/>
              <a:t>估算</a:t>
            </a:r>
            <a:r>
              <a:rPr lang="en-US" altLang="zh-CN" dirty="0"/>
              <a:t>SSD</a:t>
            </a:r>
            <a:r>
              <a:rPr lang="zh-CN" altLang="en-US" dirty="0"/>
              <a:t>寿命</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67E105-1673-4C65-919F-430F22B9C73C}"/>
                  </a:ext>
                </a:extLst>
              </p:cNvPr>
              <p:cNvSpPr>
                <a:spLocks noGrp="1"/>
              </p:cNvSpPr>
              <p:nvPr>
                <p:ph idx="1"/>
              </p:nvPr>
            </p:nvSpPr>
            <p:spPr/>
            <p:txBody>
              <a:bodyPr/>
              <a:lstStyle/>
              <a:p>
                <a:r>
                  <a:rPr lang="zh-CN" altLang="en-US" dirty="0"/>
                  <a:t>假定</a:t>
                </a:r>
                <a:r>
                  <a:rPr lang="en-US" altLang="zh-CN" dirty="0"/>
                  <a:t>SSD</a:t>
                </a:r>
                <a:r>
                  <a:rPr lang="zh-CN" altLang="en-US" dirty="0"/>
                  <a:t>能够经得起</a:t>
                </a:r>
                <a:r>
                  <a:rPr lang="en-US" altLang="zh-CN" dirty="0"/>
                  <a:t>128PB</a:t>
                </a:r>
                <a:r>
                  <a:rPr lang="zh-CN" altLang="en-US" dirty="0"/>
                  <a:t>的写，根据工作负载估算</a:t>
                </a:r>
                <a:r>
                  <a:rPr lang="en-US" altLang="zh-CN" dirty="0"/>
                  <a:t>SSD</a:t>
                </a:r>
                <a:r>
                  <a:rPr lang="zh-CN" altLang="en-US" dirty="0"/>
                  <a:t>寿命</a:t>
                </a:r>
                <a:endParaRPr lang="en-US" altLang="zh-CN" dirty="0"/>
              </a:p>
              <a:p>
                <a:pPr marL="800011" lvl="1" indent="-457200">
                  <a:buFont typeface="+mj-lt"/>
                  <a:buAutoNum type="alphaUcPeriod"/>
                </a:pPr>
                <a:r>
                  <a:rPr lang="zh-CN" altLang="en-US" dirty="0"/>
                  <a:t>顺序写最糟情况：以</a:t>
                </a:r>
                <a:r>
                  <a:rPr lang="en-US" altLang="zh-CN" dirty="0"/>
                  <a:t>470MB/s</a:t>
                </a:r>
                <a:r>
                  <a:rPr lang="zh-CN" altLang="en-US" dirty="0"/>
                  <a:t>速度持续写</a:t>
                </a:r>
                <a:r>
                  <a:rPr lang="en-US" altLang="zh-CN" dirty="0"/>
                  <a:t>SSD</a:t>
                </a:r>
              </a:p>
              <a:p>
                <a:pPr marL="800011" lvl="1" indent="-457200">
                  <a:buFont typeface="+mj-lt"/>
                  <a:buAutoNum type="alphaUcPeriod"/>
                </a:pPr>
                <a:r>
                  <a:rPr lang="zh-CN" altLang="en-US" dirty="0"/>
                  <a:t>随机写最糟情况：以</a:t>
                </a:r>
                <a:r>
                  <a:rPr lang="en-US" altLang="zh-CN" dirty="0"/>
                  <a:t>303MB/s</a:t>
                </a:r>
                <a:r>
                  <a:rPr lang="zh-CN" altLang="en-US" dirty="0"/>
                  <a:t>速度持续写</a:t>
                </a:r>
                <a:r>
                  <a:rPr lang="en-US" altLang="zh-CN" dirty="0"/>
                  <a:t>SSD</a:t>
                </a:r>
              </a:p>
              <a:p>
                <a:pPr marL="800011" lvl="1" indent="-457200">
                  <a:buFont typeface="+mj-lt"/>
                  <a:buAutoNum type="alphaUcPeriod"/>
                </a:pPr>
                <a:r>
                  <a:rPr lang="zh-CN" altLang="en-US" dirty="0"/>
                  <a:t>平均情况：以</a:t>
                </a:r>
                <a:r>
                  <a:rPr lang="en-US" altLang="zh-CN" dirty="0"/>
                  <a:t>20GB/</a:t>
                </a:r>
                <a:r>
                  <a:rPr lang="zh-CN" altLang="en-US" dirty="0"/>
                  <a:t>天速度写</a:t>
                </a:r>
                <a:r>
                  <a:rPr lang="en-US" altLang="zh-CN" dirty="0"/>
                  <a:t>SSD</a:t>
                </a:r>
              </a:p>
              <a:p>
                <a:pPr marL="385751" indent="-342900"/>
                <a:r>
                  <a:rPr lang="zh-CN" altLang="en-US" dirty="0"/>
                  <a:t>两种情况的估算寿命：</a:t>
                </a:r>
                <a:endParaRPr lang="en-US" altLang="zh-CN" dirty="0"/>
              </a:p>
              <a:p>
                <a:pPr marL="800011" lvl="1" indent="-457200">
                  <a:buFont typeface="+mj-lt"/>
                  <a:buAutoNum type="alphaUcPeriod"/>
                </a:pPr>
                <a:r>
                  <a:rPr lang="zh-CN" altLang="en-US" dirty="0"/>
                  <a:t>顺序写最糟情况寿命：</a:t>
                </a:r>
                <a14:m>
                  <m:oMath xmlns:m="http://schemas.openxmlformats.org/officeDocument/2006/math">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rPr>
                          <m:t>128</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9</m:t>
                            </m:r>
                          </m:sup>
                        </m:sSup>
                      </m:num>
                      <m:den>
                        <m:r>
                          <a:rPr lang="en-US" altLang="zh-CN" b="0" i="1" smtClean="0">
                            <a:latin typeface="Cambria Math" panose="02040503050406030204" pitchFamily="18" charset="0"/>
                            <a:ea typeface="Cambria Math" panose="02040503050406030204" pitchFamily="18" charset="0"/>
                          </a:rPr>
                          <m:t>470×60×60×24×365</m:t>
                        </m:r>
                      </m:den>
                    </m:f>
                    <m:r>
                      <a:rPr lang="en-US" altLang="zh-CN" b="0" i="1" smtClean="0">
                        <a:latin typeface="Cambria Math" panose="02040503050406030204" pitchFamily="18" charset="0"/>
                        <a:ea typeface="Cambria Math" panose="02040503050406030204" pitchFamily="18" charset="0"/>
                      </a:rPr>
                      <m:t>≈8.64</m:t>
                    </m:r>
                    <m:r>
                      <a:rPr lang="zh-CN" altLang="en-US" i="1">
                        <a:latin typeface="Cambria Math" panose="02040503050406030204" pitchFamily="18" charset="0"/>
                        <a:ea typeface="Cambria Math" panose="02040503050406030204" pitchFamily="18" charset="0"/>
                      </a:rPr>
                      <m:t>年</m:t>
                    </m:r>
                  </m:oMath>
                </a14:m>
                <a:endParaRPr lang="en-US" altLang="zh-CN" dirty="0"/>
              </a:p>
              <a:p>
                <a:pPr marL="800011" lvl="1" indent="-457200">
                  <a:buFont typeface="+mj-lt"/>
                  <a:buAutoNum type="alphaUcPeriod"/>
                </a:pPr>
                <a:r>
                  <a:rPr lang="zh-CN" altLang="en-US" dirty="0"/>
                  <a:t>随机写最糟情况寿命：</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rPr>
                          <m:t>128</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i="1">
                                <a:latin typeface="Cambria Math" panose="02040503050406030204" pitchFamily="18" charset="0"/>
                                <a:ea typeface="Cambria Math" panose="02040503050406030204" pitchFamily="18" charset="0"/>
                              </a:rPr>
                              <m:t>9</m:t>
                            </m:r>
                          </m:sup>
                        </m:sSup>
                      </m:num>
                      <m:den>
                        <m:r>
                          <a:rPr lang="en-US" altLang="zh-CN" b="0" i="1" smtClean="0">
                            <a:latin typeface="Cambria Math" panose="02040503050406030204" pitchFamily="18" charset="0"/>
                            <a:ea typeface="Cambria Math" panose="02040503050406030204" pitchFamily="18" charset="0"/>
                          </a:rPr>
                          <m:t>303</m:t>
                        </m:r>
                        <m:r>
                          <a:rPr lang="en-US" altLang="zh-CN" i="1">
                            <a:latin typeface="Cambria Math" panose="02040503050406030204" pitchFamily="18" charset="0"/>
                            <a:ea typeface="Cambria Math" panose="02040503050406030204" pitchFamily="18" charset="0"/>
                          </a:rPr>
                          <m:t>×60×60×24×365</m:t>
                        </m:r>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13.4</m:t>
                    </m:r>
                    <m:r>
                      <a:rPr lang="zh-CN" altLang="en-US" i="1">
                        <a:latin typeface="Cambria Math" panose="02040503050406030204" pitchFamily="18" charset="0"/>
                        <a:ea typeface="Cambria Math" panose="02040503050406030204" pitchFamily="18" charset="0"/>
                      </a:rPr>
                      <m:t>年</m:t>
                    </m:r>
                  </m:oMath>
                </a14:m>
                <a:endParaRPr lang="en-US" altLang="zh-CN" dirty="0"/>
              </a:p>
              <a:p>
                <a:pPr marL="800011" lvl="1" indent="-457200">
                  <a:buFont typeface="+mj-lt"/>
                  <a:buAutoNum type="alphaUcPeriod"/>
                </a:pPr>
                <a:r>
                  <a:rPr lang="zh-CN" altLang="en-US" dirty="0"/>
                  <a:t>平均情况寿命：</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rPr>
                          <m:t>128</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i="1">
                                <a:latin typeface="Cambria Math" panose="02040503050406030204" pitchFamily="18" charset="0"/>
                                <a:ea typeface="Cambria Math" panose="02040503050406030204" pitchFamily="18" charset="0"/>
                              </a:rPr>
                              <m:t>9</m:t>
                            </m:r>
                          </m:sup>
                        </m:sSup>
                      </m:num>
                      <m:den>
                        <m:r>
                          <a:rPr lang="en-US" altLang="zh-CN" b="0" i="1" smtClean="0">
                            <a:latin typeface="Cambria Math" panose="02040503050406030204" pitchFamily="18" charset="0"/>
                            <a:ea typeface="Cambria Math" panose="02040503050406030204" pitchFamily="18" charset="0"/>
                          </a:rPr>
                          <m:t>20000</m:t>
                        </m:r>
                        <m:r>
                          <a:rPr lang="en-US" altLang="zh-CN" i="1">
                            <a:latin typeface="Cambria Math" panose="02040503050406030204" pitchFamily="18" charset="0"/>
                            <a:ea typeface="Cambria Math" panose="02040503050406030204" pitchFamily="18" charset="0"/>
                          </a:rPr>
                          <m:t>×365</m:t>
                        </m:r>
                      </m:den>
                    </m:f>
                    <m:r>
                      <a:rPr lang="en-US" altLang="zh-CN" i="1">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75</m:t>
                    </m:r>
                    <m:r>
                      <a:rPr lang="en-US" altLang="zh-CN" i="1">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25</m:t>
                    </m:r>
                    <m:r>
                      <a:rPr lang="zh-CN" altLang="en-US" i="1">
                        <a:latin typeface="Cambria Math" panose="02040503050406030204" pitchFamily="18" charset="0"/>
                        <a:ea typeface="Cambria Math" panose="02040503050406030204" pitchFamily="18" charset="0"/>
                      </a:rPr>
                      <m:t>年</m:t>
                    </m:r>
                  </m:oMath>
                </a14:m>
                <a:endParaRPr lang="en-US" altLang="zh-CN" dirty="0"/>
              </a:p>
              <a:p>
                <a:pPr lvl="1"/>
                <a:r>
                  <a:rPr lang="en-US" altLang="zh-CN" dirty="0"/>
                  <a:t>SSD</a:t>
                </a:r>
                <a:r>
                  <a:rPr lang="zh-CN" altLang="en-US" dirty="0"/>
                  <a:t>的实际使用寿命通常都是大大超过官方标称值的</a:t>
                </a:r>
              </a:p>
            </p:txBody>
          </p:sp>
        </mc:Choice>
        <mc:Fallback xmlns="">
          <p:sp>
            <p:nvSpPr>
              <p:cNvPr id="3" name="内容占位符 2">
                <a:extLst>
                  <a:ext uri="{FF2B5EF4-FFF2-40B4-BE49-F238E27FC236}">
                    <a16:creationId xmlns:a16="http://schemas.microsoft.com/office/drawing/2014/main" id="{5467E105-1673-4C65-919F-430F22B9C73C}"/>
                  </a:ext>
                </a:extLst>
              </p:cNvPr>
              <p:cNvSpPr>
                <a:spLocks noGrp="1" noRot="1" noChangeAspect="1" noMove="1" noResize="1" noEditPoints="1" noAdjustHandles="1" noChangeArrowheads="1" noChangeShapeType="1" noTextEdit="1"/>
              </p:cNvSpPr>
              <p:nvPr>
                <p:ph idx="1"/>
              </p:nvPr>
            </p:nvSpPr>
            <p:spPr>
              <a:blipFill>
                <a:blip r:embed="rId2"/>
                <a:stretch>
                  <a:fillRect l="-963" t="-1267" r="-5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9102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a:t>The CPU-Memory Gap</a:t>
            </a:r>
          </a:p>
        </p:txBody>
      </p:sp>
      <p:sp>
        <p:nvSpPr>
          <p:cNvPr id="199684" name="Rectangle 4"/>
          <p:cNvSpPr>
            <a:spLocks noChangeArrowheads="1"/>
          </p:cNvSpPr>
          <p:nvPr/>
        </p:nvSpPr>
        <p:spPr bwMode="auto">
          <a:xfrm>
            <a:off x="404813" y="1143000"/>
            <a:ext cx="8167687" cy="446276"/>
          </a:xfrm>
          <a:prstGeom prst="rect">
            <a:avLst/>
          </a:prstGeom>
          <a:noFill/>
          <a:ln w="19050">
            <a:noFill/>
            <a:miter lim="800000"/>
            <a:headEnd/>
            <a:tailEnd type="none" w="sm" len="sm"/>
          </a:ln>
          <a:effectLst/>
        </p:spPr>
        <p:txBody>
          <a:bodyPr lIns="45720" rIns="45720">
            <a:prstTxWarp prst="textNoShape">
              <a:avLst/>
            </a:prstTxWarp>
            <a:spAutoFit/>
          </a:bodyPr>
          <a:lstStyle/>
          <a:p>
            <a:pPr algn="l" eaLnBrk="1" hangingPunct="1">
              <a:lnSpc>
                <a:spcPct val="95000"/>
              </a:lnSpc>
              <a:spcBef>
                <a:spcPct val="50000"/>
              </a:spcBef>
              <a:buClr>
                <a:schemeClr val="hlink"/>
              </a:buClr>
              <a:buFont typeface="Wingdings" charset="2"/>
              <a:buNone/>
            </a:pPr>
            <a:r>
              <a:rPr lang="en-US" sz="2400" dirty="0">
                <a:solidFill>
                  <a:srgbClr val="FF0000"/>
                </a:solidFill>
                <a:effectLst>
                  <a:outerShdw blurRad="38100" dist="38100" dir="2700000" algn="tl">
                    <a:srgbClr val="DDDDDD"/>
                  </a:outerShdw>
                </a:effectLst>
              </a:rPr>
              <a:t>The gap </a:t>
            </a:r>
            <a:r>
              <a:rPr lang="en-US" sz="2400" dirty="0">
                <a:ln>
                  <a:solidFill>
                    <a:srgbClr val="DF9F98"/>
                  </a:solidFill>
                </a:ln>
                <a:solidFill>
                  <a:srgbClr val="FF0000"/>
                </a:solidFill>
                <a:effectLst>
                  <a:outerShdw blurRad="38100" dist="38100" dir="2700000" algn="tl">
                    <a:srgbClr val="DDDDDD"/>
                  </a:outerShdw>
                </a:effectLst>
              </a:rPr>
              <a:t>widens</a:t>
            </a:r>
            <a:r>
              <a:rPr lang="en-US" sz="2400" dirty="0">
                <a:solidFill>
                  <a:srgbClr val="FF0000"/>
                </a:solidFill>
                <a:effectLst>
                  <a:outerShdw blurRad="38100" dist="38100" dir="2700000" algn="tl">
                    <a:srgbClr val="DDDDDD"/>
                  </a:outerShdw>
                </a:effectLst>
              </a:rPr>
              <a:t> between DRAM, disk, and CPU speeds. </a:t>
            </a:r>
          </a:p>
        </p:txBody>
      </p:sp>
      <p:graphicFrame>
        <p:nvGraphicFramePr>
          <p:cNvPr id="14" name="Chart 13"/>
          <p:cNvGraphicFramePr>
            <a:graphicFrameLocks/>
          </p:cNvGraphicFramePr>
          <p:nvPr>
            <p:extLst>
              <p:ext uri="{D42A27DB-BD31-4B8C-83A1-F6EECF244321}">
                <p14:modId xmlns:p14="http://schemas.microsoft.com/office/powerpoint/2010/main" val="1409947400"/>
              </p:ext>
            </p:extLst>
          </p:nvPr>
        </p:nvGraphicFramePr>
        <p:xfrm>
          <a:off x="343569" y="1773942"/>
          <a:ext cx="8421687" cy="472873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5443119" y="4159478"/>
            <a:ext cx="801759" cy="369332"/>
          </a:xfrm>
          <a:prstGeom prst="rect">
            <a:avLst/>
          </a:prstGeom>
          <a:noFill/>
        </p:spPr>
        <p:txBody>
          <a:bodyPr wrap="none" rtlCol="0">
            <a:spAutoFit/>
          </a:bodyPr>
          <a:lstStyle/>
          <a:p>
            <a:r>
              <a:rPr lang="en-US" sz="1800" dirty="0">
                <a:solidFill>
                  <a:srgbClr val="FF0000"/>
                </a:solidFill>
                <a:latin typeface="Calibri" pitchFamily="34" charset="0"/>
              </a:rPr>
              <a:t>DRAM</a:t>
            </a:r>
          </a:p>
        </p:txBody>
      </p:sp>
      <p:sp>
        <p:nvSpPr>
          <p:cNvPr id="10" name="TextBox 9"/>
          <p:cNvSpPr txBox="1"/>
          <p:nvPr/>
        </p:nvSpPr>
        <p:spPr>
          <a:xfrm>
            <a:off x="6016278" y="5189356"/>
            <a:ext cx="580395" cy="369332"/>
          </a:xfrm>
          <a:prstGeom prst="rect">
            <a:avLst/>
          </a:prstGeom>
          <a:noFill/>
        </p:spPr>
        <p:txBody>
          <a:bodyPr wrap="none" rtlCol="0">
            <a:spAutoFit/>
          </a:bodyPr>
          <a:lstStyle/>
          <a:p>
            <a:r>
              <a:rPr lang="en-US" sz="1800" dirty="0">
                <a:solidFill>
                  <a:srgbClr val="FF0000"/>
                </a:solidFill>
                <a:latin typeface="Calibri" pitchFamily="34" charset="0"/>
              </a:rPr>
              <a:t>CPU</a:t>
            </a:r>
          </a:p>
        </p:txBody>
      </p:sp>
      <p:sp>
        <p:nvSpPr>
          <p:cNvPr id="11" name="TextBox 10"/>
          <p:cNvSpPr txBox="1"/>
          <p:nvPr/>
        </p:nvSpPr>
        <p:spPr>
          <a:xfrm>
            <a:off x="5709193" y="2890510"/>
            <a:ext cx="548385" cy="369332"/>
          </a:xfrm>
          <a:prstGeom prst="rect">
            <a:avLst/>
          </a:prstGeom>
          <a:noFill/>
        </p:spPr>
        <p:txBody>
          <a:bodyPr wrap="none" rtlCol="0">
            <a:spAutoFit/>
          </a:bodyPr>
          <a:lstStyle/>
          <a:p>
            <a:r>
              <a:rPr lang="en-US" sz="1800" dirty="0">
                <a:solidFill>
                  <a:srgbClr val="FF0000"/>
                </a:solidFill>
                <a:latin typeface="Calibri" pitchFamily="34" charset="0"/>
              </a:rPr>
              <a:t>SSD</a:t>
            </a:r>
          </a:p>
        </p:txBody>
      </p:sp>
      <p:sp>
        <p:nvSpPr>
          <p:cNvPr id="8" name="TextBox 7"/>
          <p:cNvSpPr txBox="1"/>
          <p:nvPr/>
        </p:nvSpPr>
        <p:spPr>
          <a:xfrm>
            <a:off x="5419036" y="2297668"/>
            <a:ext cx="589750" cy="369332"/>
          </a:xfrm>
          <a:prstGeom prst="rect">
            <a:avLst/>
          </a:prstGeom>
          <a:noFill/>
        </p:spPr>
        <p:txBody>
          <a:bodyPr wrap="none" rtlCol="0">
            <a:spAutoFit/>
          </a:bodyPr>
          <a:lstStyle/>
          <a:p>
            <a:r>
              <a:rPr lang="en-US" sz="1800" dirty="0">
                <a:solidFill>
                  <a:srgbClr val="FF0000"/>
                </a:solidFill>
                <a:latin typeface="Calibri" pitchFamily="34" charset="0"/>
              </a:rPr>
              <a:t>Disk</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6200" y="1814513"/>
            <a:ext cx="8826500" cy="395287"/>
          </a:xfrm>
          <a:prstGeom prst="rect">
            <a:avLst/>
          </a:prstGeom>
          <a:solidFill>
            <a:srgbClr val="E0E0E0"/>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97634" name="Rectangle 2"/>
          <p:cNvSpPr>
            <a:spLocks noGrp="1" noChangeArrowheads="1"/>
          </p:cNvSpPr>
          <p:nvPr>
            <p:ph type="title"/>
          </p:nvPr>
        </p:nvSpPr>
        <p:spPr/>
        <p:txBody>
          <a:bodyPr/>
          <a:lstStyle/>
          <a:p>
            <a:r>
              <a:rPr lang="en-US" dirty="0"/>
              <a:t>CPU Clock Rates</a:t>
            </a:r>
          </a:p>
        </p:txBody>
      </p:sp>
      <p:sp>
        <p:nvSpPr>
          <p:cNvPr id="197635" name="Rectangle 3"/>
          <p:cNvSpPr>
            <a:spLocks noChangeArrowheads="1"/>
          </p:cNvSpPr>
          <p:nvPr/>
        </p:nvSpPr>
        <p:spPr bwMode="auto">
          <a:xfrm>
            <a:off x="76200" y="1814513"/>
            <a:ext cx="8826500" cy="4213975"/>
          </a:xfrm>
          <a:prstGeom prst="rect">
            <a:avLst/>
          </a:prstGeom>
          <a:noFill/>
          <a:ln w="28575" cap="flat" cmpd="sng" algn="ctr">
            <a:solidFill>
              <a:srgbClr val="000000"/>
            </a:solidFill>
            <a:prstDash val="solid"/>
            <a:miter lim="800000"/>
            <a:headEnd type="none" w="med" len="med"/>
            <a:tailEnd type="none" w="med" len="med"/>
          </a:ln>
          <a:effectLst/>
        </p:spPr>
        <p:txBody>
          <a:bodyPr wrap="square" lIns="90487" tIns="44450" rIns="90487" bIns="44450">
            <a:prstTxWarp prst="textNoShape">
              <a:avLst/>
            </a:prstTxWarp>
            <a:spAutoFit/>
          </a:bodyPr>
          <a:lstStyle/>
          <a:p>
            <a:r>
              <a:rPr lang="en-US" sz="1600" dirty="0"/>
              <a:t>	</a:t>
            </a:r>
            <a:r>
              <a:rPr lang="en-US" sz="2000" dirty="0"/>
              <a:t>1985	1990	1995	</a:t>
            </a:r>
            <a:r>
              <a:rPr lang="en-US" sz="1800" dirty="0"/>
              <a:t>2003	2005	2010	2015	</a:t>
            </a:r>
            <a:r>
              <a:rPr lang="en-US" sz="1800" i="1" dirty="0"/>
              <a:t>2015:1985</a:t>
            </a:r>
          </a:p>
          <a:p>
            <a:endParaRPr lang="en-US" sz="1400" dirty="0"/>
          </a:p>
          <a:p>
            <a:r>
              <a:rPr lang="en-US" sz="1800" dirty="0"/>
              <a:t>CPU	 80286	80386	Pentium	P-4	Core 2	Core i7(n)	Core i7(h)	</a:t>
            </a:r>
          </a:p>
          <a:p>
            <a:pPr algn="l">
              <a:lnSpc>
                <a:spcPct val="100000"/>
              </a:lnSpc>
            </a:pPr>
            <a:endParaRPr lang="en-US" sz="1800" dirty="0"/>
          </a:p>
          <a:p>
            <a:pPr algn="l">
              <a:lnSpc>
                <a:spcPct val="100000"/>
              </a:lnSpc>
            </a:pPr>
            <a:r>
              <a:rPr lang="en-US" sz="1800" dirty="0"/>
              <a:t>Clock </a:t>
            </a:r>
          </a:p>
          <a:p>
            <a:r>
              <a:rPr lang="en-US" sz="1800" dirty="0"/>
              <a:t>rate (MHz) 6	20	150	3,300	2,000	2,500	3,000	500</a:t>
            </a:r>
          </a:p>
          <a:p>
            <a:endParaRPr lang="en-US" sz="1800" dirty="0"/>
          </a:p>
          <a:p>
            <a:pPr algn="l">
              <a:lnSpc>
                <a:spcPct val="100000"/>
              </a:lnSpc>
            </a:pPr>
            <a:r>
              <a:rPr lang="en-US" sz="1800" dirty="0"/>
              <a:t>Cycle </a:t>
            </a:r>
          </a:p>
          <a:p>
            <a:r>
              <a:rPr lang="en-US" sz="1800" dirty="0"/>
              <a:t>time (ns)	166	50	6	0.30	0.50	0.4	0.33	500</a:t>
            </a:r>
          </a:p>
          <a:p>
            <a:pPr algn="l">
              <a:lnSpc>
                <a:spcPct val="100000"/>
              </a:lnSpc>
            </a:pPr>
            <a:endParaRPr lang="en-US" sz="1800" dirty="0"/>
          </a:p>
          <a:p>
            <a:r>
              <a:rPr lang="en-US" sz="1800" dirty="0"/>
              <a:t>Cores	 1  	1	1	1	2	4	4	4</a:t>
            </a:r>
          </a:p>
          <a:p>
            <a:pPr algn="l">
              <a:lnSpc>
                <a:spcPct val="100000"/>
              </a:lnSpc>
            </a:pPr>
            <a:endParaRPr lang="en-US" sz="1800" dirty="0"/>
          </a:p>
          <a:p>
            <a:pPr algn="l">
              <a:lnSpc>
                <a:spcPct val="100000"/>
              </a:lnSpc>
            </a:pPr>
            <a:r>
              <a:rPr lang="en-US" sz="1800" dirty="0"/>
              <a:t>Effective</a:t>
            </a:r>
          </a:p>
          <a:p>
            <a:r>
              <a:rPr lang="en-US" sz="1800" dirty="0"/>
              <a:t>cycle 	166	50	6	0.30	0.25	0.10	0.08	2,075</a:t>
            </a:r>
          </a:p>
          <a:p>
            <a:pPr algn="l">
              <a:lnSpc>
                <a:spcPct val="100000"/>
              </a:lnSpc>
            </a:pPr>
            <a:r>
              <a:rPr lang="en-US" sz="1800" dirty="0"/>
              <a:t>time (ns)</a:t>
            </a:r>
          </a:p>
        </p:txBody>
      </p:sp>
      <p:sp>
        <p:nvSpPr>
          <p:cNvPr id="7" name="TextBox 6"/>
          <p:cNvSpPr txBox="1"/>
          <p:nvPr/>
        </p:nvSpPr>
        <p:spPr>
          <a:xfrm>
            <a:off x="4470400" y="621268"/>
            <a:ext cx="3712186" cy="646331"/>
          </a:xfrm>
          <a:prstGeom prst="rect">
            <a:avLst/>
          </a:prstGeom>
          <a:noFill/>
        </p:spPr>
        <p:txBody>
          <a:bodyPr wrap="none" rtlCol="0">
            <a:spAutoFit/>
          </a:bodyPr>
          <a:lstStyle/>
          <a:p>
            <a:r>
              <a:rPr lang="en-US" sz="1800" dirty="0">
                <a:latin typeface="Calibri" pitchFamily="34" charset="0"/>
              </a:rPr>
              <a:t>Inflection point in computer history</a:t>
            </a:r>
          </a:p>
          <a:p>
            <a:r>
              <a:rPr lang="en-US" sz="1800" dirty="0">
                <a:latin typeface="Calibri" pitchFamily="34" charset="0"/>
              </a:rPr>
              <a:t>when designers hit the “Power Wall”</a:t>
            </a:r>
          </a:p>
        </p:txBody>
      </p:sp>
      <p:cxnSp>
        <p:nvCxnSpPr>
          <p:cNvPr id="9" name="Straight Arrow Connector 8"/>
          <p:cNvCxnSpPr/>
          <p:nvPr/>
        </p:nvCxnSpPr>
        <p:spPr bwMode="auto">
          <a:xfrm rot="10800000" flipV="1">
            <a:off x="4470402" y="1267598"/>
            <a:ext cx="457198" cy="332606"/>
          </a:xfrm>
          <a:prstGeom prst="straightConnector1">
            <a:avLst/>
          </a:prstGeom>
          <a:noFill/>
          <a:ln w="25400" cap="flat" cmpd="sng" algn="ctr">
            <a:solidFill>
              <a:schemeClr val="tx1"/>
            </a:solidFill>
            <a:prstDash val="solid"/>
            <a:round/>
            <a:headEnd type="none" w="med" len="med"/>
            <a:tailEnd type="arrow"/>
          </a:ln>
          <a:effectLst/>
        </p:spPr>
      </p:cxnSp>
      <p:sp>
        <p:nvSpPr>
          <p:cNvPr id="14" name="Rectangle 13"/>
          <p:cNvSpPr/>
          <p:nvPr/>
        </p:nvSpPr>
        <p:spPr bwMode="auto">
          <a:xfrm>
            <a:off x="3683000" y="1600205"/>
            <a:ext cx="685800" cy="4724396"/>
          </a:xfrm>
          <a:prstGeom prst="rect">
            <a:avLst/>
          </a:prstGeom>
          <a:noFill/>
          <a:ln w="12700" cap="flat" cmpd="sng" algn="ctr">
            <a:solidFill>
              <a:schemeClr val="tx1"/>
            </a:solidFill>
            <a:prstDash val="dash"/>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 name="TextBox 1"/>
          <p:cNvSpPr txBox="1"/>
          <p:nvPr/>
        </p:nvSpPr>
        <p:spPr>
          <a:xfrm>
            <a:off x="5295900" y="6197601"/>
            <a:ext cx="2356610" cy="646331"/>
          </a:xfrm>
          <a:prstGeom prst="rect">
            <a:avLst/>
          </a:prstGeom>
          <a:noFill/>
        </p:spPr>
        <p:txBody>
          <a:bodyPr wrap="none" rtlCol="0">
            <a:spAutoFit/>
          </a:bodyPr>
          <a:lstStyle/>
          <a:p>
            <a:r>
              <a:rPr lang="en-US" sz="1800" dirty="0">
                <a:latin typeface="Calibri" pitchFamily="34" charset="0"/>
              </a:rPr>
              <a:t>(n) Nehalem processor</a:t>
            </a:r>
          </a:p>
          <a:p>
            <a:r>
              <a:rPr lang="en-US" sz="1800" dirty="0">
                <a:latin typeface="Calibri" pitchFamily="34" charset="0"/>
              </a:rPr>
              <a:t>(h) </a:t>
            </a:r>
            <a:r>
              <a:rPr lang="en-US" sz="1800" dirty="0" err="1">
                <a:latin typeface="Calibri" pitchFamily="34" charset="0"/>
              </a:rPr>
              <a:t>Haswell</a:t>
            </a:r>
            <a:r>
              <a:rPr lang="en-US" sz="1800" dirty="0">
                <a:latin typeface="Calibri" pitchFamily="34" charset="0"/>
              </a:rPr>
              <a:t> processor</a:t>
            </a:r>
          </a:p>
        </p:txBody>
      </p:sp>
    </p:spTree>
    <p:extLst>
      <p:ext uri="{BB962C8B-B14F-4D97-AF65-F5344CB8AC3E}">
        <p14:creationId xmlns:p14="http://schemas.microsoft.com/office/powerpoint/2010/main" val="38534681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90A63-8EAA-4898-9ED4-D1EC99525A47}"/>
              </a:ext>
            </a:extLst>
          </p:cNvPr>
          <p:cNvSpPr>
            <a:spLocks noGrp="1"/>
          </p:cNvSpPr>
          <p:nvPr>
            <p:ph type="title"/>
          </p:nvPr>
        </p:nvSpPr>
        <p:spPr/>
        <p:txBody>
          <a:bodyPr>
            <a:normAutofit/>
          </a:bodyPr>
          <a:lstStyle/>
          <a:p>
            <a:r>
              <a:rPr lang="zh-CN" altLang="en-US" dirty="0"/>
              <a:t>练习题</a:t>
            </a:r>
            <a:r>
              <a:rPr lang="en-US" altLang="zh-CN" dirty="0"/>
              <a:t>6.6 </a:t>
            </a:r>
            <a:r>
              <a:rPr lang="zh-CN" altLang="en-US" dirty="0"/>
              <a:t>磁盘价格估算</a:t>
            </a:r>
          </a:p>
        </p:txBody>
      </p:sp>
      <p:sp>
        <p:nvSpPr>
          <p:cNvPr id="3" name="内容占位符 2">
            <a:extLst>
              <a:ext uri="{FF2B5EF4-FFF2-40B4-BE49-F238E27FC236}">
                <a16:creationId xmlns:a16="http://schemas.microsoft.com/office/drawing/2014/main" id="{0AC5E615-4A56-4909-8490-A52D2FF13A10}"/>
              </a:ext>
            </a:extLst>
          </p:cNvPr>
          <p:cNvSpPr>
            <a:spLocks noGrp="1"/>
          </p:cNvSpPr>
          <p:nvPr>
            <p:ph idx="1"/>
          </p:nvPr>
        </p:nvSpPr>
        <p:spPr/>
        <p:txBody>
          <a:bodyPr/>
          <a:lstStyle/>
          <a:p>
            <a:r>
              <a:rPr lang="zh-CN" altLang="en-US" dirty="0"/>
              <a:t>基于</a:t>
            </a:r>
            <a:r>
              <a:rPr lang="en-US" altLang="zh-CN" dirty="0"/>
              <a:t>2005-2015</a:t>
            </a:r>
            <a:r>
              <a:rPr lang="zh-CN" altLang="en-US" dirty="0"/>
              <a:t>年数据，估算哪一年可以以</a:t>
            </a:r>
            <a:r>
              <a:rPr lang="en-US" altLang="zh-CN" dirty="0"/>
              <a:t>$500</a:t>
            </a:r>
            <a:r>
              <a:rPr lang="zh-CN" altLang="en-US" dirty="0"/>
              <a:t>的价格买到</a:t>
            </a:r>
            <a:r>
              <a:rPr lang="en-US" altLang="zh-CN" dirty="0"/>
              <a:t>1PB</a:t>
            </a:r>
            <a:r>
              <a:rPr lang="zh-CN" altLang="en-US" dirty="0"/>
              <a:t>的磁盘？</a:t>
            </a:r>
            <a:endParaRPr lang="en-US" altLang="zh-CN" dirty="0"/>
          </a:p>
          <a:p>
            <a:pPr lvl="1"/>
            <a:r>
              <a:rPr lang="en-US" altLang="zh-CN" dirty="0"/>
              <a:t>1PB</a:t>
            </a:r>
            <a:r>
              <a:rPr lang="zh-CN" altLang="en-US" dirty="0"/>
              <a:t>磁盘</a:t>
            </a:r>
            <a:r>
              <a:rPr lang="en-US" altLang="zh-CN" dirty="0"/>
              <a:t>$500</a:t>
            </a:r>
            <a:r>
              <a:rPr lang="zh-CN" altLang="en-US" dirty="0"/>
              <a:t>对应的单位存储价格为</a:t>
            </a:r>
            <a:r>
              <a:rPr lang="en-US" altLang="zh-CN" dirty="0"/>
              <a:t>0.0005$/GB</a:t>
            </a:r>
          </a:p>
          <a:p>
            <a:pPr lvl="1"/>
            <a:r>
              <a:rPr lang="en-US" altLang="zh-CN" dirty="0"/>
              <a:t>2005</a:t>
            </a:r>
            <a:r>
              <a:rPr lang="zh-CN" altLang="en-US" dirty="0"/>
              <a:t>至</a:t>
            </a:r>
            <a:r>
              <a:rPr lang="en-US" altLang="zh-CN" dirty="0"/>
              <a:t>2015</a:t>
            </a:r>
            <a:r>
              <a:rPr lang="zh-CN" altLang="en-US" dirty="0"/>
              <a:t>年间价格变化相对稳定，作为基准参考价格</a:t>
            </a:r>
            <a:endParaRPr lang="en-US" altLang="zh-CN" dirty="0"/>
          </a:p>
          <a:p>
            <a:pPr lvl="1"/>
            <a:r>
              <a:rPr lang="zh-CN" altLang="en-US" dirty="0"/>
              <a:t>取</a:t>
            </a:r>
            <a:r>
              <a:rPr lang="en-US" altLang="zh-CN" dirty="0"/>
              <a:t>2010</a:t>
            </a:r>
            <a:r>
              <a:rPr lang="zh-CN" altLang="en-US" dirty="0"/>
              <a:t>、</a:t>
            </a:r>
            <a:r>
              <a:rPr lang="en-US" altLang="zh-CN" dirty="0"/>
              <a:t>2015</a:t>
            </a:r>
            <a:r>
              <a:rPr lang="zh-CN" altLang="en-US" dirty="0"/>
              <a:t>两阶段平均价格递减倍数</a:t>
            </a:r>
            <a:r>
              <a:rPr lang="en-US" altLang="zh-CN" dirty="0"/>
              <a:t>13.33</a:t>
            </a:r>
          </a:p>
          <a:p>
            <a:pPr lvl="1"/>
            <a:r>
              <a:rPr lang="zh-CN" altLang="en-US" dirty="0"/>
              <a:t>估算后几个</a:t>
            </a:r>
            <a:r>
              <a:rPr lang="en-US" altLang="zh-CN" dirty="0"/>
              <a:t>5</a:t>
            </a:r>
            <a:r>
              <a:rPr lang="zh-CN" altLang="en-US" dirty="0"/>
              <a:t>年间磁盘单位容量价格，其中</a:t>
            </a:r>
            <a:r>
              <a:rPr lang="en-US" altLang="zh-CN" dirty="0"/>
              <a:t>2025</a:t>
            </a:r>
            <a:r>
              <a:rPr lang="zh-CN" altLang="en-US" dirty="0"/>
              <a:t>年约为</a:t>
            </a:r>
            <a:r>
              <a:rPr lang="en-US" altLang="zh-CN" dirty="0"/>
              <a:t>0.00017 $/GB</a:t>
            </a:r>
            <a:r>
              <a:rPr lang="zh-CN" altLang="en-US" dirty="0"/>
              <a:t>，即在</a:t>
            </a:r>
            <a:r>
              <a:rPr lang="en-US" altLang="zh-CN" dirty="0"/>
              <a:t>2025</a:t>
            </a:r>
            <a:r>
              <a:rPr lang="zh-CN" altLang="en-US" dirty="0"/>
              <a:t>年之前可能达到</a:t>
            </a:r>
            <a:r>
              <a:rPr lang="en-US" altLang="zh-CN" dirty="0"/>
              <a:t>$500</a:t>
            </a:r>
            <a:r>
              <a:rPr lang="zh-CN" altLang="en-US" dirty="0"/>
              <a:t>的价格买</a:t>
            </a:r>
            <a:r>
              <a:rPr lang="en-US" altLang="zh-CN" dirty="0"/>
              <a:t>1PB</a:t>
            </a:r>
            <a:r>
              <a:rPr lang="zh-CN" altLang="en-US" dirty="0"/>
              <a:t>磁盘的需求</a:t>
            </a:r>
          </a:p>
        </p:txBody>
      </p:sp>
      <p:sp>
        <p:nvSpPr>
          <p:cNvPr id="4" name="灯片编号占位符 3">
            <a:extLst>
              <a:ext uri="{FF2B5EF4-FFF2-40B4-BE49-F238E27FC236}">
                <a16:creationId xmlns:a16="http://schemas.microsoft.com/office/drawing/2014/main" id="{63145029-1BFD-4FB9-95BE-E86F2734EFB8}"/>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83</a:t>
            </a:fld>
            <a:endParaRPr lang="zh-CN" altLang="en-US" dirty="0"/>
          </a:p>
        </p:txBody>
      </p:sp>
      <p:graphicFrame>
        <p:nvGraphicFramePr>
          <p:cNvPr id="8" name="表格 7">
            <a:extLst>
              <a:ext uri="{FF2B5EF4-FFF2-40B4-BE49-F238E27FC236}">
                <a16:creationId xmlns:a16="http://schemas.microsoft.com/office/drawing/2014/main" id="{1ADC6A73-30EA-44D7-A880-62A59839676C}"/>
              </a:ext>
            </a:extLst>
          </p:cNvPr>
          <p:cNvGraphicFramePr>
            <a:graphicFrameLocks noGrp="1"/>
          </p:cNvGraphicFramePr>
          <p:nvPr/>
        </p:nvGraphicFramePr>
        <p:xfrm>
          <a:off x="534381" y="3933056"/>
          <a:ext cx="8075237" cy="1520190"/>
        </p:xfrm>
        <a:graphic>
          <a:graphicData uri="http://schemas.openxmlformats.org/drawingml/2006/table">
            <a:tbl>
              <a:tblPr>
                <a:tableStyleId>{69CF1AB2-1976-4502-BF36-3FF5EA218861}</a:tableStyleId>
              </a:tblPr>
              <a:tblGrid>
                <a:gridCol w="922884">
                  <a:extLst>
                    <a:ext uri="{9D8B030D-6E8A-4147-A177-3AD203B41FA5}">
                      <a16:colId xmlns:a16="http://schemas.microsoft.com/office/drawing/2014/main" val="3073041593"/>
                    </a:ext>
                  </a:extLst>
                </a:gridCol>
                <a:gridCol w="769070">
                  <a:extLst>
                    <a:ext uri="{9D8B030D-6E8A-4147-A177-3AD203B41FA5}">
                      <a16:colId xmlns:a16="http://schemas.microsoft.com/office/drawing/2014/main" val="1924856136"/>
                    </a:ext>
                  </a:extLst>
                </a:gridCol>
                <a:gridCol w="602438">
                  <a:extLst>
                    <a:ext uri="{9D8B030D-6E8A-4147-A177-3AD203B41FA5}">
                      <a16:colId xmlns:a16="http://schemas.microsoft.com/office/drawing/2014/main" val="1457617135"/>
                    </a:ext>
                  </a:extLst>
                </a:gridCol>
                <a:gridCol w="602438">
                  <a:extLst>
                    <a:ext uri="{9D8B030D-6E8A-4147-A177-3AD203B41FA5}">
                      <a16:colId xmlns:a16="http://schemas.microsoft.com/office/drawing/2014/main" val="1392955944"/>
                    </a:ext>
                  </a:extLst>
                </a:gridCol>
                <a:gridCol w="602438">
                  <a:extLst>
                    <a:ext uri="{9D8B030D-6E8A-4147-A177-3AD203B41FA5}">
                      <a16:colId xmlns:a16="http://schemas.microsoft.com/office/drawing/2014/main" val="1183113619"/>
                    </a:ext>
                  </a:extLst>
                </a:gridCol>
                <a:gridCol w="563985">
                  <a:extLst>
                    <a:ext uri="{9D8B030D-6E8A-4147-A177-3AD203B41FA5}">
                      <a16:colId xmlns:a16="http://schemas.microsoft.com/office/drawing/2014/main" val="2965140154"/>
                    </a:ext>
                  </a:extLst>
                </a:gridCol>
                <a:gridCol w="922884">
                  <a:extLst>
                    <a:ext uri="{9D8B030D-6E8A-4147-A177-3AD203B41FA5}">
                      <a16:colId xmlns:a16="http://schemas.microsoft.com/office/drawing/2014/main" val="3775949706"/>
                    </a:ext>
                  </a:extLst>
                </a:gridCol>
                <a:gridCol w="602438">
                  <a:extLst>
                    <a:ext uri="{9D8B030D-6E8A-4147-A177-3AD203B41FA5}">
                      <a16:colId xmlns:a16="http://schemas.microsoft.com/office/drawing/2014/main" val="3099212000"/>
                    </a:ext>
                  </a:extLst>
                </a:gridCol>
                <a:gridCol w="871614">
                  <a:extLst>
                    <a:ext uri="{9D8B030D-6E8A-4147-A177-3AD203B41FA5}">
                      <a16:colId xmlns:a16="http://schemas.microsoft.com/office/drawing/2014/main" val="2876153961"/>
                    </a:ext>
                  </a:extLst>
                </a:gridCol>
                <a:gridCol w="807524">
                  <a:extLst>
                    <a:ext uri="{9D8B030D-6E8A-4147-A177-3AD203B41FA5}">
                      <a16:colId xmlns:a16="http://schemas.microsoft.com/office/drawing/2014/main" val="2997916581"/>
                    </a:ext>
                  </a:extLst>
                </a:gridCol>
                <a:gridCol w="807524">
                  <a:extLst>
                    <a:ext uri="{9D8B030D-6E8A-4147-A177-3AD203B41FA5}">
                      <a16:colId xmlns:a16="http://schemas.microsoft.com/office/drawing/2014/main" val="3706151215"/>
                    </a:ext>
                  </a:extLst>
                </a:gridCol>
              </a:tblGrid>
              <a:tr h="180975">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r>
                        <a:rPr lang="zh-CN" altLang="en-US" sz="1600" u="none" strike="noStrike" dirty="0">
                          <a:effectLst/>
                        </a:rPr>
                        <a:t>价格</a:t>
                      </a: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r>
                        <a:rPr lang="zh-CN" altLang="en-US" sz="1600" u="none" strike="noStrike">
                          <a:effectLst/>
                        </a:rPr>
                        <a:t>容量</a:t>
                      </a:r>
                      <a:r>
                        <a:rPr lang="en-US" altLang="zh-CN" sz="1600" u="none" strike="noStrike">
                          <a:effectLst/>
                        </a:rPr>
                        <a:t>(</a:t>
                      </a:r>
                      <a:r>
                        <a:rPr lang="en-US" sz="1600" u="none" strike="noStrike">
                          <a:effectLst/>
                        </a:rPr>
                        <a:t>GB)</a:t>
                      </a:r>
                      <a:endParaRPr 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r>
                        <a:rPr lang="en-US" sz="1600" u="none" strike="noStrike">
                          <a:effectLst/>
                        </a:rPr>
                        <a:t>$/GB</a:t>
                      </a:r>
                      <a:endParaRPr 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2705390111"/>
                  </a:ext>
                </a:extLst>
              </a:tr>
              <a:tr h="180975">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a:effectLst/>
                        </a:rPr>
                        <a:t>500</a:t>
                      </a:r>
                      <a:endPar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a:effectLst/>
                        </a:rPr>
                        <a:t>1000000</a:t>
                      </a:r>
                      <a:endPar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a:effectLst/>
                        </a:rPr>
                        <a:t>0.0005</a:t>
                      </a:r>
                      <a:endPar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2903916425"/>
                  </a:ext>
                </a:extLst>
              </a:tr>
              <a:tr h="180975">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Year</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1985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1990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1995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2000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2005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2010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2015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2020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2025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2030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587517857"/>
                  </a:ext>
                </a:extLst>
              </a:tr>
              <a:tr h="180975">
                <a:tc>
                  <a:txBody>
                    <a:bodyPr/>
                    <a:lstStyle/>
                    <a:p>
                      <a:pPr algn="l" fontAlgn="ctr"/>
                      <a:r>
                        <a:rPr lang="en-US" sz="1600" u="none" strike="noStrike">
                          <a:effectLst/>
                          <a:latin typeface="Times New Roman" panose="02020603050405020304" pitchFamily="18" charset="0"/>
                          <a:cs typeface="Times New Roman" panose="02020603050405020304" pitchFamily="18" charset="0"/>
                        </a:rPr>
                        <a:t>$/GB</a:t>
                      </a:r>
                      <a:endParaRPr 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100000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8000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300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10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0.3</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0.03</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0.00225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0.00017</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latin typeface="Times New Roman" panose="02020603050405020304" pitchFamily="18" charset="0"/>
                          <a:cs typeface="Times New Roman" panose="02020603050405020304" pitchFamily="18" charset="0"/>
                        </a:rPr>
                        <a:t>0.00001</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632410765"/>
                  </a:ext>
                </a:extLst>
              </a:tr>
              <a:tr h="180975">
                <a:tc>
                  <a:txBody>
                    <a:bodyPr/>
                    <a:lstStyle/>
                    <a:p>
                      <a:pPr algn="l" fontAlgn="ctr"/>
                      <a:r>
                        <a:rPr lang="zh-CN" altLang="en-US" sz="1600" u="none" strike="noStrike">
                          <a:effectLst/>
                        </a:rPr>
                        <a:t>递减倍数</a:t>
                      </a: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a:effectLst/>
                        </a:rPr>
                        <a:t>12.50</a:t>
                      </a:r>
                      <a:endPar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dirty="0">
                          <a:effectLst/>
                        </a:rPr>
                        <a:t>26.67</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a:effectLst/>
                        </a:rPr>
                        <a:t>30.00</a:t>
                      </a:r>
                      <a:endPar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r" fontAlgn="ctr"/>
                      <a:r>
                        <a:rPr lang="en-US" altLang="zh-CN" sz="1600" u="none" strike="noStrike">
                          <a:effectLst/>
                        </a:rPr>
                        <a:t>2.00</a:t>
                      </a:r>
                      <a:endPar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r" fontAlgn="ctr"/>
                      <a:r>
                        <a:rPr lang="en-US" altLang="zh-CN" sz="1600" u="none" strike="noStrike" dirty="0">
                          <a:effectLst/>
                        </a:rPr>
                        <a:t>16.67</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r" fontAlgn="ctr"/>
                      <a:r>
                        <a:rPr lang="en-US" altLang="zh-CN" sz="1600" u="none" strike="noStrike" dirty="0">
                          <a:effectLst/>
                        </a:rPr>
                        <a:t>10.00</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l" fontAlgn="ctr"/>
                      <a:r>
                        <a:rPr lang="zh-CN" altLang="en-US" sz="1600" u="none" strike="noStrike">
                          <a:effectLst/>
                        </a:rPr>
                        <a:t>　</a:t>
                      </a: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1371416574"/>
                  </a:ext>
                </a:extLst>
              </a:tr>
              <a:tr h="180975">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l" fontAlgn="ctr"/>
                      <a:r>
                        <a:rPr lang="zh-CN" altLang="en-US" sz="1600" u="none" strike="noStrike">
                          <a:effectLst/>
                        </a:rPr>
                        <a:t>平均倍数</a:t>
                      </a: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r" fontAlgn="ctr"/>
                      <a:r>
                        <a:rPr lang="en-US" altLang="zh-CN" sz="1600" u="none" strike="noStrike" dirty="0">
                          <a:effectLst/>
                        </a:rPr>
                        <a:t>13.33</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solidFill>
                      <a:schemeClr val="accent6">
                        <a:lumMod val="60000"/>
                        <a:lumOff val="40000"/>
                      </a:schemeClr>
                    </a:solidFill>
                  </a:tcP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tc>
                  <a:txBody>
                    <a:bodyPr/>
                    <a:lstStyle/>
                    <a:p>
                      <a:pPr algn="l" fontAlgn="ct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4175064824"/>
                  </a:ext>
                </a:extLst>
              </a:tr>
            </a:tbl>
          </a:graphicData>
        </a:graphic>
      </p:graphicFrame>
    </p:spTree>
    <p:extLst>
      <p:ext uri="{BB962C8B-B14F-4D97-AF65-F5344CB8AC3E}">
        <p14:creationId xmlns:p14="http://schemas.microsoft.com/office/powerpoint/2010/main" val="620413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Locality to the Rescue!	</a:t>
            </a:r>
            <a:endParaRPr lang="en-US" dirty="0"/>
          </a:p>
        </p:txBody>
      </p:sp>
      <p:sp>
        <p:nvSpPr>
          <p:cNvPr id="3" name="Content Placeholder 2"/>
          <p:cNvSpPr>
            <a:spLocks noGrp="1"/>
          </p:cNvSpPr>
          <p:nvPr>
            <p:ph idx="1"/>
          </p:nvPr>
        </p:nvSpPr>
        <p:spPr/>
        <p:txBody>
          <a:bodyPr/>
          <a:lstStyle/>
          <a:p>
            <a:endParaRPr lang="en-US" dirty="0"/>
          </a:p>
          <a:p>
            <a:pPr>
              <a:buNone/>
            </a:pPr>
            <a:r>
              <a:rPr lang="en-US" dirty="0"/>
              <a:t>The key to bridging this CPU-Memory gap is a fundamental property of computer programs known as </a:t>
            </a:r>
            <a:r>
              <a:rPr lang="en-US" dirty="0">
                <a:solidFill>
                  <a:srgbClr val="FF0000"/>
                </a:solidFill>
              </a:rPr>
              <a:t>locality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pPr>
              <a:lnSpc>
                <a:spcPct val="80000"/>
              </a:lnSpc>
            </a:pPr>
            <a:r>
              <a:rPr lang="en-US" altLang="zh-CN" dirty="0">
                <a:solidFill>
                  <a:schemeClr val="bg2">
                    <a:lumMod val="60000"/>
                    <a:lumOff val="40000"/>
                  </a:schemeClr>
                </a:solidFill>
              </a:rPr>
              <a:t>The memory abstraction</a:t>
            </a:r>
            <a:endParaRPr lang="en-US" dirty="0">
              <a:solidFill>
                <a:schemeClr val="bg2">
                  <a:lumMod val="60000"/>
                  <a:lumOff val="40000"/>
                </a:schemeClr>
              </a:solidFill>
            </a:endParaRPr>
          </a:p>
          <a:p>
            <a:pPr>
              <a:lnSpc>
                <a:spcPct val="80000"/>
              </a:lnSpc>
            </a:pPr>
            <a:r>
              <a:rPr lang="en-US" altLang="zh-CN" dirty="0">
                <a:solidFill>
                  <a:schemeClr val="bg2">
                    <a:lumMod val="60000"/>
                    <a:lumOff val="40000"/>
                  </a:schemeClr>
                </a:solidFill>
              </a:rPr>
              <a:t>RAM : main memory building block</a:t>
            </a:r>
            <a:endParaRPr lang="en-US" dirty="0">
              <a:solidFill>
                <a:schemeClr val="bg2">
                  <a:lumMod val="60000"/>
                  <a:lumOff val="40000"/>
                </a:schemeClr>
              </a:solidFill>
            </a:endParaRPr>
          </a:p>
          <a:p>
            <a:pPr>
              <a:lnSpc>
                <a:spcPct val="80000"/>
              </a:lnSpc>
            </a:pPr>
            <a:r>
              <a:rPr lang="en-US" dirty="0">
                <a:solidFill>
                  <a:schemeClr val="bg2">
                    <a:lumMod val="60000"/>
                    <a:lumOff val="40000"/>
                  </a:schemeClr>
                </a:solidFill>
              </a:rPr>
              <a:t>Storage technologies and trends</a:t>
            </a:r>
          </a:p>
          <a:p>
            <a:pPr>
              <a:lnSpc>
                <a:spcPct val="80000"/>
              </a:lnSpc>
            </a:pPr>
            <a:r>
              <a:rPr lang="en-US" dirty="0"/>
              <a:t>Locality of reference</a:t>
            </a:r>
          </a:p>
          <a:p>
            <a:pPr>
              <a:lnSpc>
                <a:spcPct val="80000"/>
              </a:lnSpc>
            </a:pPr>
            <a:r>
              <a:rPr lang="en-US" dirty="0">
                <a:solidFill>
                  <a:schemeClr val="bg2">
                    <a:lumMod val="60000"/>
                    <a:lumOff val="40000"/>
                  </a:schemeClr>
                </a:solidFill>
              </a:rPr>
              <a:t>Caching in the memory hierarchy</a:t>
            </a:r>
          </a:p>
        </p:txBody>
      </p:sp>
      <p:sp>
        <p:nvSpPr>
          <p:cNvPr id="4" name="TextBox 3"/>
          <p:cNvSpPr txBox="1"/>
          <p:nvPr/>
        </p:nvSpPr>
        <p:spPr>
          <a:xfrm>
            <a:off x="2851727" y="5657273"/>
            <a:ext cx="184666" cy="369332"/>
          </a:xfrm>
          <a:prstGeom prst="rect">
            <a:avLst/>
          </a:prstGeom>
          <a:noFill/>
        </p:spPr>
        <p:txBody>
          <a:bodyPr wrap="none" rtlCol="0">
            <a:spAutoFit/>
          </a:bodyPr>
          <a:lstStyle/>
          <a:p>
            <a:endParaRPr lang="en-US" sz="1800" dirty="0">
              <a:latin typeface="Calibri" pitchFamily="34" charset="0"/>
            </a:endParaRPr>
          </a:p>
        </p:txBody>
      </p:sp>
    </p:spTree>
    <p:extLst>
      <p:ext uri="{BB962C8B-B14F-4D97-AF65-F5344CB8AC3E}">
        <p14:creationId xmlns:p14="http://schemas.microsoft.com/office/powerpoint/2010/main" val="16346983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8177382" cy="762000"/>
          </a:xfrm>
        </p:spPr>
        <p:txBody>
          <a:bodyPr/>
          <a:lstStyle/>
          <a:p>
            <a:r>
              <a:rPr lang="en-US" dirty="0"/>
              <a:t>Locality</a:t>
            </a:r>
          </a:p>
        </p:txBody>
      </p:sp>
      <p:sp>
        <p:nvSpPr>
          <p:cNvPr id="3" name="Content Placeholder 2"/>
          <p:cNvSpPr>
            <a:spLocks noGrp="1"/>
          </p:cNvSpPr>
          <p:nvPr>
            <p:ph idx="1"/>
          </p:nvPr>
        </p:nvSpPr>
        <p:spPr/>
        <p:txBody>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C00000"/>
                </a:solidFill>
              </a:rPr>
              <a:t>Principle of Locality:</a:t>
            </a:r>
            <a:r>
              <a:rPr lang="en-US" dirty="0"/>
              <a:t> </a:t>
            </a:r>
            <a:r>
              <a:rPr lang="en-GB" dirty="0"/>
              <a:t>Programs tend to use data and instructions with addresses near or equal to those they have used recently</a:t>
            </a: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solidFill>
                  <a:srgbClr val="C0000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t>Recently referenced items are likely </a:t>
            </a:r>
            <a:br>
              <a:rPr lang="en-GB" dirty="0"/>
            </a:br>
            <a:r>
              <a:rPr lang="en-GB" dirty="0"/>
              <a:t>to be referenced again in the near future</a:t>
            </a: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solidFill>
                  <a:srgbClr val="C0000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t>Items with nearby addresses tend </a:t>
            </a:r>
            <a:br>
              <a:rPr lang="en-GB" dirty="0"/>
            </a:br>
            <a:r>
              <a:rPr lang="en-GB" dirty="0"/>
              <a:t>to be referenced close together in time</a:t>
            </a:r>
          </a:p>
          <a:p>
            <a:pPr>
              <a:buNone/>
            </a:pPr>
            <a:endParaRPr lang="en-US" dirty="0"/>
          </a:p>
          <a:p>
            <a:endParaRPr lang="en-US" dirty="0"/>
          </a:p>
        </p:txBody>
      </p:sp>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0DA9D0F3-A4A6-9DF6-7925-EC67DDD3D9AC}"/>
              </a:ext>
            </a:extLst>
          </p:cNvPr>
          <p:cNvSpPr/>
          <p:nvPr>
            <p:custDataLst>
              <p:tags r:id="rId2"/>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Content Placeholder 2">
            <a:extLst>
              <a:ext uri="{FF2B5EF4-FFF2-40B4-BE49-F238E27FC236}">
                <a16:creationId xmlns:a16="http://schemas.microsoft.com/office/drawing/2014/main" id="{351C1E66-0CE2-C94D-EF49-7301EA87126A}"/>
              </a:ext>
            </a:extLst>
          </p:cNvPr>
          <p:cNvSpPr txBox="1">
            <a:spLocks/>
          </p:cNvSpPr>
          <p:nvPr/>
        </p:nvSpPr>
        <p:spPr>
          <a:xfrm>
            <a:off x="396876" y="2946142"/>
            <a:ext cx="5318124" cy="2768858"/>
          </a:xfrm>
          <a:prstGeom prst="rect">
            <a:avLst/>
          </a:prstGeom>
        </p:spPr>
        <p:txBody>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kern="0" dirty="0"/>
              <a:t>Data references</a:t>
            </a:r>
          </a:p>
          <a:p>
            <a:pPr lvl="1"/>
            <a:r>
              <a:rPr lang="en-US" b="0" kern="0" dirty="0"/>
              <a:t>Reference array elements in succession (stride-1 reference pattern).</a:t>
            </a:r>
          </a:p>
          <a:p>
            <a:pPr lvl="1"/>
            <a:r>
              <a:rPr lang="en-US" b="0" kern="0" dirty="0"/>
              <a:t>Reference variable </a:t>
            </a:r>
            <a:r>
              <a:rPr lang="en-US" b="0" kern="0" dirty="0">
                <a:latin typeface="Courier New"/>
                <a:cs typeface="Courier New"/>
              </a:rPr>
              <a:t>sum</a:t>
            </a:r>
            <a:r>
              <a:rPr lang="en-US" b="0" kern="0" dirty="0"/>
              <a:t> each iteration.</a:t>
            </a:r>
          </a:p>
          <a:p>
            <a:r>
              <a:rPr lang="en-US" kern="0" dirty="0"/>
              <a:t>Instruction references</a:t>
            </a:r>
          </a:p>
          <a:p>
            <a:pPr lvl="1"/>
            <a:r>
              <a:rPr lang="en-US" b="0" kern="0" dirty="0"/>
              <a:t>Reference instructions in sequence.</a:t>
            </a:r>
          </a:p>
          <a:p>
            <a:pPr lvl="1"/>
            <a:r>
              <a:rPr lang="en-US" b="0" kern="0" dirty="0"/>
              <a:t>Cycle through loop repeatedly. </a:t>
            </a:r>
          </a:p>
          <a:p>
            <a:endParaRPr lang="en-US" kern="0" dirty="0"/>
          </a:p>
        </p:txBody>
      </p:sp>
      <p:sp>
        <p:nvSpPr>
          <p:cNvPr id="13" name="Rectangle 4">
            <a:extLst>
              <a:ext uri="{FF2B5EF4-FFF2-40B4-BE49-F238E27FC236}">
                <a16:creationId xmlns:a16="http://schemas.microsoft.com/office/drawing/2014/main" id="{7F12B6F4-92BB-8AD8-6C38-D52501B64C1A}"/>
              </a:ext>
            </a:extLst>
          </p:cNvPr>
          <p:cNvSpPr>
            <a:spLocks noChangeArrowheads="1"/>
          </p:cNvSpPr>
          <p:nvPr/>
        </p:nvSpPr>
        <p:spPr bwMode="auto">
          <a:xfrm>
            <a:off x="1743343" y="1555335"/>
            <a:ext cx="4351070" cy="1074653"/>
          </a:xfrm>
          <a:prstGeom prst="rect">
            <a:avLst/>
          </a:prstGeom>
          <a:solidFill>
            <a:srgbClr val="F7F5CD"/>
          </a:solidFill>
          <a:ln w="12700" cmpd="sng">
            <a:solidFill>
              <a:schemeClr val="tx1"/>
            </a:solidFill>
            <a:miter lim="800000"/>
            <a:headEnd/>
            <a:tailEnd/>
          </a:ln>
          <a:effectLst/>
        </p:spPr>
        <p:txBody>
          <a:bodyPr wrap="square" lIns="90487" tIns="44450" rIns="90487" bIns="44450">
            <a:prstTxWarp prst="textNoShape">
              <a:avLst/>
            </a:prstTxWarp>
            <a:spAutoFit/>
          </a:bodyPr>
          <a:lstStyle/>
          <a:p>
            <a:pPr algn="l">
              <a:lnSpc>
                <a:spcPct val="100000"/>
              </a:lnSpc>
              <a:tabLst>
                <a:tab pos="457200" algn="l"/>
              </a:tabLst>
            </a:pPr>
            <a:r>
              <a:rPr lang="en-US" sz="1600" dirty="0">
                <a:latin typeface="Courier New" charset="0"/>
              </a:rPr>
              <a:t>sum = 0;</a:t>
            </a:r>
          </a:p>
          <a:p>
            <a:pPr algn="l">
              <a:lnSpc>
                <a:spcPct val="100000"/>
              </a:lnSpc>
              <a:tabLst>
                <a:tab pos="457200" algn="l"/>
              </a:tabLst>
            </a:pPr>
            <a:r>
              <a:rPr lang="en-US" sz="1600" dirty="0">
                <a:latin typeface="Courier New" charset="0"/>
              </a:rPr>
              <a:t>for (</a:t>
            </a:r>
            <a:r>
              <a:rPr lang="en-US" sz="1600" dirty="0" err="1">
                <a:latin typeface="Courier New" charset="0"/>
              </a:rPr>
              <a:t>i</a:t>
            </a:r>
            <a:r>
              <a:rPr lang="en-US" sz="1600" dirty="0">
                <a:latin typeface="Courier New" charset="0"/>
              </a:rPr>
              <a:t> = 0; </a:t>
            </a:r>
            <a:r>
              <a:rPr lang="en-US" sz="1600" dirty="0" err="1">
                <a:latin typeface="Courier New" charset="0"/>
              </a:rPr>
              <a:t>i</a:t>
            </a:r>
            <a:r>
              <a:rPr lang="en-US" sz="1600" dirty="0">
                <a:latin typeface="Courier New" charset="0"/>
              </a:rPr>
              <a:t> &lt; </a:t>
            </a:r>
            <a:r>
              <a:rPr lang="en-US" sz="1600" dirty="0" err="1">
                <a:latin typeface="Courier New" charset="0"/>
              </a:rPr>
              <a:t>n</a:t>
            </a:r>
            <a:r>
              <a:rPr lang="en-US" sz="1600" dirty="0">
                <a:latin typeface="Courier New" charset="0"/>
              </a:rPr>
              <a:t>; </a:t>
            </a:r>
            <a:r>
              <a:rPr lang="en-US" sz="1600" dirty="0" err="1">
                <a:latin typeface="Courier New" charset="0"/>
              </a:rPr>
              <a:t>i</a:t>
            </a:r>
            <a:r>
              <a:rPr lang="en-US" sz="1600" dirty="0">
                <a:latin typeface="Courier New" charset="0"/>
              </a:rPr>
              <a:t>++)</a:t>
            </a:r>
          </a:p>
          <a:p>
            <a:pPr algn="l">
              <a:lnSpc>
                <a:spcPct val="100000"/>
              </a:lnSpc>
              <a:tabLst>
                <a:tab pos="457200" algn="l"/>
              </a:tabLst>
            </a:pPr>
            <a:r>
              <a:rPr lang="en-US" sz="1600" dirty="0">
                <a:latin typeface="Courier New" charset="0"/>
              </a:rPr>
              <a:t>	sum += </a:t>
            </a:r>
            <a:r>
              <a:rPr lang="en-US" sz="1600" dirty="0" err="1">
                <a:latin typeface="Courier New" charset="0"/>
              </a:rPr>
              <a:t>a[i</a:t>
            </a:r>
            <a:r>
              <a:rPr lang="en-US" sz="1600" dirty="0">
                <a:latin typeface="Courier New" charset="0"/>
              </a:rPr>
              <a:t>];</a:t>
            </a:r>
          </a:p>
          <a:p>
            <a:pPr algn="l">
              <a:lnSpc>
                <a:spcPct val="100000"/>
              </a:lnSpc>
              <a:tabLst>
                <a:tab pos="457200" algn="l"/>
              </a:tabLst>
            </a:pPr>
            <a:r>
              <a:rPr lang="en-US" sz="1600" dirty="0">
                <a:latin typeface="Courier New" charset="0"/>
              </a:rPr>
              <a:t>return sum;</a:t>
            </a:r>
          </a:p>
        </p:txBody>
      </p:sp>
      <p:sp>
        <p:nvSpPr>
          <p:cNvPr id="14" name="文本框 13">
            <a:extLst>
              <a:ext uri="{FF2B5EF4-FFF2-40B4-BE49-F238E27FC236}">
                <a16:creationId xmlns:a16="http://schemas.microsoft.com/office/drawing/2014/main" id="{17EC2CF3-49D7-8A26-F2F2-85EDD582357C}"/>
              </a:ext>
            </a:extLst>
          </p:cNvPr>
          <p:cNvSpPr txBox="1"/>
          <p:nvPr>
            <p:custDataLst>
              <p:tags r:id="rId3"/>
            </p:custDataLst>
          </p:nvPr>
        </p:nvSpPr>
        <p:spPr>
          <a:xfrm>
            <a:off x="400050" y="2994402"/>
            <a:ext cx="7315200" cy="635000"/>
          </a:xfrm>
          <a:prstGeom prst="rect">
            <a:avLst/>
          </a:prstGeom>
          <a:noFill/>
        </p:spPr>
        <p:txBody>
          <a:bodyPr vert="horz" wrap="square" rtlCol="0" anchor="ctr" anchorCtr="0">
            <a:noAutofit/>
          </a:bodyPr>
          <a:lstStyle/>
          <a:p>
            <a:r>
              <a:rPr lang="en-US" altLang="zh-CN" sz="2800" dirty="0">
                <a:solidFill>
                  <a:srgbClr val="000000"/>
                </a:solidFill>
                <a:latin typeface="Calibri" pitchFamily="34" charset="0"/>
              </a:rPr>
              <a:t>Spatial locality OR  Temporal locality</a:t>
            </a:r>
          </a:p>
          <a:p>
            <a:endParaRPr lang="en-US" altLang="zh-CN" sz="2800" dirty="0">
              <a:solidFill>
                <a:srgbClr val="000000"/>
              </a:solidFill>
              <a:latin typeface="Calibri" pitchFamily="34" charset="0"/>
            </a:endParaRPr>
          </a:p>
          <a:p>
            <a:endParaRPr lang="en-US" altLang="zh-CN" sz="2800" dirty="0">
              <a:solidFill>
                <a:srgbClr val="000000"/>
              </a:solidFill>
              <a:latin typeface="Calibri" pitchFamily="34" charset="0"/>
            </a:endParaRPr>
          </a:p>
          <a:p>
            <a:endParaRPr lang="en-US" altLang="zh-CN" sz="2800" dirty="0">
              <a:solidFill>
                <a:srgbClr val="000000"/>
              </a:solidFill>
              <a:latin typeface="Calibri" pitchFamily="34" charset="0"/>
            </a:endParaRPr>
          </a:p>
          <a:p>
            <a:endParaRPr lang="en-US" altLang="zh-CN" sz="2800" dirty="0">
              <a:solidFill>
                <a:srgbClr val="000000"/>
              </a:solidFill>
              <a:latin typeface="Calibri" pitchFamily="34" charset="0"/>
            </a:endParaRPr>
          </a:p>
          <a:p>
            <a:endParaRPr lang="en-US" altLang="zh-CN" sz="2800" dirty="0">
              <a:solidFill>
                <a:srgbClr val="000000"/>
              </a:solidFill>
              <a:latin typeface="Calibri" pitchFamily="34" charset="0"/>
            </a:endParaRPr>
          </a:p>
          <a:p>
            <a:r>
              <a:rPr lang="en-US" altLang="zh-CN" sz="2800" dirty="0">
                <a:solidFill>
                  <a:srgbClr val="000000"/>
                </a:solidFill>
                <a:latin typeface="Calibri" pitchFamily="34" charset="0"/>
              </a:rPr>
              <a:t>                                                                      </a:t>
            </a:r>
            <a:r>
              <a:rPr lang="en-US" altLang="zh-CN" sz="2800" dirty="0">
                <a:solidFill>
                  <a:srgbClr val="639EF4"/>
                </a:solidFill>
                <a:latin typeface="Calibri" pitchFamily="34" charset="0"/>
              </a:rPr>
              <a:t>[</a:t>
            </a:r>
            <a:r>
              <a:rPr lang="zh-CN" altLang="en-US" sz="2800" dirty="0">
                <a:solidFill>
                  <a:srgbClr val="639EF4"/>
                </a:solidFill>
                <a:latin typeface="Calibri" pitchFamily="34" charset="0"/>
              </a:rPr>
              <a:t>填空</a:t>
            </a:r>
            <a:r>
              <a:rPr lang="en-US" altLang="zh-CN" sz="2800" dirty="0">
                <a:solidFill>
                  <a:srgbClr val="639EF4"/>
                </a:solidFill>
                <a:latin typeface="Calibri" pitchFamily="34" charset="0"/>
              </a:rPr>
              <a:t>1]</a:t>
            </a:r>
            <a:endParaRPr lang="en-US" altLang="zh-CN" sz="2800" dirty="0">
              <a:solidFill>
                <a:srgbClr val="000000"/>
              </a:solidFill>
              <a:latin typeface="Calibri" pitchFamily="34" charset="0"/>
            </a:endParaRPr>
          </a:p>
          <a:p>
            <a:endParaRPr lang="en-US" altLang="zh-CN" sz="2800" dirty="0">
              <a:solidFill>
                <a:srgbClr val="000000"/>
              </a:solidFill>
              <a:latin typeface="Calibri" pitchFamily="34" charset="0"/>
            </a:endParaRPr>
          </a:p>
          <a:p>
            <a:r>
              <a:rPr lang="en-US" altLang="zh-CN" sz="2800" dirty="0">
                <a:solidFill>
                  <a:srgbClr val="000000"/>
                </a:solidFill>
                <a:latin typeface="Calibri" pitchFamily="34" charset="0"/>
              </a:rPr>
              <a:t>                                                                      </a:t>
            </a:r>
            <a:r>
              <a:rPr lang="en-US" altLang="zh-CN" sz="2800" dirty="0">
                <a:solidFill>
                  <a:srgbClr val="639EF4"/>
                </a:solidFill>
                <a:latin typeface="Calibri" pitchFamily="34" charset="0"/>
              </a:rPr>
              <a:t>[</a:t>
            </a:r>
            <a:r>
              <a:rPr lang="zh-CN" altLang="en-US" sz="2800" dirty="0">
                <a:solidFill>
                  <a:srgbClr val="639EF4"/>
                </a:solidFill>
                <a:latin typeface="Calibri" pitchFamily="34" charset="0"/>
              </a:rPr>
              <a:t>填空</a:t>
            </a:r>
            <a:r>
              <a:rPr lang="en-US" altLang="zh-CN" sz="2800" dirty="0">
                <a:solidFill>
                  <a:srgbClr val="639EF4"/>
                </a:solidFill>
                <a:latin typeface="Calibri" pitchFamily="34" charset="0"/>
              </a:rPr>
              <a:t>2]</a:t>
            </a:r>
            <a:endParaRPr lang="en-US" altLang="zh-CN" sz="2800" dirty="0">
              <a:solidFill>
                <a:srgbClr val="000000"/>
              </a:solidFill>
              <a:latin typeface="Calibri" pitchFamily="34" charset="0"/>
            </a:endParaRPr>
          </a:p>
          <a:p>
            <a:r>
              <a:rPr lang="en-US" altLang="zh-CN" sz="2800" dirty="0">
                <a:solidFill>
                  <a:srgbClr val="000000"/>
                </a:solidFill>
                <a:latin typeface="Calibri" pitchFamily="34" charset="0"/>
              </a:rPr>
              <a:t> </a:t>
            </a:r>
          </a:p>
          <a:p>
            <a:r>
              <a:rPr lang="en-US" altLang="zh-CN" sz="2800" dirty="0">
                <a:solidFill>
                  <a:srgbClr val="000000"/>
                </a:solidFill>
                <a:latin typeface="Calibri" pitchFamily="34" charset="0"/>
              </a:rPr>
              <a:t>                                                                       </a:t>
            </a:r>
            <a:r>
              <a:rPr lang="en-US" altLang="zh-CN" sz="2800" dirty="0">
                <a:solidFill>
                  <a:srgbClr val="639EF4"/>
                </a:solidFill>
                <a:latin typeface="Calibri" pitchFamily="34" charset="0"/>
              </a:rPr>
              <a:t>[</a:t>
            </a:r>
            <a:r>
              <a:rPr lang="zh-CN" altLang="en-US" sz="2800" dirty="0">
                <a:solidFill>
                  <a:srgbClr val="639EF4"/>
                </a:solidFill>
                <a:latin typeface="Calibri" pitchFamily="34" charset="0"/>
              </a:rPr>
              <a:t>填空</a:t>
            </a:r>
            <a:r>
              <a:rPr lang="en-US" altLang="zh-CN" sz="2800" dirty="0">
                <a:solidFill>
                  <a:srgbClr val="639EF4"/>
                </a:solidFill>
                <a:latin typeface="Calibri" pitchFamily="34" charset="0"/>
              </a:rPr>
              <a:t>3]</a:t>
            </a:r>
            <a:r>
              <a:rPr lang="en-US" altLang="zh-CN" sz="2800" dirty="0">
                <a:solidFill>
                  <a:srgbClr val="000000"/>
                </a:solidFill>
                <a:latin typeface="Calibri" pitchFamily="34" charset="0"/>
              </a:rPr>
              <a:t> </a:t>
            </a:r>
          </a:p>
          <a:p>
            <a:r>
              <a:rPr lang="en-US" altLang="zh-CN" sz="2800" dirty="0">
                <a:solidFill>
                  <a:srgbClr val="000000"/>
                </a:solidFill>
                <a:latin typeface="Calibri" pitchFamily="34" charset="0"/>
              </a:rPr>
              <a:t>                                                                       </a:t>
            </a:r>
            <a:r>
              <a:rPr lang="en-US" altLang="zh-CN" sz="2800" dirty="0">
                <a:solidFill>
                  <a:srgbClr val="639EF4"/>
                </a:solidFill>
                <a:latin typeface="Calibri" pitchFamily="34" charset="0"/>
              </a:rPr>
              <a:t>[</a:t>
            </a:r>
            <a:r>
              <a:rPr lang="zh-CN" altLang="en-US" sz="2800" dirty="0">
                <a:solidFill>
                  <a:srgbClr val="639EF4"/>
                </a:solidFill>
                <a:latin typeface="Calibri" pitchFamily="34" charset="0"/>
              </a:rPr>
              <a:t>填空</a:t>
            </a:r>
            <a:r>
              <a:rPr lang="en-US" altLang="zh-CN" sz="2800" dirty="0">
                <a:solidFill>
                  <a:srgbClr val="639EF4"/>
                </a:solidFill>
                <a:latin typeface="Calibri" pitchFamily="34" charset="0"/>
              </a:rPr>
              <a:t>4]</a:t>
            </a:r>
            <a:r>
              <a:rPr lang="en-US" altLang="zh-CN" sz="2800" dirty="0">
                <a:solidFill>
                  <a:srgbClr val="000000"/>
                </a:solidFill>
                <a:latin typeface="Calibri" pitchFamily="34" charset="0"/>
              </a:rPr>
              <a:t>  </a:t>
            </a:r>
          </a:p>
        </p:txBody>
      </p:sp>
      <p:grpSp>
        <p:nvGrpSpPr>
          <p:cNvPr id="10" name="组合 9">
            <a:extLst>
              <a:ext uri="{FF2B5EF4-FFF2-40B4-BE49-F238E27FC236}">
                <a16:creationId xmlns:a16="http://schemas.microsoft.com/office/drawing/2014/main" id="{5F87EF7C-BE44-1FAB-6816-9EC9C554F5DB}"/>
              </a:ext>
            </a:extLst>
          </p:cNvPr>
          <p:cNvGrpSpPr/>
          <p:nvPr>
            <p:custDataLst>
              <p:tags r:id="rId4"/>
            </p:custDataLst>
          </p:nvPr>
        </p:nvGrpSpPr>
        <p:grpSpPr>
          <a:xfrm>
            <a:off x="0" y="0"/>
            <a:ext cx="9144000" cy="635000"/>
            <a:chOff x="0" y="0"/>
            <a:chExt cx="9144000" cy="635000"/>
          </a:xfrm>
        </p:grpSpPr>
        <p:sp>
          <p:nvSpPr>
            <p:cNvPr id="6" name="TitleBackground">
              <a:extLst>
                <a:ext uri="{FF2B5EF4-FFF2-40B4-BE49-F238E27FC236}">
                  <a16:creationId xmlns:a16="http://schemas.microsoft.com/office/drawing/2014/main" id="{E1178007-C595-57B5-032F-F7C0654B96B0}"/>
                </a:ext>
              </a:extLst>
            </p:cNvPr>
            <p:cNvSpPr/>
            <p:nvPr>
              <p:custDataLst>
                <p:tags r:id="rId6"/>
              </p:custDataLst>
            </p:nvPr>
          </p:nvSpPr>
          <p:spPr bwMode="auto">
            <a:xfrm>
              <a:off x="0" y="0"/>
              <a:ext cx="9144000" cy="635000"/>
            </a:xfrm>
            <a:prstGeom prst="rect">
              <a:avLst/>
            </a:prstGeom>
            <a:solidFill>
              <a:srgbClr val="F6F7F8"/>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7" name="ColorBlock">
              <a:extLst>
                <a:ext uri="{FF2B5EF4-FFF2-40B4-BE49-F238E27FC236}">
                  <a16:creationId xmlns:a16="http://schemas.microsoft.com/office/drawing/2014/main" id="{3EF1067B-584E-AB6F-E55A-3D0BC913B69E}"/>
                </a:ext>
              </a:extLst>
            </p:cNvPr>
            <p:cNvSpPr/>
            <p:nvPr>
              <p:custDataLst>
                <p:tags r:id="rId7"/>
              </p:custDataLst>
            </p:nvPr>
          </p:nvSpPr>
          <p:spPr bwMode="auto">
            <a:xfrm>
              <a:off x="0" y="0"/>
              <a:ext cx="190500" cy="635000"/>
            </a:xfrm>
            <a:prstGeom prst="rect">
              <a:avLst/>
            </a:prstGeom>
            <a:solidFill>
              <a:srgbClr val="639EF4"/>
            </a:solidFill>
            <a:ln w="25400" cap="flat" cmpd="sng" algn="ctr">
              <a:noFill/>
              <a:prstDash val="solid"/>
              <a:round/>
              <a:headEnd type="none" w="med" len="med"/>
              <a:tailEnd type="triangle" w="med" len="med"/>
            </a:ln>
            <a:effectLst/>
            <a:extLst>
              <a:ext uri="{91240B29-F687-4F45-9708-019B960494DF}">
                <a14:hiddenLine xmlns:a14="http://schemas.microsoft.com/office/drawing/2010/main" w="25400" cap="flat" cmpd="sng" algn="ctr">
                  <a:solidFill>
                    <a:srgbClr val="CC0000"/>
                  </a:solidFill>
                  <a:prstDash val="solid"/>
                  <a:round/>
                  <a:headEnd type="none" w="med" len="med"/>
                  <a:tailEnd type="triangl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Arial Narrow" pitchFamily="34" charset="0"/>
              </a:endParaRPr>
            </a:p>
          </p:txBody>
        </p:sp>
        <p:sp>
          <p:nvSpPr>
            <p:cNvPr id="8" name="TypeText">
              <a:extLst>
                <a:ext uri="{FF2B5EF4-FFF2-40B4-BE49-F238E27FC236}">
                  <a16:creationId xmlns:a16="http://schemas.microsoft.com/office/drawing/2014/main" id="{3215BD1A-7CE9-3747-D674-0D29F5291F1F}"/>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a:extLst>
                <a:ext uri="{FF2B5EF4-FFF2-40B4-BE49-F238E27FC236}">
                  <a16:creationId xmlns:a16="http://schemas.microsoft.com/office/drawing/2014/main" id="{C4ED1EC2-5714-6718-309D-571AEB0396A7}"/>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8379AD90-ECF6-C9D2-7B93-83A0F1045916}"/>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603804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Locality Example</a:t>
            </a:r>
          </a:p>
        </p:txBody>
      </p:sp>
      <p:sp>
        <p:nvSpPr>
          <p:cNvPr id="3" name="Content Placeholder 2"/>
          <p:cNvSpPr>
            <a:spLocks noGrp="1"/>
          </p:cNvSpPr>
          <p:nvPr>
            <p:ph idx="1"/>
          </p:nvPr>
        </p:nvSpPr>
        <p:spPr>
          <a:xfrm>
            <a:off x="396876" y="2946142"/>
            <a:ext cx="5318124" cy="2768858"/>
          </a:xfrm>
        </p:spPr>
        <p:txBody>
          <a:bodyPr/>
          <a:lstStyle/>
          <a:p>
            <a:r>
              <a:rPr lang="en-US" dirty="0"/>
              <a:t>Data references</a:t>
            </a:r>
          </a:p>
          <a:p>
            <a:pPr lvl="1"/>
            <a:r>
              <a:rPr lang="en-US" dirty="0"/>
              <a:t>Reference array elements in succession (stride-1 reference pattern).</a:t>
            </a:r>
          </a:p>
          <a:p>
            <a:pPr lvl="1"/>
            <a:r>
              <a:rPr lang="en-US" dirty="0"/>
              <a:t>Reference variable </a:t>
            </a:r>
            <a:r>
              <a:rPr lang="en-US" dirty="0">
                <a:latin typeface="Courier New"/>
                <a:cs typeface="Courier New"/>
              </a:rPr>
              <a:t>sum</a:t>
            </a:r>
            <a:r>
              <a:rPr lang="en-US" dirty="0"/>
              <a:t> each iteration.</a:t>
            </a:r>
          </a:p>
          <a:p>
            <a:r>
              <a:rPr lang="en-US" dirty="0"/>
              <a:t>Instruction references</a:t>
            </a:r>
          </a:p>
          <a:p>
            <a:pPr lvl="1"/>
            <a:r>
              <a:rPr lang="en-US" dirty="0"/>
              <a:t>Reference instructions in sequence.</a:t>
            </a:r>
          </a:p>
          <a:p>
            <a:pPr lvl="1"/>
            <a:r>
              <a:rPr lang="en-US" dirty="0"/>
              <a:t>Cycle through loop repeatedly. </a:t>
            </a:r>
          </a:p>
          <a:p>
            <a:endParaRPr lang="en-US" dirty="0"/>
          </a:p>
        </p:txBody>
      </p:sp>
      <p:sp>
        <p:nvSpPr>
          <p:cNvPr id="6" name="Rectangle 4"/>
          <p:cNvSpPr>
            <a:spLocks noChangeArrowheads="1"/>
          </p:cNvSpPr>
          <p:nvPr/>
        </p:nvSpPr>
        <p:spPr bwMode="auto">
          <a:xfrm>
            <a:off x="3049587" y="1651000"/>
            <a:ext cx="3044825" cy="1092200"/>
          </a:xfrm>
          <a:prstGeom prst="rect">
            <a:avLst/>
          </a:prstGeom>
          <a:solidFill>
            <a:srgbClr val="F7F5CD"/>
          </a:solidFill>
          <a:ln w="12700" cmpd="sng">
            <a:solidFill>
              <a:schemeClr val="tx1"/>
            </a:solidFill>
            <a:miter lim="800000"/>
            <a:headEnd/>
            <a:tailEnd/>
          </a:ln>
          <a:effectLst/>
        </p:spPr>
        <p:txBody>
          <a:bodyPr lIns="90487" tIns="44450" rIns="90487" bIns="44450">
            <a:prstTxWarp prst="textNoShape">
              <a:avLst/>
            </a:prstTxWarp>
            <a:spAutoFit/>
          </a:bodyPr>
          <a:lstStyle/>
          <a:p>
            <a:pPr algn="l">
              <a:lnSpc>
                <a:spcPct val="100000"/>
              </a:lnSpc>
              <a:tabLst>
                <a:tab pos="457200" algn="l"/>
              </a:tabLst>
            </a:pPr>
            <a:r>
              <a:rPr lang="en-US" sz="1600" dirty="0">
                <a:latin typeface="Courier New" charset="0"/>
              </a:rPr>
              <a:t>sum = 0;</a:t>
            </a:r>
          </a:p>
          <a:p>
            <a:pPr algn="l">
              <a:lnSpc>
                <a:spcPct val="100000"/>
              </a:lnSpc>
              <a:tabLst>
                <a:tab pos="457200" algn="l"/>
              </a:tabLst>
            </a:pPr>
            <a:r>
              <a:rPr lang="en-US" sz="1600" dirty="0">
                <a:latin typeface="Courier New" charset="0"/>
              </a:rPr>
              <a:t>for (</a:t>
            </a:r>
            <a:r>
              <a:rPr lang="en-US" sz="1600" dirty="0" err="1">
                <a:latin typeface="Courier New" charset="0"/>
              </a:rPr>
              <a:t>i</a:t>
            </a:r>
            <a:r>
              <a:rPr lang="en-US" sz="1600" dirty="0">
                <a:latin typeface="Courier New" charset="0"/>
              </a:rPr>
              <a:t> = 0; </a:t>
            </a:r>
            <a:r>
              <a:rPr lang="en-US" sz="1600" dirty="0" err="1">
                <a:latin typeface="Courier New" charset="0"/>
              </a:rPr>
              <a:t>i</a:t>
            </a:r>
            <a:r>
              <a:rPr lang="en-US" sz="1600" dirty="0">
                <a:latin typeface="Courier New" charset="0"/>
              </a:rPr>
              <a:t> &lt; </a:t>
            </a:r>
            <a:r>
              <a:rPr lang="en-US" sz="1600" dirty="0" err="1">
                <a:latin typeface="Courier New" charset="0"/>
              </a:rPr>
              <a:t>n</a:t>
            </a:r>
            <a:r>
              <a:rPr lang="en-US" sz="1600" dirty="0">
                <a:latin typeface="Courier New" charset="0"/>
              </a:rPr>
              <a:t>; </a:t>
            </a:r>
            <a:r>
              <a:rPr lang="en-US" sz="1600" dirty="0" err="1">
                <a:latin typeface="Courier New" charset="0"/>
              </a:rPr>
              <a:t>i</a:t>
            </a:r>
            <a:r>
              <a:rPr lang="en-US" sz="1600" dirty="0">
                <a:latin typeface="Courier New" charset="0"/>
              </a:rPr>
              <a:t>++)</a:t>
            </a:r>
          </a:p>
          <a:p>
            <a:pPr algn="l">
              <a:lnSpc>
                <a:spcPct val="100000"/>
              </a:lnSpc>
              <a:tabLst>
                <a:tab pos="457200" algn="l"/>
              </a:tabLst>
            </a:pPr>
            <a:r>
              <a:rPr lang="en-US" sz="1600" dirty="0">
                <a:latin typeface="Courier New" charset="0"/>
              </a:rPr>
              <a:t>	sum += </a:t>
            </a:r>
            <a:r>
              <a:rPr lang="en-US" sz="1600" dirty="0" err="1">
                <a:latin typeface="Courier New" charset="0"/>
              </a:rPr>
              <a:t>a[i</a:t>
            </a:r>
            <a:r>
              <a:rPr lang="en-US" sz="1600" dirty="0">
                <a:latin typeface="Courier New" charset="0"/>
              </a:rPr>
              <a:t>];</a:t>
            </a:r>
          </a:p>
          <a:p>
            <a:pPr algn="l">
              <a:lnSpc>
                <a:spcPct val="100000"/>
              </a:lnSpc>
              <a:tabLst>
                <a:tab pos="457200" algn="l"/>
              </a:tabLst>
            </a:pPr>
            <a:r>
              <a:rPr lang="en-US" sz="1600" dirty="0">
                <a:latin typeface="Courier New" charset="0"/>
              </a:rPr>
              <a:t>return sum;</a:t>
            </a:r>
          </a:p>
        </p:txBody>
      </p:sp>
      <p:sp>
        <p:nvSpPr>
          <p:cNvPr id="13" name="TextBox 12"/>
          <p:cNvSpPr txBox="1"/>
          <p:nvPr/>
        </p:nvSpPr>
        <p:spPr>
          <a:xfrm>
            <a:off x="5715000" y="3560802"/>
            <a:ext cx="2045301" cy="461665"/>
          </a:xfrm>
          <a:prstGeom prst="rect">
            <a:avLst/>
          </a:prstGeom>
          <a:noFill/>
        </p:spPr>
        <p:txBody>
          <a:bodyPr wrap="none" rtlCol="0">
            <a:spAutoFit/>
          </a:bodyPr>
          <a:lstStyle/>
          <a:p>
            <a:r>
              <a:rPr lang="en-US" dirty="0">
                <a:solidFill>
                  <a:srgbClr val="FF0000"/>
                </a:solidFill>
                <a:latin typeface="Calibri" pitchFamily="34" charset="0"/>
              </a:rPr>
              <a:t>Spatial locality</a:t>
            </a:r>
          </a:p>
        </p:txBody>
      </p:sp>
      <p:sp>
        <p:nvSpPr>
          <p:cNvPr id="14" name="TextBox 13"/>
          <p:cNvSpPr txBox="1"/>
          <p:nvPr/>
        </p:nvSpPr>
        <p:spPr>
          <a:xfrm>
            <a:off x="5715000" y="4022467"/>
            <a:ext cx="2369759" cy="461665"/>
          </a:xfrm>
          <a:prstGeom prst="rect">
            <a:avLst/>
          </a:prstGeom>
          <a:noFill/>
        </p:spPr>
        <p:txBody>
          <a:bodyPr wrap="none" rtlCol="0">
            <a:spAutoFit/>
          </a:bodyPr>
          <a:lstStyle/>
          <a:p>
            <a:r>
              <a:rPr lang="en-US" dirty="0">
                <a:solidFill>
                  <a:srgbClr val="FF0000"/>
                </a:solidFill>
                <a:latin typeface="Calibri" pitchFamily="34" charset="0"/>
              </a:rPr>
              <a:t>Temporal locality</a:t>
            </a:r>
          </a:p>
        </p:txBody>
      </p:sp>
      <p:sp>
        <p:nvSpPr>
          <p:cNvPr id="15" name="TextBox 14"/>
          <p:cNvSpPr txBox="1"/>
          <p:nvPr/>
        </p:nvSpPr>
        <p:spPr>
          <a:xfrm>
            <a:off x="5715000" y="4800600"/>
            <a:ext cx="2045301" cy="461665"/>
          </a:xfrm>
          <a:prstGeom prst="rect">
            <a:avLst/>
          </a:prstGeom>
          <a:noFill/>
        </p:spPr>
        <p:txBody>
          <a:bodyPr wrap="none" rtlCol="0">
            <a:spAutoFit/>
          </a:bodyPr>
          <a:lstStyle/>
          <a:p>
            <a:r>
              <a:rPr lang="en-US" dirty="0">
                <a:solidFill>
                  <a:srgbClr val="FF0000"/>
                </a:solidFill>
                <a:latin typeface="Calibri" pitchFamily="34" charset="0"/>
              </a:rPr>
              <a:t>Spatial locality</a:t>
            </a:r>
          </a:p>
        </p:txBody>
      </p:sp>
      <p:sp>
        <p:nvSpPr>
          <p:cNvPr id="17" name="TextBox 16"/>
          <p:cNvSpPr txBox="1"/>
          <p:nvPr/>
        </p:nvSpPr>
        <p:spPr>
          <a:xfrm>
            <a:off x="5715000" y="5197733"/>
            <a:ext cx="2369759" cy="461665"/>
          </a:xfrm>
          <a:prstGeom prst="rect">
            <a:avLst/>
          </a:prstGeom>
          <a:noFill/>
        </p:spPr>
        <p:txBody>
          <a:bodyPr wrap="none" rtlCol="0">
            <a:spAutoFit/>
          </a:bodyPr>
          <a:lstStyle/>
          <a:p>
            <a:r>
              <a:rPr lang="en-US" dirty="0">
                <a:solidFill>
                  <a:srgbClr val="FF0000"/>
                </a:solidFill>
                <a:latin typeface="Calibri" pitchFamily="34" charset="0"/>
              </a:rPr>
              <a:t>Temporal locality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1029"/>
          <p:cNvSpPr>
            <a:spLocks noGrp="1" noChangeArrowheads="1"/>
          </p:cNvSpPr>
          <p:nvPr>
            <p:ph type="title"/>
          </p:nvPr>
        </p:nvSpPr>
        <p:spPr>
          <a:xfrm>
            <a:off x="357018" y="435678"/>
            <a:ext cx="8177382" cy="762000"/>
          </a:xfrm>
        </p:spPr>
        <p:txBody>
          <a:bodyPr/>
          <a:lstStyle/>
          <a:p>
            <a:r>
              <a:rPr lang="en-US" dirty="0"/>
              <a:t>Qualitative Estimates of Locality</a:t>
            </a:r>
          </a:p>
        </p:txBody>
      </p:sp>
      <p:sp>
        <p:nvSpPr>
          <p:cNvPr id="132102" name="Rectangle 1030"/>
          <p:cNvSpPr>
            <a:spLocks noGrp="1" noChangeArrowheads="1"/>
          </p:cNvSpPr>
          <p:nvPr>
            <p:ph idx="1"/>
          </p:nvPr>
        </p:nvSpPr>
        <p:spPr/>
        <p:txBody>
          <a:bodyPr/>
          <a:lstStyle/>
          <a:p>
            <a:r>
              <a:rPr lang="en-US" dirty="0">
                <a:solidFill>
                  <a:srgbClr val="FF0000"/>
                </a:solidFill>
              </a:rPr>
              <a:t>Claim:</a:t>
            </a:r>
            <a:r>
              <a:rPr lang="en-US" dirty="0"/>
              <a:t> Being able to look at code and get a qualitative sense of its locality is a key skill for a professional programmer.</a:t>
            </a:r>
          </a:p>
          <a:p>
            <a:endParaRPr lang="en-US" dirty="0"/>
          </a:p>
          <a:p>
            <a:r>
              <a:rPr lang="en-US" dirty="0">
                <a:solidFill>
                  <a:srgbClr val="FF0000"/>
                </a:solidFill>
              </a:rPr>
              <a:t>Question:</a:t>
            </a:r>
            <a:r>
              <a:rPr lang="en-US" dirty="0"/>
              <a:t> Does this function have good locality with respect to array </a:t>
            </a:r>
            <a:r>
              <a:rPr lang="en-US" b="0" dirty="0">
                <a:latin typeface="Courier New"/>
                <a:cs typeface="Courier New"/>
              </a:rPr>
              <a:t>a</a:t>
            </a:r>
            <a:r>
              <a:rPr lang="en-US" dirty="0"/>
              <a:t>?</a:t>
            </a:r>
          </a:p>
        </p:txBody>
      </p:sp>
      <p:sp>
        <p:nvSpPr>
          <p:cNvPr id="132100" name="Text Box 1028"/>
          <p:cNvSpPr txBox="1">
            <a:spLocks noChangeArrowheads="1"/>
          </p:cNvSpPr>
          <p:nvPr/>
        </p:nvSpPr>
        <p:spPr bwMode="auto">
          <a:xfrm>
            <a:off x="2133600" y="3971820"/>
            <a:ext cx="4441825" cy="2589213"/>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pPr algn="l">
              <a:lnSpc>
                <a:spcPct val="100000"/>
              </a:lnSpc>
            </a:pPr>
            <a:r>
              <a:rPr lang="en-US" sz="1800" dirty="0" err="1">
                <a:latin typeface="Courier New" charset="0"/>
              </a:rPr>
              <a:t>int</a:t>
            </a:r>
            <a:r>
              <a:rPr lang="en-US" sz="1800" dirty="0">
                <a:latin typeface="Courier New" charset="0"/>
              </a:rPr>
              <a:t> </a:t>
            </a:r>
            <a:r>
              <a:rPr lang="en-US" sz="1800" dirty="0" err="1">
                <a:latin typeface="Courier New" charset="0"/>
              </a:rPr>
              <a:t>sum_array_rows(int</a:t>
            </a:r>
            <a:r>
              <a:rPr lang="en-US" sz="1800" dirty="0">
                <a:latin typeface="Courier New" charset="0"/>
              </a:rPr>
              <a:t> </a:t>
            </a:r>
            <a:r>
              <a:rPr lang="en-US" sz="1800" dirty="0" err="1">
                <a:latin typeface="Courier New" charset="0"/>
              </a:rPr>
              <a:t>a[M][N</a:t>
            </a:r>
            <a:r>
              <a:rPr lang="en-US" sz="1800" dirty="0">
                <a:latin typeface="Courier New" charset="0"/>
              </a:rPr>
              <a:t>])</a:t>
            </a:r>
          </a:p>
          <a:p>
            <a:pPr algn="l">
              <a:lnSpc>
                <a:spcPct val="100000"/>
              </a:lnSpc>
            </a:pPr>
            <a:r>
              <a:rPr lang="en-US" sz="1800" dirty="0">
                <a:latin typeface="Courier New" charset="0"/>
              </a:rPr>
              <a:t>{</a:t>
            </a:r>
          </a:p>
          <a:p>
            <a:pPr algn="l">
              <a:lnSpc>
                <a:spcPct val="100000"/>
              </a:lnSpc>
            </a:pPr>
            <a:r>
              <a:rPr lang="en-US" sz="1800" dirty="0">
                <a:latin typeface="Courier New" charset="0"/>
              </a:rPr>
              <a:t>    </a:t>
            </a:r>
            <a:r>
              <a:rPr lang="en-US" sz="1800" dirty="0" err="1">
                <a:latin typeface="Courier New" charset="0"/>
              </a:rPr>
              <a:t>int</a:t>
            </a:r>
            <a:r>
              <a:rPr lang="en-US" sz="1800" dirty="0">
                <a:latin typeface="Courier New" charset="0"/>
              </a:rPr>
              <a:t> </a:t>
            </a:r>
            <a:r>
              <a:rPr lang="en-US" sz="1800" dirty="0" err="1">
                <a:latin typeface="Courier New" charset="0"/>
              </a:rPr>
              <a:t>i</a:t>
            </a:r>
            <a:r>
              <a:rPr lang="en-US" sz="1800" dirty="0">
                <a:latin typeface="Courier New" charset="0"/>
              </a:rPr>
              <a:t>, </a:t>
            </a:r>
            <a:r>
              <a:rPr lang="en-US" sz="1800" dirty="0" err="1">
                <a:latin typeface="Courier New" charset="0"/>
              </a:rPr>
              <a:t>j</a:t>
            </a:r>
            <a:r>
              <a:rPr lang="en-US" sz="1800" dirty="0">
                <a:latin typeface="Courier New" charset="0"/>
              </a:rPr>
              <a:t>, sum = 0;</a:t>
            </a:r>
          </a:p>
          <a:p>
            <a:pPr algn="l">
              <a:lnSpc>
                <a:spcPct val="100000"/>
              </a:lnSpc>
            </a:pPr>
            <a:endParaRPr lang="en-US" sz="1800" dirty="0">
              <a:latin typeface="Courier New" charset="0"/>
            </a:endParaRPr>
          </a:p>
          <a:p>
            <a:pPr algn="l">
              <a:lnSpc>
                <a:spcPct val="100000"/>
              </a:lnSpc>
            </a:pPr>
            <a:r>
              <a:rPr lang="en-US" sz="1800" dirty="0">
                <a:latin typeface="Courier New" charset="0"/>
              </a:rPr>
              <a:t>    for (</a:t>
            </a:r>
            <a:r>
              <a:rPr lang="en-US" sz="1800" dirty="0" err="1">
                <a:latin typeface="Courier New" charset="0"/>
              </a:rPr>
              <a:t>i</a:t>
            </a:r>
            <a:r>
              <a:rPr lang="en-US" sz="1800" dirty="0">
                <a:latin typeface="Courier New" charset="0"/>
              </a:rPr>
              <a:t> = 0; </a:t>
            </a:r>
            <a:r>
              <a:rPr lang="en-US" sz="1800" dirty="0" err="1">
                <a:latin typeface="Courier New" charset="0"/>
              </a:rPr>
              <a:t>i</a:t>
            </a:r>
            <a:r>
              <a:rPr lang="en-US" sz="1800" dirty="0">
                <a:latin typeface="Courier New" charset="0"/>
              </a:rPr>
              <a:t> &lt; M; </a:t>
            </a:r>
            <a:r>
              <a:rPr lang="en-US" sz="1800" dirty="0" err="1">
                <a:latin typeface="Courier New" charset="0"/>
              </a:rPr>
              <a:t>i</a:t>
            </a:r>
            <a:r>
              <a:rPr lang="en-US" sz="1800" dirty="0">
                <a:latin typeface="Courier New" charset="0"/>
              </a:rPr>
              <a:t>++)</a:t>
            </a:r>
          </a:p>
          <a:p>
            <a:pPr algn="l">
              <a:lnSpc>
                <a:spcPct val="100000"/>
              </a:lnSpc>
            </a:pPr>
            <a:r>
              <a:rPr lang="en-US" sz="1800" dirty="0">
                <a:latin typeface="Courier New" charset="0"/>
              </a:rPr>
              <a:t>        for (</a:t>
            </a:r>
            <a:r>
              <a:rPr lang="en-US" sz="1800" dirty="0" err="1">
                <a:latin typeface="Courier New" charset="0"/>
              </a:rPr>
              <a:t>j</a:t>
            </a:r>
            <a:r>
              <a:rPr lang="en-US" sz="1800" dirty="0">
                <a:latin typeface="Courier New" charset="0"/>
              </a:rPr>
              <a:t> = 0; </a:t>
            </a:r>
            <a:r>
              <a:rPr lang="en-US" sz="1800" dirty="0" err="1">
                <a:latin typeface="Courier New" charset="0"/>
              </a:rPr>
              <a:t>j</a:t>
            </a:r>
            <a:r>
              <a:rPr lang="en-US" sz="1800" dirty="0">
                <a:latin typeface="Courier New" charset="0"/>
              </a:rPr>
              <a:t> &lt; N; </a:t>
            </a:r>
            <a:r>
              <a:rPr lang="en-US" sz="1800" dirty="0" err="1">
                <a:latin typeface="Courier New" charset="0"/>
              </a:rPr>
              <a:t>j</a:t>
            </a:r>
            <a:r>
              <a:rPr lang="en-US" sz="1800" dirty="0">
                <a:latin typeface="Courier New" charset="0"/>
              </a:rPr>
              <a:t>++)</a:t>
            </a:r>
          </a:p>
          <a:p>
            <a:pPr algn="l">
              <a:lnSpc>
                <a:spcPct val="100000"/>
              </a:lnSpc>
            </a:pPr>
            <a:r>
              <a:rPr lang="en-US" sz="1800" dirty="0">
                <a:latin typeface="Courier New" charset="0"/>
              </a:rPr>
              <a:t>            sum += </a:t>
            </a:r>
            <a:r>
              <a:rPr lang="en-US" sz="1800" dirty="0" err="1">
                <a:latin typeface="Courier New" charset="0"/>
              </a:rPr>
              <a:t>a[i][j</a:t>
            </a:r>
            <a:r>
              <a:rPr lang="en-US" sz="1800" dirty="0">
                <a:latin typeface="Courier New" charset="0"/>
              </a:rPr>
              <a:t>];</a:t>
            </a:r>
          </a:p>
          <a:p>
            <a:pPr algn="l">
              <a:lnSpc>
                <a:spcPct val="100000"/>
              </a:lnSpc>
            </a:pPr>
            <a:r>
              <a:rPr lang="en-US" sz="1800" dirty="0">
                <a:latin typeface="Courier New" charset="0"/>
              </a:rPr>
              <a:t>    return sum;</a:t>
            </a:r>
          </a:p>
          <a:p>
            <a:pPr algn="l">
              <a:lnSpc>
                <a:spcPct val="100000"/>
              </a:lnSpc>
            </a:pPr>
            <a:r>
              <a:rPr lang="en-US" sz="1800" dirty="0">
                <a:latin typeface="Courier New"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C1D35BAA-3E39-1890-BADE-B67970FEB856}"/>
              </a:ext>
            </a:extLst>
          </p:cNvPr>
          <p:cNvSpPr>
            <a:spLocks noChangeArrowheads="1"/>
          </p:cNvSpPr>
          <p:nvPr/>
        </p:nvSpPr>
        <p:spPr bwMode="auto">
          <a:xfrm>
            <a:off x="268287" y="-59097"/>
            <a:ext cx="7272338" cy="1200150"/>
          </a:xfrm>
          <a:prstGeom prst="rect">
            <a:avLst/>
          </a:prstGeom>
          <a:noFill/>
          <a:ln>
            <a:noFill/>
          </a:ln>
        </p:spPr>
        <p:txBody>
          <a:bodyPr anchor="ctr"/>
          <a:lstStyle/>
          <a:p>
            <a:pPr eaLnBrk="1" hangingPunct="1">
              <a:defRPr/>
            </a:pPr>
            <a:r>
              <a:rPr kumimoji="1" lang="zh-CN" altLang="en-US" sz="3600" b="1" dirty="0">
                <a:solidFill>
                  <a:srgbClr val="002060"/>
                </a:solidFill>
                <a:latin typeface="+mn-lt"/>
                <a:ea typeface="+mn-ea"/>
                <a:cs typeface="+mj-cs"/>
              </a:rPr>
              <a:t>动态</a:t>
            </a:r>
            <a:r>
              <a:rPr kumimoji="1" lang="en-US" altLang="zh-CN" sz="3600" b="1" dirty="0">
                <a:solidFill>
                  <a:srgbClr val="002060"/>
                </a:solidFill>
                <a:latin typeface="+mn-lt"/>
                <a:ea typeface="+mn-ea"/>
                <a:cs typeface="+mj-cs"/>
              </a:rPr>
              <a:t>RAM</a:t>
            </a:r>
            <a:r>
              <a:rPr kumimoji="1" lang="zh-CN" altLang="en-US" sz="3600" b="1" dirty="0">
                <a:solidFill>
                  <a:srgbClr val="002060"/>
                </a:solidFill>
                <a:latin typeface="+mn-lt"/>
                <a:ea typeface="+mn-ea"/>
                <a:cs typeface="+mj-cs"/>
              </a:rPr>
              <a:t>（</a:t>
            </a:r>
            <a:r>
              <a:rPr kumimoji="1" lang="en-US" altLang="zh-CN" sz="3600" b="1" dirty="0">
                <a:solidFill>
                  <a:srgbClr val="002060"/>
                </a:solidFill>
                <a:latin typeface="+mn-lt"/>
                <a:ea typeface="+mn-ea"/>
                <a:cs typeface="+mj-cs"/>
              </a:rPr>
              <a:t>DRAM</a:t>
            </a:r>
            <a:r>
              <a:rPr kumimoji="1" lang="zh-CN" altLang="en-US" sz="3600" b="1" dirty="0">
                <a:solidFill>
                  <a:srgbClr val="002060"/>
                </a:solidFill>
                <a:latin typeface="+mn-lt"/>
                <a:ea typeface="+mn-ea"/>
                <a:cs typeface="+mj-cs"/>
              </a:rPr>
              <a:t>）存储元电路</a:t>
            </a:r>
          </a:p>
        </p:txBody>
      </p:sp>
      <p:sp>
        <p:nvSpPr>
          <p:cNvPr id="81" name="Text Box 57">
            <a:extLst>
              <a:ext uri="{FF2B5EF4-FFF2-40B4-BE49-F238E27FC236}">
                <a16:creationId xmlns:a16="http://schemas.microsoft.com/office/drawing/2014/main" id="{4D07455B-F9F1-0BB7-5CA2-105C9B2EB760}"/>
              </a:ext>
            </a:extLst>
          </p:cNvPr>
          <p:cNvSpPr txBox="1">
            <a:spLocks noChangeArrowheads="1"/>
          </p:cNvSpPr>
          <p:nvPr/>
        </p:nvSpPr>
        <p:spPr bwMode="auto">
          <a:xfrm>
            <a:off x="1554163" y="5281613"/>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b="1">
                <a:latin typeface="Times New Roman" panose="02020603050405020304" pitchFamily="18" charset="0"/>
                <a:ea typeface="宋体" panose="02010600030101010101" pitchFamily="2" charset="-122"/>
              </a:rPr>
              <a:t>读出时数据线有电流 为 </a:t>
            </a:r>
            <a:r>
              <a:rPr kumimoji="1" lang="zh-CN" altLang="en-US" b="1">
                <a:solidFill>
                  <a:srgbClr val="FF0000"/>
                </a:solidFill>
                <a:latin typeface="Times New Roman" panose="02020603050405020304" pitchFamily="18" charset="0"/>
                <a:ea typeface="宋体" panose="02010600030101010101" pitchFamily="2" charset="-122"/>
              </a:rPr>
              <a:t>“1”</a:t>
            </a:r>
          </a:p>
        </p:txBody>
      </p:sp>
      <p:grpSp>
        <p:nvGrpSpPr>
          <p:cNvPr id="82" name="Group 58">
            <a:extLst>
              <a:ext uri="{FF2B5EF4-FFF2-40B4-BE49-F238E27FC236}">
                <a16:creationId xmlns:a16="http://schemas.microsoft.com/office/drawing/2014/main" id="{4526BB1A-B227-8D9E-856B-9EAC62A73BE7}"/>
              </a:ext>
            </a:extLst>
          </p:cNvPr>
          <p:cNvGrpSpPr>
            <a:grpSpLocks/>
          </p:cNvGrpSpPr>
          <p:nvPr/>
        </p:nvGrpSpPr>
        <p:grpSpPr bwMode="auto">
          <a:xfrm>
            <a:off x="2732088" y="1639888"/>
            <a:ext cx="3013075" cy="2987675"/>
            <a:chOff x="3430" y="1246"/>
            <a:chExt cx="1898" cy="1882"/>
          </a:xfrm>
        </p:grpSpPr>
        <p:sp>
          <p:nvSpPr>
            <p:cNvPr id="65565" name="Line 59">
              <a:extLst>
                <a:ext uri="{FF2B5EF4-FFF2-40B4-BE49-F238E27FC236}">
                  <a16:creationId xmlns:a16="http://schemas.microsoft.com/office/drawing/2014/main" id="{9AEDB88F-7890-CB06-5EC4-CA8FB89241F5}"/>
                </a:ext>
              </a:extLst>
            </p:cNvPr>
            <p:cNvSpPr>
              <a:spLocks noChangeShapeType="1"/>
            </p:cNvSpPr>
            <p:nvPr/>
          </p:nvSpPr>
          <p:spPr bwMode="auto">
            <a:xfrm>
              <a:off x="3744" y="1536"/>
              <a:ext cx="15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66" name="Line 60">
              <a:extLst>
                <a:ext uri="{FF2B5EF4-FFF2-40B4-BE49-F238E27FC236}">
                  <a16:creationId xmlns:a16="http://schemas.microsoft.com/office/drawing/2014/main" id="{8540AA98-7ACA-5B4B-9493-9B87E2F0C6A4}"/>
                </a:ext>
              </a:extLst>
            </p:cNvPr>
            <p:cNvSpPr>
              <a:spLocks noChangeShapeType="1"/>
            </p:cNvSpPr>
            <p:nvPr/>
          </p:nvSpPr>
          <p:spPr bwMode="auto">
            <a:xfrm>
              <a:off x="3936" y="1248"/>
              <a:ext cx="0" cy="17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67" name="Freeform 61">
              <a:extLst>
                <a:ext uri="{FF2B5EF4-FFF2-40B4-BE49-F238E27FC236}">
                  <a16:creationId xmlns:a16="http://schemas.microsoft.com/office/drawing/2014/main" id="{A02F09DF-F189-790D-B25C-E5955683954A}"/>
                </a:ext>
              </a:extLst>
            </p:cNvPr>
            <p:cNvSpPr>
              <a:spLocks/>
            </p:cNvSpPr>
            <p:nvPr/>
          </p:nvSpPr>
          <p:spPr bwMode="auto">
            <a:xfrm>
              <a:off x="4449" y="1536"/>
              <a:ext cx="351" cy="540"/>
            </a:xfrm>
            <a:custGeom>
              <a:avLst/>
              <a:gdLst>
                <a:gd name="T0" fmla="*/ 351 w 351"/>
                <a:gd name="T1" fmla="*/ 0 h 540"/>
                <a:gd name="T2" fmla="*/ 351 w 351"/>
                <a:gd name="T3" fmla="*/ 540 h 540"/>
                <a:gd name="T4" fmla="*/ 0 w 351"/>
                <a:gd name="T5" fmla="*/ 540 h 540"/>
                <a:gd name="T6" fmla="*/ 0 60000 65536"/>
                <a:gd name="T7" fmla="*/ 0 60000 65536"/>
                <a:gd name="T8" fmla="*/ 0 60000 65536"/>
              </a:gdLst>
              <a:ahLst/>
              <a:cxnLst>
                <a:cxn ang="T6">
                  <a:pos x="T0" y="T1"/>
                </a:cxn>
                <a:cxn ang="T7">
                  <a:pos x="T2" y="T3"/>
                </a:cxn>
                <a:cxn ang="T8">
                  <a:pos x="T4" y="T5"/>
                </a:cxn>
              </a:cxnLst>
              <a:rect l="0" t="0" r="r" b="b"/>
              <a:pathLst>
                <a:path w="351" h="540">
                  <a:moveTo>
                    <a:pt x="351" y="0"/>
                  </a:moveTo>
                  <a:lnTo>
                    <a:pt x="351" y="540"/>
                  </a:lnTo>
                  <a:lnTo>
                    <a:pt x="0" y="540"/>
                  </a:lnTo>
                </a:path>
              </a:pathLst>
            </a:custGeom>
            <a:noFill/>
            <a:ln w="38100" cmpd="sng">
              <a:solidFill>
                <a:schemeClr val="tx1"/>
              </a:solidFill>
              <a:round/>
              <a:headEnd type="oval" w="sm" len="sm"/>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5568" name="Group 62">
              <a:extLst>
                <a:ext uri="{FF2B5EF4-FFF2-40B4-BE49-F238E27FC236}">
                  <a16:creationId xmlns:a16="http://schemas.microsoft.com/office/drawing/2014/main" id="{063F92C0-36BC-E1BB-DF99-814B98934231}"/>
                </a:ext>
              </a:extLst>
            </p:cNvPr>
            <p:cNvGrpSpPr>
              <a:grpSpLocks/>
            </p:cNvGrpSpPr>
            <p:nvPr/>
          </p:nvGrpSpPr>
          <p:grpSpPr bwMode="auto">
            <a:xfrm>
              <a:off x="4397" y="2004"/>
              <a:ext cx="49" cy="231"/>
              <a:chOff x="1586" y="1334"/>
              <a:chExt cx="49" cy="231"/>
            </a:xfrm>
          </p:grpSpPr>
          <p:sp>
            <p:nvSpPr>
              <p:cNvPr id="65580" name="Freeform 63">
                <a:extLst>
                  <a:ext uri="{FF2B5EF4-FFF2-40B4-BE49-F238E27FC236}">
                    <a16:creationId xmlns:a16="http://schemas.microsoft.com/office/drawing/2014/main" id="{07213617-7C40-2165-3C6A-EC9C01A1A1C0}"/>
                  </a:ext>
                </a:extLst>
              </p:cNvPr>
              <p:cNvSpPr>
                <a:spLocks/>
              </p:cNvSpPr>
              <p:nvPr/>
            </p:nvSpPr>
            <p:spPr bwMode="auto">
              <a:xfrm>
                <a:off x="1586" y="1392"/>
                <a:ext cx="1" cy="120"/>
              </a:xfrm>
              <a:custGeom>
                <a:avLst/>
                <a:gdLst>
                  <a:gd name="T0" fmla="*/ 0 w 1"/>
                  <a:gd name="T1" fmla="*/ 0 h 120"/>
                  <a:gd name="T2" fmla="*/ 0 w 1"/>
                  <a:gd name="T3" fmla="*/ 120 h 120"/>
                  <a:gd name="T4" fmla="*/ 0 60000 65536"/>
                  <a:gd name="T5" fmla="*/ 0 60000 65536"/>
                </a:gdLst>
                <a:ahLst/>
                <a:cxnLst>
                  <a:cxn ang="T4">
                    <a:pos x="T0" y="T1"/>
                  </a:cxn>
                  <a:cxn ang="T5">
                    <a:pos x="T2" y="T3"/>
                  </a:cxn>
                </a:cxnLst>
                <a:rect l="0" t="0" r="r" b="b"/>
                <a:pathLst>
                  <a:path w="1" h="120">
                    <a:moveTo>
                      <a:pt x="0" y="0"/>
                    </a:moveTo>
                    <a:lnTo>
                      <a:pt x="0" y="120"/>
                    </a:lnTo>
                  </a:path>
                </a:pathLst>
              </a:custGeom>
              <a:noFill/>
              <a:ln w="3810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81" name="Freeform 64">
                <a:extLst>
                  <a:ext uri="{FF2B5EF4-FFF2-40B4-BE49-F238E27FC236}">
                    <a16:creationId xmlns:a16="http://schemas.microsoft.com/office/drawing/2014/main" id="{48AA0902-CB2A-2F41-EFB7-D34B1F7B73CD}"/>
                  </a:ext>
                </a:extLst>
              </p:cNvPr>
              <p:cNvSpPr>
                <a:spLocks/>
              </p:cNvSpPr>
              <p:nvPr/>
            </p:nvSpPr>
            <p:spPr bwMode="auto">
              <a:xfrm>
                <a:off x="1634" y="1334"/>
                <a:ext cx="1" cy="231"/>
              </a:xfrm>
              <a:custGeom>
                <a:avLst/>
                <a:gdLst>
                  <a:gd name="T0" fmla="*/ 0 w 1"/>
                  <a:gd name="T1" fmla="*/ 0 h 231"/>
                  <a:gd name="T2" fmla="*/ 0 w 1"/>
                  <a:gd name="T3" fmla="*/ 231 h 231"/>
                  <a:gd name="T4" fmla="*/ 0 60000 65536"/>
                  <a:gd name="T5" fmla="*/ 0 60000 65536"/>
                </a:gdLst>
                <a:ahLst/>
                <a:cxnLst>
                  <a:cxn ang="T4">
                    <a:pos x="T0" y="T1"/>
                  </a:cxn>
                  <a:cxn ang="T5">
                    <a:pos x="T2" y="T3"/>
                  </a:cxn>
                </a:cxnLst>
                <a:rect l="0" t="0" r="r" b="b"/>
                <a:pathLst>
                  <a:path w="1" h="231">
                    <a:moveTo>
                      <a:pt x="0" y="0"/>
                    </a:moveTo>
                    <a:lnTo>
                      <a:pt x="0" y="231"/>
                    </a:lnTo>
                  </a:path>
                </a:pathLst>
              </a:custGeom>
              <a:noFill/>
              <a:ln w="3810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5569" name="Freeform 65">
              <a:extLst>
                <a:ext uri="{FF2B5EF4-FFF2-40B4-BE49-F238E27FC236}">
                  <a16:creationId xmlns:a16="http://schemas.microsoft.com/office/drawing/2014/main" id="{63E86C11-2AA0-E571-A57C-8D488FE3398E}"/>
                </a:ext>
              </a:extLst>
            </p:cNvPr>
            <p:cNvSpPr>
              <a:spLocks/>
            </p:cNvSpPr>
            <p:nvPr/>
          </p:nvSpPr>
          <p:spPr bwMode="auto">
            <a:xfrm rot="10800000">
              <a:off x="3936" y="2112"/>
              <a:ext cx="465" cy="1"/>
            </a:xfrm>
            <a:custGeom>
              <a:avLst/>
              <a:gdLst>
                <a:gd name="T0" fmla="*/ 465 w 465"/>
                <a:gd name="T1" fmla="*/ 0 h 1"/>
                <a:gd name="T2" fmla="*/ 0 w 465"/>
                <a:gd name="T3" fmla="*/ 0 h 1"/>
                <a:gd name="T4" fmla="*/ 0 60000 65536"/>
                <a:gd name="T5" fmla="*/ 0 60000 65536"/>
              </a:gdLst>
              <a:ahLst/>
              <a:cxnLst>
                <a:cxn ang="T4">
                  <a:pos x="T0" y="T1"/>
                </a:cxn>
                <a:cxn ang="T5">
                  <a:pos x="T2" y="T3"/>
                </a:cxn>
              </a:cxnLst>
              <a:rect l="0" t="0" r="r" b="b"/>
              <a:pathLst>
                <a:path w="465" h="1">
                  <a:moveTo>
                    <a:pt x="465" y="0"/>
                  </a:moveTo>
                  <a:lnTo>
                    <a:pt x="0" y="0"/>
                  </a:lnTo>
                </a:path>
              </a:pathLst>
            </a:custGeom>
            <a:noFill/>
            <a:ln w="38100" cmpd="sng">
              <a:solidFill>
                <a:schemeClr val="tx1"/>
              </a:solidFill>
              <a:round/>
              <a:headEnd type="oval" w="sm" len="sm"/>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70" name="Freeform 66">
              <a:extLst>
                <a:ext uri="{FF2B5EF4-FFF2-40B4-BE49-F238E27FC236}">
                  <a16:creationId xmlns:a16="http://schemas.microsoft.com/office/drawing/2014/main" id="{B2B5C01D-75BF-4890-8E93-6855B956182F}"/>
                </a:ext>
              </a:extLst>
            </p:cNvPr>
            <p:cNvSpPr>
              <a:spLocks/>
            </p:cNvSpPr>
            <p:nvPr/>
          </p:nvSpPr>
          <p:spPr bwMode="auto">
            <a:xfrm>
              <a:off x="4455" y="2163"/>
              <a:ext cx="342" cy="330"/>
            </a:xfrm>
            <a:custGeom>
              <a:avLst/>
              <a:gdLst>
                <a:gd name="T0" fmla="*/ 0 w 342"/>
                <a:gd name="T1" fmla="*/ 0 h 330"/>
                <a:gd name="T2" fmla="*/ 342 w 342"/>
                <a:gd name="T3" fmla="*/ 0 h 330"/>
                <a:gd name="T4" fmla="*/ 342 w 342"/>
                <a:gd name="T5" fmla="*/ 330 h 330"/>
                <a:gd name="T6" fmla="*/ 0 60000 65536"/>
                <a:gd name="T7" fmla="*/ 0 60000 65536"/>
                <a:gd name="T8" fmla="*/ 0 60000 65536"/>
              </a:gdLst>
              <a:ahLst/>
              <a:cxnLst>
                <a:cxn ang="T6">
                  <a:pos x="T0" y="T1"/>
                </a:cxn>
                <a:cxn ang="T7">
                  <a:pos x="T2" y="T3"/>
                </a:cxn>
                <a:cxn ang="T8">
                  <a:pos x="T4" y="T5"/>
                </a:cxn>
              </a:cxnLst>
              <a:rect l="0" t="0" r="r" b="b"/>
              <a:pathLst>
                <a:path w="342" h="330">
                  <a:moveTo>
                    <a:pt x="0" y="0"/>
                  </a:moveTo>
                  <a:lnTo>
                    <a:pt x="342" y="0"/>
                  </a:lnTo>
                  <a:lnTo>
                    <a:pt x="342" y="330"/>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71" name="Freeform 67">
              <a:extLst>
                <a:ext uri="{FF2B5EF4-FFF2-40B4-BE49-F238E27FC236}">
                  <a16:creationId xmlns:a16="http://schemas.microsoft.com/office/drawing/2014/main" id="{05A6DFB6-204F-F032-857C-973FB97E946A}"/>
                </a:ext>
              </a:extLst>
            </p:cNvPr>
            <p:cNvSpPr>
              <a:spLocks/>
            </p:cNvSpPr>
            <p:nvPr/>
          </p:nvSpPr>
          <p:spPr bwMode="auto">
            <a:xfrm>
              <a:off x="4656" y="2496"/>
              <a:ext cx="282" cy="1"/>
            </a:xfrm>
            <a:custGeom>
              <a:avLst/>
              <a:gdLst>
                <a:gd name="T0" fmla="*/ 0 w 282"/>
                <a:gd name="T1" fmla="*/ 0 h 1"/>
                <a:gd name="T2" fmla="*/ 282 w 282"/>
                <a:gd name="T3" fmla="*/ 0 h 1"/>
                <a:gd name="T4" fmla="*/ 0 60000 65536"/>
                <a:gd name="T5" fmla="*/ 0 60000 65536"/>
              </a:gdLst>
              <a:ahLst/>
              <a:cxnLst>
                <a:cxn ang="T4">
                  <a:pos x="T0" y="T1"/>
                </a:cxn>
                <a:cxn ang="T5">
                  <a:pos x="T2" y="T3"/>
                </a:cxn>
              </a:cxnLst>
              <a:rect l="0" t="0" r="r" b="b"/>
              <a:pathLst>
                <a:path w="282" h="1">
                  <a:moveTo>
                    <a:pt x="0" y="0"/>
                  </a:moveTo>
                  <a:lnTo>
                    <a:pt x="282" y="0"/>
                  </a:lnTo>
                </a:path>
              </a:pathLst>
            </a:custGeom>
            <a:noFill/>
            <a:ln w="3810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72" name="Freeform 68">
              <a:extLst>
                <a:ext uri="{FF2B5EF4-FFF2-40B4-BE49-F238E27FC236}">
                  <a16:creationId xmlns:a16="http://schemas.microsoft.com/office/drawing/2014/main" id="{CDD5122A-0293-6B62-244C-8C9AACBEE792}"/>
                </a:ext>
              </a:extLst>
            </p:cNvPr>
            <p:cNvSpPr>
              <a:spLocks/>
            </p:cNvSpPr>
            <p:nvPr/>
          </p:nvSpPr>
          <p:spPr bwMode="auto">
            <a:xfrm>
              <a:off x="4656" y="2591"/>
              <a:ext cx="282" cy="1"/>
            </a:xfrm>
            <a:custGeom>
              <a:avLst/>
              <a:gdLst>
                <a:gd name="T0" fmla="*/ 0 w 282"/>
                <a:gd name="T1" fmla="*/ 0 h 1"/>
                <a:gd name="T2" fmla="*/ 282 w 282"/>
                <a:gd name="T3" fmla="*/ 0 h 1"/>
                <a:gd name="T4" fmla="*/ 0 60000 65536"/>
                <a:gd name="T5" fmla="*/ 0 60000 65536"/>
              </a:gdLst>
              <a:ahLst/>
              <a:cxnLst>
                <a:cxn ang="T4">
                  <a:pos x="T0" y="T1"/>
                </a:cxn>
                <a:cxn ang="T5">
                  <a:pos x="T2" y="T3"/>
                </a:cxn>
              </a:cxnLst>
              <a:rect l="0" t="0" r="r" b="b"/>
              <a:pathLst>
                <a:path w="282" h="1">
                  <a:moveTo>
                    <a:pt x="0" y="0"/>
                  </a:moveTo>
                  <a:lnTo>
                    <a:pt x="282" y="0"/>
                  </a:lnTo>
                </a:path>
              </a:pathLst>
            </a:custGeom>
            <a:noFill/>
            <a:ln w="3810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73" name="Line 69">
              <a:extLst>
                <a:ext uri="{FF2B5EF4-FFF2-40B4-BE49-F238E27FC236}">
                  <a16:creationId xmlns:a16="http://schemas.microsoft.com/office/drawing/2014/main" id="{2405B405-8A6E-7E05-95FB-73538AFED3A7}"/>
                </a:ext>
              </a:extLst>
            </p:cNvPr>
            <p:cNvSpPr>
              <a:spLocks noChangeShapeType="1"/>
            </p:cNvSpPr>
            <p:nvPr/>
          </p:nvSpPr>
          <p:spPr bwMode="auto">
            <a:xfrm>
              <a:off x="4800" y="2592"/>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74" name="Line 70">
              <a:extLst>
                <a:ext uri="{FF2B5EF4-FFF2-40B4-BE49-F238E27FC236}">
                  <a16:creationId xmlns:a16="http://schemas.microsoft.com/office/drawing/2014/main" id="{87FF7518-EB7D-83BC-2EA5-47C8C55134C7}"/>
                </a:ext>
              </a:extLst>
            </p:cNvPr>
            <p:cNvSpPr>
              <a:spLocks noChangeShapeType="1"/>
            </p:cNvSpPr>
            <p:nvPr/>
          </p:nvSpPr>
          <p:spPr bwMode="auto">
            <a:xfrm>
              <a:off x="4704" y="2928"/>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75" name="Text Box 71">
              <a:extLst>
                <a:ext uri="{FF2B5EF4-FFF2-40B4-BE49-F238E27FC236}">
                  <a16:creationId xmlns:a16="http://schemas.microsoft.com/office/drawing/2014/main" id="{F536E194-D35C-72A8-F70E-10A320216BB3}"/>
                </a:ext>
              </a:extLst>
            </p:cNvPr>
            <p:cNvSpPr txBox="1">
              <a:spLocks noChangeArrowheads="1"/>
            </p:cNvSpPr>
            <p:nvPr/>
          </p:nvSpPr>
          <p:spPr bwMode="auto">
            <a:xfrm>
              <a:off x="4596" y="1246"/>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sz="2000" b="1">
                  <a:latin typeface="Times New Roman" panose="02020603050405020304" pitchFamily="18" charset="0"/>
                  <a:ea typeface="宋体" panose="02010600030101010101" pitchFamily="2" charset="-122"/>
                </a:rPr>
                <a:t>数据线</a:t>
              </a:r>
              <a:endParaRPr kumimoji="1" lang="zh-CN" altLang="en-US" sz="3200" b="1">
                <a:latin typeface="Times New Roman" panose="02020603050405020304" pitchFamily="18" charset="0"/>
                <a:ea typeface="宋体" panose="02010600030101010101" pitchFamily="2" charset="-122"/>
              </a:endParaRPr>
            </a:p>
          </p:txBody>
        </p:sp>
        <p:sp>
          <p:nvSpPr>
            <p:cNvPr id="65576" name="Text Box 72">
              <a:extLst>
                <a:ext uri="{FF2B5EF4-FFF2-40B4-BE49-F238E27FC236}">
                  <a16:creationId xmlns:a16="http://schemas.microsoft.com/office/drawing/2014/main" id="{3915B7A6-842B-2B22-0077-02A055CB2540}"/>
                </a:ext>
              </a:extLst>
            </p:cNvPr>
            <p:cNvSpPr txBox="1">
              <a:spLocks noChangeArrowheads="1"/>
            </p:cNvSpPr>
            <p:nvPr/>
          </p:nvSpPr>
          <p:spPr bwMode="auto">
            <a:xfrm>
              <a:off x="5007" y="2431"/>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2000" b="1" i="1">
                  <a:solidFill>
                    <a:srgbClr val="FF0000"/>
                  </a:solidFill>
                  <a:latin typeface="Times New Roman" panose="02020603050405020304" pitchFamily="18" charset="0"/>
                  <a:ea typeface="宋体" panose="02010600030101010101" pitchFamily="2" charset="-122"/>
                </a:rPr>
                <a:t>C</a:t>
              </a:r>
            </a:p>
          </p:txBody>
        </p:sp>
        <p:sp>
          <p:nvSpPr>
            <p:cNvPr id="65577" name="Text Box 73">
              <a:extLst>
                <a:ext uri="{FF2B5EF4-FFF2-40B4-BE49-F238E27FC236}">
                  <a16:creationId xmlns:a16="http://schemas.microsoft.com/office/drawing/2014/main" id="{558961A2-FEEA-9814-A462-5B2BE102D9F1}"/>
                </a:ext>
              </a:extLst>
            </p:cNvPr>
            <p:cNvSpPr txBox="1">
              <a:spLocks noChangeArrowheads="1"/>
            </p:cNvSpPr>
            <p:nvPr/>
          </p:nvSpPr>
          <p:spPr bwMode="auto">
            <a:xfrm>
              <a:off x="5124" y="2470"/>
              <a:ext cx="1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2000" b="1">
                  <a:solidFill>
                    <a:srgbClr val="FF0000"/>
                  </a:solidFill>
                  <a:latin typeface="Times New Roman" panose="02020603050405020304" pitchFamily="18" charset="0"/>
                  <a:ea typeface="宋体" panose="02010600030101010101" pitchFamily="2" charset="-122"/>
                </a:rPr>
                <a:t>s</a:t>
              </a:r>
            </a:p>
          </p:txBody>
        </p:sp>
        <p:sp>
          <p:nvSpPr>
            <p:cNvPr id="65578" name="Text Box 74">
              <a:extLst>
                <a:ext uri="{FF2B5EF4-FFF2-40B4-BE49-F238E27FC236}">
                  <a16:creationId xmlns:a16="http://schemas.microsoft.com/office/drawing/2014/main" id="{B0E7D1B3-E150-2066-55B6-63F0B689B7EA}"/>
                </a:ext>
              </a:extLst>
            </p:cNvPr>
            <p:cNvSpPr txBox="1">
              <a:spLocks noChangeArrowheads="1"/>
            </p:cNvSpPr>
            <p:nvPr/>
          </p:nvSpPr>
          <p:spPr bwMode="auto">
            <a:xfrm>
              <a:off x="4208" y="1785"/>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2000" b="1">
                  <a:latin typeface="Times New Roman" panose="02020603050405020304" pitchFamily="18" charset="0"/>
                  <a:ea typeface="宋体" panose="02010600030101010101" pitchFamily="2" charset="-122"/>
                </a:rPr>
                <a:t>T</a:t>
              </a:r>
              <a:endParaRPr kumimoji="1" lang="zh-CN" altLang="en-US" sz="2000" b="1">
                <a:latin typeface="Times New Roman" panose="02020603050405020304" pitchFamily="18" charset="0"/>
                <a:ea typeface="宋体" panose="02010600030101010101" pitchFamily="2" charset="-122"/>
              </a:endParaRPr>
            </a:p>
          </p:txBody>
        </p:sp>
        <p:sp>
          <p:nvSpPr>
            <p:cNvPr id="65579" name="Text Box 75">
              <a:extLst>
                <a:ext uri="{FF2B5EF4-FFF2-40B4-BE49-F238E27FC236}">
                  <a16:creationId xmlns:a16="http://schemas.microsoft.com/office/drawing/2014/main" id="{5AA93A68-8B87-7664-072C-2EF8E20C5650}"/>
                </a:ext>
              </a:extLst>
            </p:cNvPr>
            <p:cNvSpPr txBox="1">
              <a:spLocks noChangeArrowheads="1"/>
            </p:cNvSpPr>
            <p:nvPr/>
          </p:nvSpPr>
          <p:spPr bwMode="auto">
            <a:xfrm>
              <a:off x="3430" y="2878"/>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sz="2000" b="1">
                  <a:latin typeface="Times New Roman" panose="02020603050405020304" pitchFamily="18" charset="0"/>
                  <a:ea typeface="宋体" panose="02010600030101010101" pitchFamily="2" charset="-122"/>
                </a:rPr>
                <a:t>字线</a:t>
              </a:r>
            </a:p>
          </p:txBody>
        </p:sp>
      </p:grpSp>
      <p:grpSp>
        <p:nvGrpSpPr>
          <p:cNvPr id="126" name="Group 102">
            <a:extLst>
              <a:ext uri="{FF2B5EF4-FFF2-40B4-BE49-F238E27FC236}">
                <a16:creationId xmlns:a16="http://schemas.microsoft.com/office/drawing/2014/main" id="{7463C378-1412-D533-99EE-6F8CED0C7C87}"/>
              </a:ext>
            </a:extLst>
          </p:cNvPr>
          <p:cNvGrpSpPr>
            <a:grpSpLocks/>
          </p:cNvGrpSpPr>
          <p:nvPr/>
        </p:nvGrpSpPr>
        <p:grpSpPr bwMode="auto">
          <a:xfrm>
            <a:off x="3992563" y="3395663"/>
            <a:ext cx="533400" cy="579437"/>
            <a:chOff x="1680" y="2371"/>
            <a:chExt cx="336" cy="365"/>
          </a:xfrm>
        </p:grpSpPr>
        <p:sp>
          <p:nvSpPr>
            <p:cNvPr id="65563" name="Rectangle 103">
              <a:extLst>
                <a:ext uri="{FF2B5EF4-FFF2-40B4-BE49-F238E27FC236}">
                  <a16:creationId xmlns:a16="http://schemas.microsoft.com/office/drawing/2014/main" id="{EE6F7817-671E-41AD-0A97-ECE813E5C1D4}"/>
                </a:ext>
              </a:extLst>
            </p:cNvPr>
            <p:cNvSpPr>
              <a:spLocks noChangeArrowheads="1"/>
            </p:cNvSpPr>
            <p:nvPr/>
          </p:nvSpPr>
          <p:spPr bwMode="auto">
            <a:xfrm>
              <a:off x="1680" y="2400"/>
              <a:ext cx="336" cy="33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kumimoji="1" lang="zh-CN" altLang="en-US" sz="800" b="1">
                <a:latin typeface="宋体" panose="02010600030101010101" pitchFamily="2" charset="-122"/>
                <a:ea typeface="宋体" panose="02010600030101010101" pitchFamily="2" charset="-122"/>
              </a:endParaRPr>
            </a:p>
          </p:txBody>
        </p:sp>
        <p:sp>
          <p:nvSpPr>
            <p:cNvPr id="65564" name="Text Box 104">
              <a:extLst>
                <a:ext uri="{FF2B5EF4-FFF2-40B4-BE49-F238E27FC236}">
                  <a16:creationId xmlns:a16="http://schemas.microsoft.com/office/drawing/2014/main" id="{6FC81545-D513-04B2-CDD1-EF131AEEDAAE}"/>
                </a:ext>
              </a:extLst>
            </p:cNvPr>
            <p:cNvSpPr txBox="1">
              <a:spLocks noChangeArrowheads="1"/>
            </p:cNvSpPr>
            <p:nvPr/>
          </p:nvSpPr>
          <p:spPr bwMode="auto">
            <a:xfrm>
              <a:off x="1728" y="2371"/>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sz="3200" b="1">
                  <a:latin typeface="Times New Roman" panose="02020603050405020304" pitchFamily="18" charset="0"/>
                  <a:ea typeface="宋体" panose="02010600030101010101" pitchFamily="2" charset="-122"/>
                </a:rPr>
                <a:t>0</a:t>
              </a:r>
            </a:p>
          </p:txBody>
        </p:sp>
      </p:grpSp>
      <p:grpSp>
        <p:nvGrpSpPr>
          <p:cNvPr id="129" name="Group 105">
            <a:extLst>
              <a:ext uri="{FF2B5EF4-FFF2-40B4-BE49-F238E27FC236}">
                <a16:creationId xmlns:a16="http://schemas.microsoft.com/office/drawing/2014/main" id="{46383100-5547-B030-345E-A86DA8285252}"/>
              </a:ext>
            </a:extLst>
          </p:cNvPr>
          <p:cNvGrpSpPr>
            <a:grpSpLocks/>
          </p:cNvGrpSpPr>
          <p:nvPr/>
        </p:nvGrpSpPr>
        <p:grpSpPr bwMode="auto">
          <a:xfrm>
            <a:off x="3992563" y="3395663"/>
            <a:ext cx="533400" cy="579437"/>
            <a:chOff x="1680" y="2371"/>
            <a:chExt cx="336" cy="365"/>
          </a:xfrm>
        </p:grpSpPr>
        <p:sp>
          <p:nvSpPr>
            <p:cNvPr id="65561" name="Rectangle 106">
              <a:extLst>
                <a:ext uri="{FF2B5EF4-FFF2-40B4-BE49-F238E27FC236}">
                  <a16:creationId xmlns:a16="http://schemas.microsoft.com/office/drawing/2014/main" id="{B53AEE0D-3B11-5B26-9BCB-7BB21B8BB67E}"/>
                </a:ext>
              </a:extLst>
            </p:cNvPr>
            <p:cNvSpPr>
              <a:spLocks noChangeArrowheads="1"/>
            </p:cNvSpPr>
            <p:nvPr/>
          </p:nvSpPr>
          <p:spPr bwMode="auto">
            <a:xfrm>
              <a:off x="1680" y="2400"/>
              <a:ext cx="336" cy="33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kumimoji="1" lang="zh-CN" altLang="en-US" sz="800" b="1">
                <a:latin typeface="宋体" panose="02010600030101010101" pitchFamily="2" charset="-122"/>
                <a:ea typeface="宋体" panose="02010600030101010101" pitchFamily="2" charset="-122"/>
              </a:endParaRPr>
            </a:p>
          </p:txBody>
        </p:sp>
        <p:sp>
          <p:nvSpPr>
            <p:cNvPr id="65562" name="Text Box 107">
              <a:extLst>
                <a:ext uri="{FF2B5EF4-FFF2-40B4-BE49-F238E27FC236}">
                  <a16:creationId xmlns:a16="http://schemas.microsoft.com/office/drawing/2014/main" id="{4F89EF75-0D26-D571-C0DB-AD3300173DD3}"/>
                </a:ext>
              </a:extLst>
            </p:cNvPr>
            <p:cNvSpPr txBox="1">
              <a:spLocks noChangeArrowheads="1"/>
            </p:cNvSpPr>
            <p:nvPr/>
          </p:nvSpPr>
          <p:spPr bwMode="auto">
            <a:xfrm>
              <a:off x="1728" y="2371"/>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sz="3200" b="1">
                  <a:latin typeface="Times New Roman" panose="02020603050405020304" pitchFamily="18" charset="0"/>
                  <a:ea typeface="宋体" panose="02010600030101010101" pitchFamily="2" charset="-122"/>
                </a:rPr>
                <a:t>1</a:t>
              </a:r>
            </a:p>
          </p:txBody>
        </p:sp>
      </p:grpSp>
      <p:grpSp>
        <p:nvGrpSpPr>
          <p:cNvPr id="132" name="Group 108">
            <a:extLst>
              <a:ext uri="{FF2B5EF4-FFF2-40B4-BE49-F238E27FC236}">
                <a16:creationId xmlns:a16="http://schemas.microsoft.com/office/drawing/2014/main" id="{C2CDB771-46B9-74A9-81B7-08C7CCFBBDC0}"/>
              </a:ext>
            </a:extLst>
          </p:cNvPr>
          <p:cNvGrpSpPr>
            <a:grpSpLocks/>
          </p:cNvGrpSpPr>
          <p:nvPr/>
        </p:nvGrpSpPr>
        <p:grpSpPr bwMode="auto">
          <a:xfrm>
            <a:off x="3535363" y="1643063"/>
            <a:ext cx="738187" cy="2819400"/>
            <a:chOff x="3936" y="1248"/>
            <a:chExt cx="465" cy="1776"/>
          </a:xfrm>
        </p:grpSpPr>
        <p:sp>
          <p:nvSpPr>
            <p:cNvPr id="65559" name="Line 109">
              <a:extLst>
                <a:ext uri="{FF2B5EF4-FFF2-40B4-BE49-F238E27FC236}">
                  <a16:creationId xmlns:a16="http://schemas.microsoft.com/office/drawing/2014/main" id="{A7CC1EF7-5BF5-2D22-753F-9F43B48B99AC}"/>
                </a:ext>
              </a:extLst>
            </p:cNvPr>
            <p:cNvSpPr>
              <a:spLocks noChangeShapeType="1"/>
            </p:cNvSpPr>
            <p:nvPr/>
          </p:nvSpPr>
          <p:spPr bwMode="auto">
            <a:xfrm>
              <a:off x="3936" y="1248"/>
              <a:ext cx="0" cy="177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60" name="Freeform 110">
              <a:extLst>
                <a:ext uri="{FF2B5EF4-FFF2-40B4-BE49-F238E27FC236}">
                  <a16:creationId xmlns:a16="http://schemas.microsoft.com/office/drawing/2014/main" id="{3A595BE7-AFF0-D438-C664-7DE23372DBE2}"/>
                </a:ext>
              </a:extLst>
            </p:cNvPr>
            <p:cNvSpPr>
              <a:spLocks/>
            </p:cNvSpPr>
            <p:nvPr/>
          </p:nvSpPr>
          <p:spPr bwMode="auto">
            <a:xfrm rot="10800000">
              <a:off x="3936" y="2112"/>
              <a:ext cx="465" cy="1"/>
            </a:xfrm>
            <a:custGeom>
              <a:avLst/>
              <a:gdLst>
                <a:gd name="T0" fmla="*/ 465 w 465"/>
                <a:gd name="T1" fmla="*/ 0 h 1"/>
                <a:gd name="T2" fmla="*/ 0 w 465"/>
                <a:gd name="T3" fmla="*/ 0 h 1"/>
                <a:gd name="T4" fmla="*/ 0 60000 65536"/>
                <a:gd name="T5" fmla="*/ 0 60000 65536"/>
              </a:gdLst>
              <a:ahLst/>
              <a:cxnLst>
                <a:cxn ang="T4">
                  <a:pos x="T0" y="T1"/>
                </a:cxn>
                <a:cxn ang="T5">
                  <a:pos x="T2" y="T3"/>
                </a:cxn>
              </a:cxnLst>
              <a:rect l="0" t="0" r="r" b="b"/>
              <a:pathLst>
                <a:path w="465" h="1">
                  <a:moveTo>
                    <a:pt x="465" y="0"/>
                  </a:moveTo>
                  <a:lnTo>
                    <a:pt x="0" y="0"/>
                  </a:lnTo>
                </a:path>
              </a:pathLst>
            </a:custGeom>
            <a:noFill/>
            <a:ln w="76200" cmpd="sng">
              <a:solidFill>
                <a:srgbClr val="FF0000"/>
              </a:solidFill>
              <a:round/>
              <a:headEnd type="oval" w="sm" len="sm"/>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5" name="Group 111">
            <a:extLst>
              <a:ext uri="{FF2B5EF4-FFF2-40B4-BE49-F238E27FC236}">
                <a16:creationId xmlns:a16="http://schemas.microsoft.com/office/drawing/2014/main" id="{0F730493-56BE-7F90-2B2D-ECEDEEC922EA}"/>
              </a:ext>
            </a:extLst>
          </p:cNvPr>
          <p:cNvGrpSpPr>
            <a:grpSpLocks/>
          </p:cNvGrpSpPr>
          <p:nvPr/>
        </p:nvGrpSpPr>
        <p:grpSpPr bwMode="auto">
          <a:xfrm>
            <a:off x="4267200" y="2843213"/>
            <a:ext cx="77788" cy="366712"/>
            <a:chOff x="1586" y="1334"/>
            <a:chExt cx="49" cy="231"/>
          </a:xfrm>
        </p:grpSpPr>
        <p:sp>
          <p:nvSpPr>
            <p:cNvPr id="65557" name="Freeform 112">
              <a:extLst>
                <a:ext uri="{FF2B5EF4-FFF2-40B4-BE49-F238E27FC236}">
                  <a16:creationId xmlns:a16="http://schemas.microsoft.com/office/drawing/2014/main" id="{86F30496-FFFE-AD21-4C2A-C4221A2022F1}"/>
                </a:ext>
              </a:extLst>
            </p:cNvPr>
            <p:cNvSpPr>
              <a:spLocks/>
            </p:cNvSpPr>
            <p:nvPr/>
          </p:nvSpPr>
          <p:spPr bwMode="auto">
            <a:xfrm>
              <a:off x="1586" y="1392"/>
              <a:ext cx="1" cy="120"/>
            </a:xfrm>
            <a:custGeom>
              <a:avLst/>
              <a:gdLst>
                <a:gd name="T0" fmla="*/ 0 w 1"/>
                <a:gd name="T1" fmla="*/ 0 h 120"/>
                <a:gd name="T2" fmla="*/ 0 w 1"/>
                <a:gd name="T3" fmla="*/ 120 h 120"/>
                <a:gd name="T4" fmla="*/ 0 60000 65536"/>
                <a:gd name="T5" fmla="*/ 0 60000 65536"/>
              </a:gdLst>
              <a:ahLst/>
              <a:cxnLst>
                <a:cxn ang="T4">
                  <a:pos x="T0" y="T1"/>
                </a:cxn>
                <a:cxn ang="T5">
                  <a:pos x="T2" y="T3"/>
                </a:cxn>
              </a:cxnLst>
              <a:rect l="0" t="0" r="r" b="b"/>
              <a:pathLst>
                <a:path w="1" h="120">
                  <a:moveTo>
                    <a:pt x="0" y="0"/>
                  </a:moveTo>
                  <a:lnTo>
                    <a:pt x="0" y="120"/>
                  </a:lnTo>
                </a:path>
              </a:pathLst>
            </a:custGeom>
            <a:noFill/>
            <a:ln w="57150" cmpd="sng">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58" name="Freeform 113">
              <a:extLst>
                <a:ext uri="{FF2B5EF4-FFF2-40B4-BE49-F238E27FC236}">
                  <a16:creationId xmlns:a16="http://schemas.microsoft.com/office/drawing/2014/main" id="{46987BF7-2C99-7EBB-BB78-63129AFC9CC6}"/>
                </a:ext>
              </a:extLst>
            </p:cNvPr>
            <p:cNvSpPr>
              <a:spLocks/>
            </p:cNvSpPr>
            <p:nvPr/>
          </p:nvSpPr>
          <p:spPr bwMode="auto">
            <a:xfrm>
              <a:off x="1634" y="1334"/>
              <a:ext cx="1" cy="231"/>
            </a:xfrm>
            <a:custGeom>
              <a:avLst/>
              <a:gdLst>
                <a:gd name="T0" fmla="*/ 0 w 1"/>
                <a:gd name="T1" fmla="*/ 0 h 231"/>
                <a:gd name="T2" fmla="*/ 0 w 1"/>
                <a:gd name="T3" fmla="*/ 231 h 231"/>
                <a:gd name="T4" fmla="*/ 0 60000 65536"/>
                <a:gd name="T5" fmla="*/ 0 60000 65536"/>
              </a:gdLst>
              <a:ahLst/>
              <a:cxnLst>
                <a:cxn ang="T4">
                  <a:pos x="T0" y="T1"/>
                </a:cxn>
                <a:cxn ang="T5">
                  <a:pos x="T2" y="T3"/>
                </a:cxn>
              </a:cxnLst>
              <a:rect l="0" t="0" r="r" b="b"/>
              <a:pathLst>
                <a:path w="1" h="231">
                  <a:moveTo>
                    <a:pt x="0" y="0"/>
                  </a:moveTo>
                  <a:lnTo>
                    <a:pt x="0" y="231"/>
                  </a:lnTo>
                </a:path>
              </a:pathLst>
            </a:custGeom>
            <a:noFill/>
            <a:ln w="57150" cmpd="sng">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38" name="Freeform 114">
            <a:extLst>
              <a:ext uri="{FF2B5EF4-FFF2-40B4-BE49-F238E27FC236}">
                <a16:creationId xmlns:a16="http://schemas.microsoft.com/office/drawing/2014/main" id="{8CB767FB-97A6-D082-0EE3-5F6F80673E94}"/>
              </a:ext>
            </a:extLst>
          </p:cNvPr>
          <p:cNvSpPr>
            <a:spLocks/>
          </p:cNvSpPr>
          <p:nvPr/>
        </p:nvSpPr>
        <p:spPr bwMode="auto">
          <a:xfrm>
            <a:off x="4359275" y="3095625"/>
            <a:ext cx="542925" cy="523875"/>
          </a:xfrm>
          <a:custGeom>
            <a:avLst/>
            <a:gdLst>
              <a:gd name="T0" fmla="*/ 0 w 342"/>
              <a:gd name="T1" fmla="*/ 0 h 330"/>
              <a:gd name="T2" fmla="*/ 2147483646 w 342"/>
              <a:gd name="T3" fmla="*/ 0 h 330"/>
              <a:gd name="T4" fmla="*/ 2147483646 w 342"/>
              <a:gd name="T5" fmla="*/ 2147483646 h 330"/>
              <a:gd name="T6" fmla="*/ 0 60000 65536"/>
              <a:gd name="T7" fmla="*/ 0 60000 65536"/>
              <a:gd name="T8" fmla="*/ 0 60000 65536"/>
            </a:gdLst>
            <a:ahLst/>
            <a:cxnLst>
              <a:cxn ang="T6">
                <a:pos x="T0" y="T1"/>
              </a:cxn>
              <a:cxn ang="T7">
                <a:pos x="T2" y="T3"/>
              </a:cxn>
              <a:cxn ang="T8">
                <a:pos x="T4" y="T5"/>
              </a:cxn>
            </a:cxnLst>
            <a:rect l="0" t="0" r="r" b="b"/>
            <a:pathLst>
              <a:path w="342" h="330">
                <a:moveTo>
                  <a:pt x="0" y="0"/>
                </a:moveTo>
                <a:lnTo>
                  <a:pt x="342" y="0"/>
                </a:lnTo>
                <a:lnTo>
                  <a:pt x="342" y="330"/>
                </a:lnTo>
              </a:path>
            </a:pathLst>
          </a:custGeom>
          <a:noFill/>
          <a:ln w="762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39" name="Group 115">
            <a:extLst>
              <a:ext uri="{FF2B5EF4-FFF2-40B4-BE49-F238E27FC236}">
                <a16:creationId xmlns:a16="http://schemas.microsoft.com/office/drawing/2014/main" id="{DF694F69-7F19-99DF-ECDA-B1ACC7E98FC8}"/>
              </a:ext>
            </a:extLst>
          </p:cNvPr>
          <p:cNvGrpSpPr>
            <a:grpSpLocks/>
          </p:cNvGrpSpPr>
          <p:nvPr/>
        </p:nvGrpSpPr>
        <p:grpSpPr bwMode="auto">
          <a:xfrm>
            <a:off x="4678363" y="3624263"/>
            <a:ext cx="447675" cy="152400"/>
            <a:chOff x="4656" y="2496"/>
            <a:chExt cx="282" cy="96"/>
          </a:xfrm>
        </p:grpSpPr>
        <p:sp>
          <p:nvSpPr>
            <p:cNvPr id="65555" name="Freeform 116">
              <a:extLst>
                <a:ext uri="{FF2B5EF4-FFF2-40B4-BE49-F238E27FC236}">
                  <a16:creationId xmlns:a16="http://schemas.microsoft.com/office/drawing/2014/main" id="{B1EA9DDA-C44D-536D-EE29-8156420879DC}"/>
                </a:ext>
              </a:extLst>
            </p:cNvPr>
            <p:cNvSpPr>
              <a:spLocks/>
            </p:cNvSpPr>
            <p:nvPr/>
          </p:nvSpPr>
          <p:spPr bwMode="auto">
            <a:xfrm>
              <a:off x="4656" y="2496"/>
              <a:ext cx="282" cy="1"/>
            </a:xfrm>
            <a:custGeom>
              <a:avLst/>
              <a:gdLst>
                <a:gd name="T0" fmla="*/ 0 w 282"/>
                <a:gd name="T1" fmla="*/ 0 h 1"/>
                <a:gd name="T2" fmla="*/ 282 w 282"/>
                <a:gd name="T3" fmla="*/ 0 h 1"/>
                <a:gd name="T4" fmla="*/ 0 60000 65536"/>
                <a:gd name="T5" fmla="*/ 0 60000 65536"/>
              </a:gdLst>
              <a:ahLst/>
              <a:cxnLst>
                <a:cxn ang="T4">
                  <a:pos x="T0" y="T1"/>
                </a:cxn>
                <a:cxn ang="T5">
                  <a:pos x="T2" y="T3"/>
                </a:cxn>
              </a:cxnLst>
              <a:rect l="0" t="0" r="r" b="b"/>
              <a:pathLst>
                <a:path w="282" h="1">
                  <a:moveTo>
                    <a:pt x="0" y="0"/>
                  </a:moveTo>
                  <a:lnTo>
                    <a:pt x="282" y="0"/>
                  </a:lnTo>
                </a:path>
              </a:pathLst>
            </a:custGeom>
            <a:noFill/>
            <a:ln w="76200" cmpd="sng">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556" name="Freeform 117">
              <a:extLst>
                <a:ext uri="{FF2B5EF4-FFF2-40B4-BE49-F238E27FC236}">
                  <a16:creationId xmlns:a16="http://schemas.microsoft.com/office/drawing/2014/main" id="{04329808-C6E5-40DE-A1A3-CBF65067827C}"/>
                </a:ext>
              </a:extLst>
            </p:cNvPr>
            <p:cNvSpPr>
              <a:spLocks/>
            </p:cNvSpPr>
            <p:nvPr/>
          </p:nvSpPr>
          <p:spPr bwMode="auto">
            <a:xfrm>
              <a:off x="4656" y="2591"/>
              <a:ext cx="282" cy="1"/>
            </a:xfrm>
            <a:custGeom>
              <a:avLst/>
              <a:gdLst>
                <a:gd name="T0" fmla="*/ 0 w 282"/>
                <a:gd name="T1" fmla="*/ 0 h 1"/>
                <a:gd name="T2" fmla="*/ 282 w 282"/>
                <a:gd name="T3" fmla="*/ 0 h 1"/>
                <a:gd name="T4" fmla="*/ 0 60000 65536"/>
                <a:gd name="T5" fmla="*/ 0 60000 65536"/>
              </a:gdLst>
              <a:ahLst/>
              <a:cxnLst>
                <a:cxn ang="T4">
                  <a:pos x="T0" y="T1"/>
                </a:cxn>
                <a:cxn ang="T5">
                  <a:pos x="T2" y="T3"/>
                </a:cxn>
              </a:cxnLst>
              <a:rect l="0" t="0" r="r" b="b"/>
              <a:pathLst>
                <a:path w="282" h="1">
                  <a:moveTo>
                    <a:pt x="0" y="0"/>
                  </a:moveTo>
                  <a:lnTo>
                    <a:pt x="282" y="0"/>
                  </a:lnTo>
                </a:path>
              </a:pathLst>
            </a:custGeom>
            <a:noFill/>
            <a:ln w="76200" cmpd="sng">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42" name="Line 118">
            <a:extLst>
              <a:ext uri="{FF2B5EF4-FFF2-40B4-BE49-F238E27FC236}">
                <a16:creationId xmlns:a16="http://schemas.microsoft.com/office/drawing/2014/main" id="{76137270-9419-BDC3-35AC-E3AD5941832E}"/>
              </a:ext>
            </a:extLst>
          </p:cNvPr>
          <p:cNvSpPr>
            <a:spLocks noChangeShapeType="1"/>
          </p:cNvSpPr>
          <p:nvPr/>
        </p:nvSpPr>
        <p:spPr bwMode="auto">
          <a:xfrm>
            <a:off x="4906963" y="3776663"/>
            <a:ext cx="0" cy="53340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 name="Line 119">
            <a:extLst>
              <a:ext uri="{FF2B5EF4-FFF2-40B4-BE49-F238E27FC236}">
                <a16:creationId xmlns:a16="http://schemas.microsoft.com/office/drawing/2014/main" id="{09E1D72F-AD13-5593-9900-A15D08667A51}"/>
              </a:ext>
            </a:extLst>
          </p:cNvPr>
          <p:cNvSpPr>
            <a:spLocks noChangeShapeType="1"/>
          </p:cNvSpPr>
          <p:nvPr/>
        </p:nvSpPr>
        <p:spPr bwMode="auto">
          <a:xfrm>
            <a:off x="4754563" y="4310063"/>
            <a:ext cx="3048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4" name="Line 120">
            <a:extLst>
              <a:ext uri="{FF2B5EF4-FFF2-40B4-BE49-F238E27FC236}">
                <a16:creationId xmlns:a16="http://schemas.microsoft.com/office/drawing/2014/main" id="{30DB2567-1B9A-AFD5-2475-1CDCA2F9136D}"/>
              </a:ext>
            </a:extLst>
          </p:cNvPr>
          <p:cNvSpPr>
            <a:spLocks noChangeShapeType="1"/>
          </p:cNvSpPr>
          <p:nvPr/>
        </p:nvSpPr>
        <p:spPr bwMode="auto">
          <a:xfrm>
            <a:off x="3230563" y="2100263"/>
            <a:ext cx="25908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5" name="Freeform 121">
            <a:extLst>
              <a:ext uri="{FF2B5EF4-FFF2-40B4-BE49-F238E27FC236}">
                <a16:creationId xmlns:a16="http://schemas.microsoft.com/office/drawing/2014/main" id="{44CE29DF-51E3-DBA4-A7FE-3EFDA918DE6D}"/>
              </a:ext>
            </a:extLst>
          </p:cNvPr>
          <p:cNvSpPr>
            <a:spLocks/>
          </p:cNvSpPr>
          <p:nvPr/>
        </p:nvSpPr>
        <p:spPr bwMode="auto">
          <a:xfrm>
            <a:off x="4349750" y="2100263"/>
            <a:ext cx="557213" cy="857250"/>
          </a:xfrm>
          <a:custGeom>
            <a:avLst/>
            <a:gdLst>
              <a:gd name="T0" fmla="*/ 2147483646 w 351"/>
              <a:gd name="T1" fmla="*/ 0 h 540"/>
              <a:gd name="T2" fmla="*/ 2147483646 w 351"/>
              <a:gd name="T3" fmla="*/ 2147483646 h 540"/>
              <a:gd name="T4" fmla="*/ 0 w 351"/>
              <a:gd name="T5" fmla="*/ 2147483646 h 540"/>
              <a:gd name="T6" fmla="*/ 0 60000 65536"/>
              <a:gd name="T7" fmla="*/ 0 60000 65536"/>
              <a:gd name="T8" fmla="*/ 0 60000 65536"/>
            </a:gdLst>
            <a:ahLst/>
            <a:cxnLst>
              <a:cxn ang="T6">
                <a:pos x="T0" y="T1"/>
              </a:cxn>
              <a:cxn ang="T7">
                <a:pos x="T2" y="T3"/>
              </a:cxn>
              <a:cxn ang="T8">
                <a:pos x="T4" y="T5"/>
              </a:cxn>
            </a:cxnLst>
            <a:rect l="0" t="0" r="r" b="b"/>
            <a:pathLst>
              <a:path w="351" h="540">
                <a:moveTo>
                  <a:pt x="351" y="0"/>
                </a:moveTo>
                <a:lnTo>
                  <a:pt x="351" y="540"/>
                </a:lnTo>
                <a:lnTo>
                  <a:pt x="0" y="540"/>
                </a:lnTo>
              </a:path>
            </a:pathLst>
          </a:custGeom>
          <a:noFill/>
          <a:ln w="76200" cmpd="sng">
            <a:solidFill>
              <a:srgbClr val="FF0000"/>
            </a:solidFill>
            <a:round/>
            <a:headEnd type="oval" w="sm" len="sm"/>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8" name="Text Box 134">
            <a:extLst>
              <a:ext uri="{FF2B5EF4-FFF2-40B4-BE49-F238E27FC236}">
                <a16:creationId xmlns:a16="http://schemas.microsoft.com/office/drawing/2014/main" id="{890A1C36-D841-AA25-631A-A08783C8F363}"/>
              </a:ext>
            </a:extLst>
          </p:cNvPr>
          <p:cNvSpPr txBox="1">
            <a:spLocks noChangeArrowheads="1"/>
          </p:cNvSpPr>
          <p:nvPr/>
        </p:nvSpPr>
        <p:spPr bwMode="auto">
          <a:xfrm>
            <a:off x="1423988" y="5815013"/>
            <a:ext cx="50942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b="1">
                <a:latin typeface="Times New Roman" panose="02020603050405020304" pitchFamily="18" charset="0"/>
                <a:ea typeface="宋体" panose="02010600030101010101" pitchFamily="2" charset="-122"/>
              </a:rPr>
              <a:t>写入时 </a:t>
            </a:r>
            <a:r>
              <a:rPr kumimoji="1" lang="en-US" altLang="zh-CN" b="1" i="1">
                <a:solidFill>
                  <a:srgbClr val="FF0000"/>
                </a:solidFill>
                <a:latin typeface="Times New Roman" panose="02020603050405020304" pitchFamily="18" charset="0"/>
                <a:ea typeface="宋体" panose="02010600030101010101" pitchFamily="2" charset="-122"/>
              </a:rPr>
              <a:t>C</a:t>
            </a:r>
            <a:r>
              <a:rPr kumimoji="1" lang="en-US" altLang="zh-CN" b="1" baseline="-25000">
                <a:solidFill>
                  <a:srgbClr val="FF0000"/>
                </a:solidFill>
                <a:latin typeface="Times New Roman" panose="02020603050405020304" pitchFamily="18" charset="0"/>
                <a:ea typeface="宋体" panose="02010600030101010101" pitchFamily="2" charset="-122"/>
              </a:rPr>
              <a:t>S </a:t>
            </a:r>
            <a:r>
              <a:rPr kumimoji="1" lang="zh-CN" altLang="en-US" b="1">
                <a:latin typeface="Times New Roman" panose="02020603050405020304" pitchFamily="18" charset="0"/>
                <a:ea typeface="宋体" panose="02010600030101010101" pitchFamily="2" charset="-122"/>
              </a:rPr>
              <a:t>充电 为 </a:t>
            </a:r>
            <a:r>
              <a:rPr kumimoji="1" lang="zh-CN" altLang="en-US" b="1">
                <a:solidFill>
                  <a:srgbClr val="FF0000"/>
                </a:solidFill>
                <a:latin typeface="Times New Roman" panose="02020603050405020304" pitchFamily="18" charset="0"/>
                <a:ea typeface="宋体" panose="02010600030101010101" pitchFamily="2" charset="-122"/>
              </a:rPr>
              <a:t>“1”</a:t>
            </a:r>
            <a:r>
              <a:rPr kumimoji="1" lang="zh-CN" altLang="en-US" b="1">
                <a:solidFill>
                  <a:schemeClr val="folHlink"/>
                </a:solidFill>
                <a:latin typeface="Times New Roman" panose="02020603050405020304" pitchFamily="18" charset="0"/>
                <a:ea typeface="宋体" panose="02010600030101010101" pitchFamily="2" charset="-122"/>
              </a:rPr>
              <a:t> </a:t>
            </a:r>
            <a:r>
              <a:rPr kumimoji="1" lang="zh-CN" altLang="en-US" b="1">
                <a:latin typeface="Times New Roman" panose="02020603050405020304" pitchFamily="18" charset="0"/>
                <a:ea typeface="宋体" panose="02010600030101010101" pitchFamily="2" charset="-122"/>
              </a:rPr>
              <a:t>放电 为 </a:t>
            </a:r>
            <a:r>
              <a:rPr kumimoji="1" lang="zh-CN" altLang="en-US" b="1">
                <a:solidFill>
                  <a:srgbClr val="FF0000"/>
                </a:solidFill>
                <a:latin typeface="Times New Roman" panose="02020603050405020304" pitchFamily="18" charset="0"/>
                <a:ea typeface="宋体" panose="02010600030101010101" pitchFamily="2" charset="-122"/>
              </a:rPr>
              <a:t>“0”</a:t>
            </a:r>
          </a:p>
        </p:txBody>
      </p:sp>
      <p:sp>
        <p:nvSpPr>
          <p:cNvPr id="169" name="Text Box 146">
            <a:extLst>
              <a:ext uri="{FF2B5EF4-FFF2-40B4-BE49-F238E27FC236}">
                <a16:creationId xmlns:a16="http://schemas.microsoft.com/office/drawing/2014/main" id="{86DB4693-93A6-0C6E-D7C1-62A405E45E63}"/>
              </a:ext>
            </a:extLst>
          </p:cNvPr>
          <p:cNvSpPr txBox="1">
            <a:spLocks noChangeArrowheads="1"/>
          </p:cNvSpPr>
          <p:nvPr/>
        </p:nvSpPr>
        <p:spPr bwMode="auto">
          <a:xfrm>
            <a:off x="3967163" y="2495550"/>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2000" b="1">
                <a:solidFill>
                  <a:srgbClr val="FF0000"/>
                </a:solidFill>
                <a:latin typeface="Times New Roman" panose="02020603050405020304" pitchFamily="18" charset="0"/>
                <a:ea typeface="宋体" panose="02010600030101010101" pitchFamily="2" charset="-122"/>
              </a:rPr>
              <a:t>T</a:t>
            </a:r>
            <a:endParaRPr kumimoji="1" lang="zh-CN" altLang="en-US" sz="2000" b="1">
              <a:solidFill>
                <a:srgbClr val="FF0000"/>
              </a:solidFill>
              <a:latin typeface="Times New Roman" panose="02020603050405020304" pitchFamily="18" charset="0"/>
              <a:ea typeface="宋体" panose="02010600030101010101" pitchFamily="2" charset="-122"/>
            </a:endParaRPr>
          </a:p>
        </p:txBody>
      </p:sp>
      <p:sp>
        <p:nvSpPr>
          <p:cNvPr id="170" name="AutoShape 147">
            <a:extLst>
              <a:ext uri="{FF2B5EF4-FFF2-40B4-BE49-F238E27FC236}">
                <a16:creationId xmlns:a16="http://schemas.microsoft.com/office/drawing/2014/main" id="{A47CA83E-6204-42F3-9634-362F1640B4A9}"/>
              </a:ext>
            </a:extLst>
          </p:cNvPr>
          <p:cNvSpPr>
            <a:spLocks noChangeArrowheads="1"/>
          </p:cNvSpPr>
          <p:nvPr/>
        </p:nvSpPr>
        <p:spPr bwMode="auto">
          <a:xfrm>
            <a:off x="3763963" y="1262063"/>
            <a:ext cx="1066800" cy="381000"/>
          </a:xfrm>
          <a:prstGeom prst="wedgeRoundRectCallout">
            <a:avLst>
              <a:gd name="adj1" fmla="val -50894"/>
              <a:gd name="adj2" fmla="val 160000"/>
              <a:gd name="adj3" fmla="val 16667"/>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8800" tIns="10800"/>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000" b="1">
                <a:latin typeface="Times New Roman" panose="02020603050405020304" pitchFamily="18" charset="0"/>
                <a:ea typeface="宋体" panose="02010600030101010101" pitchFamily="2" charset="-122"/>
              </a:rPr>
              <a:t>无电流</a:t>
            </a:r>
          </a:p>
        </p:txBody>
      </p:sp>
      <p:sp>
        <p:nvSpPr>
          <p:cNvPr id="171" name="AutoShape 148">
            <a:extLst>
              <a:ext uri="{FF2B5EF4-FFF2-40B4-BE49-F238E27FC236}">
                <a16:creationId xmlns:a16="http://schemas.microsoft.com/office/drawing/2014/main" id="{C7407DE3-2D13-5153-72C3-021EC93606B1}"/>
              </a:ext>
            </a:extLst>
          </p:cNvPr>
          <p:cNvSpPr>
            <a:spLocks noChangeArrowheads="1"/>
          </p:cNvSpPr>
          <p:nvPr/>
        </p:nvSpPr>
        <p:spPr bwMode="auto">
          <a:xfrm>
            <a:off x="4456113" y="895350"/>
            <a:ext cx="1066800" cy="381000"/>
          </a:xfrm>
          <a:prstGeom prst="wedgeRoundRectCallout">
            <a:avLst>
              <a:gd name="adj1" fmla="val -106676"/>
              <a:gd name="adj2" fmla="val 240000"/>
              <a:gd name="adj3" fmla="val 16667"/>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8800" tIns="10800"/>
          <a:lstStyle>
            <a:lvl1pPr algn="just">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lgn="just">
              <a:spcBef>
                <a:spcPct val="20000"/>
              </a:spcBef>
              <a:buChar char="–"/>
              <a:defRPr sz="2000">
                <a:solidFill>
                  <a:schemeClr val="tx2"/>
                </a:solidFill>
                <a:latin typeface="Arial" panose="020B0604020202020204" pitchFamily="34" charset="0"/>
                <a:ea typeface="黑体" panose="02010609060101010101" pitchFamily="49" charset="-122"/>
              </a:defRPr>
            </a:lvl2pPr>
            <a:lvl3pPr marL="1143000" indent="-228600" algn="just">
              <a:spcBef>
                <a:spcPct val="20000"/>
              </a:spcBef>
              <a:buChar char="•"/>
              <a:defRPr>
                <a:solidFill>
                  <a:schemeClr val="tx1"/>
                </a:solidFill>
                <a:latin typeface="Arial" panose="020B0604020202020204" pitchFamily="34" charset="0"/>
                <a:ea typeface="黑体" panose="02010609060101010101" pitchFamily="49" charset="-122"/>
              </a:defRPr>
            </a:lvl3pPr>
            <a:lvl4pPr marL="1600200" indent="-228600" algn="just">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lgn="just">
              <a:spcBef>
                <a:spcPct val="20000"/>
              </a:spcBef>
              <a:buChar char="»"/>
              <a:defRPr sz="1400">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spcBef>
                <a:spcPct val="20000"/>
              </a:spcBef>
              <a:spcAft>
                <a:spcPct val="0"/>
              </a:spcAft>
              <a:buChar char="»"/>
              <a:defRPr sz="14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000" b="1">
                <a:latin typeface="Times New Roman" panose="02020603050405020304" pitchFamily="18" charset="0"/>
                <a:ea typeface="宋体" panose="02010600030101010101" pitchFamily="2" charset="-122"/>
              </a:rPr>
              <a:t>有电流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arn(outVertical)">
                                      <p:cBhvr>
                                        <p:cTn id="7" dur="500"/>
                                        <p:tgtEl>
                                          <p:spTgt spid="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blinds(horizontal)">
                                      <p:cBhvr>
                                        <p:cTn id="12" dur="500"/>
                                        <p:tgtEl>
                                          <p:spTgt spid="1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strips(upRight)">
                                      <p:cBhvr>
                                        <p:cTn id="17" dur="500"/>
                                        <p:tgtEl>
                                          <p:spTgt spid="132"/>
                                        </p:tgtEl>
                                      </p:cBhvr>
                                    </p:animEffect>
                                  </p:childTnLst>
                                </p:cTn>
                              </p:par>
                            </p:childTnLst>
                          </p:cTn>
                        </p:par>
                        <p:par>
                          <p:cTn id="18" fill="hold" nodeType="afterGroup">
                            <p:stCondLst>
                              <p:cond delay="500"/>
                            </p:stCondLst>
                            <p:childTnLst>
                              <p:par>
                                <p:cTn id="19" presetID="3" presetClass="entr" presetSubtype="10" fill="hold" nodeType="afterEffect">
                                  <p:stCondLst>
                                    <p:cond delay="0"/>
                                  </p:stCondLst>
                                  <p:childTnLst>
                                    <p:set>
                                      <p:cBhvr>
                                        <p:cTn id="20" dur="1" fill="hold">
                                          <p:stCondLst>
                                            <p:cond delay="0"/>
                                          </p:stCondLst>
                                        </p:cTn>
                                        <p:tgtEl>
                                          <p:spTgt spid="135"/>
                                        </p:tgtEl>
                                        <p:attrNameLst>
                                          <p:attrName>style.visibility</p:attrName>
                                        </p:attrNameLst>
                                      </p:cBhvr>
                                      <p:to>
                                        <p:strVal val="visible"/>
                                      </p:to>
                                    </p:set>
                                    <p:animEffect transition="in" filter="blinds(horizontal)">
                                      <p:cBhvr>
                                        <p:cTn id="21" dur="500"/>
                                        <p:tgtEl>
                                          <p:spTgt spid="13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blinds(horizontal)">
                                      <p:cBhvr>
                                        <p:cTn id="26" dur="500"/>
                                        <p:tgtEl>
                                          <p:spTgt spid="1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0"/>
                                        </p:tgtEl>
                                        <p:attrNameLst>
                                          <p:attrName>style.visibility</p:attrName>
                                        </p:attrNameLst>
                                      </p:cBhvr>
                                      <p:to>
                                        <p:strVal val="visible"/>
                                      </p:to>
                                    </p:set>
                                    <p:animEffect transition="in" filter="blinds(horizontal)">
                                      <p:cBhvr>
                                        <p:cTn id="31" dur="500"/>
                                        <p:tgtEl>
                                          <p:spTgt spid="170"/>
                                        </p:tgtEl>
                                      </p:cBhvr>
                                    </p:animEffect>
                                  </p:childTnLst>
                                  <p:subTnLst>
                                    <p:set>
                                      <p:cBhvr override="childStyle">
                                        <p:cTn dur="1" fill="hold" display="0" masterRel="nextClick" afterEffect="1"/>
                                        <p:tgtEl>
                                          <p:spTgt spid="170"/>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29"/>
                                        </p:tgtEl>
                                        <p:attrNameLst>
                                          <p:attrName>style.visibility</p:attrName>
                                        </p:attrNameLst>
                                      </p:cBhvr>
                                      <p:to>
                                        <p:strVal val="visible"/>
                                      </p:to>
                                    </p:set>
                                    <p:animEffect transition="in" filter="blinds(horizontal)">
                                      <p:cBhvr>
                                        <p:cTn id="36" dur="500"/>
                                        <p:tgtEl>
                                          <p:spTgt spid="12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43"/>
                                        </p:tgtEl>
                                        <p:attrNameLst>
                                          <p:attrName>style.visibility</p:attrName>
                                        </p:attrNameLst>
                                      </p:cBhvr>
                                      <p:to>
                                        <p:strVal val="visible"/>
                                      </p:to>
                                    </p:set>
                                    <p:animEffect transition="in" filter="blinds(horizontal)">
                                      <p:cBhvr>
                                        <p:cTn id="41" dur="500"/>
                                        <p:tgtEl>
                                          <p:spTgt spid="143"/>
                                        </p:tgtEl>
                                      </p:cBhvr>
                                    </p:animEffect>
                                  </p:childTnLst>
                                </p:cTn>
                              </p:par>
                            </p:childTnLst>
                          </p:cTn>
                        </p:par>
                        <p:par>
                          <p:cTn id="42" fill="hold" nodeType="afterGroup">
                            <p:stCondLst>
                              <p:cond delay="500"/>
                            </p:stCondLst>
                            <p:childTnLst>
                              <p:par>
                                <p:cTn id="43" presetID="18" presetClass="entr" presetSubtype="9" fill="hold" nodeType="afterEffect">
                                  <p:stCondLst>
                                    <p:cond delay="0"/>
                                  </p:stCondLst>
                                  <p:childTnLst>
                                    <p:set>
                                      <p:cBhvr>
                                        <p:cTn id="44" dur="1" fill="hold">
                                          <p:stCondLst>
                                            <p:cond delay="0"/>
                                          </p:stCondLst>
                                        </p:cTn>
                                        <p:tgtEl>
                                          <p:spTgt spid="142"/>
                                        </p:tgtEl>
                                        <p:attrNameLst>
                                          <p:attrName>style.visibility</p:attrName>
                                        </p:attrNameLst>
                                      </p:cBhvr>
                                      <p:to>
                                        <p:strVal val="visible"/>
                                      </p:to>
                                    </p:set>
                                    <p:animEffect transition="in" filter="strips(upLeft)">
                                      <p:cBhvr>
                                        <p:cTn id="45" dur="500"/>
                                        <p:tgtEl>
                                          <p:spTgt spid="142"/>
                                        </p:tgtEl>
                                      </p:cBhvr>
                                    </p:animEffect>
                                  </p:childTnLst>
                                </p:cTn>
                              </p:par>
                            </p:childTnLst>
                          </p:cTn>
                        </p:par>
                        <p:par>
                          <p:cTn id="46" fill="hold" nodeType="afterGroup">
                            <p:stCondLst>
                              <p:cond delay="1000"/>
                            </p:stCondLst>
                            <p:childTnLst>
                              <p:par>
                                <p:cTn id="47" presetID="3" presetClass="entr" presetSubtype="10" fill="hold" nodeType="afterEffect">
                                  <p:stCondLst>
                                    <p:cond delay="0"/>
                                  </p:stCondLst>
                                  <p:childTnLst>
                                    <p:set>
                                      <p:cBhvr>
                                        <p:cTn id="48" dur="1" fill="hold">
                                          <p:stCondLst>
                                            <p:cond delay="0"/>
                                          </p:stCondLst>
                                        </p:cTn>
                                        <p:tgtEl>
                                          <p:spTgt spid="139"/>
                                        </p:tgtEl>
                                        <p:attrNameLst>
                                          <p:attrName>style.visibility</p:attrName>
                                        </p:attrNameLst>
                                      </p:cBhvr>
                                      <p:to>
                                        <p:strVal val="visible"/>
                                      </p:to>
                                    </p:set>
                                    <p:animEffect transition="in" filter="blinds(horizontal)">
                                      <p:cBhvr>
                                        <p:cTn id="49" dur="500"/>
                                        <p:tgtEl>
                                          <p:spTgt spid="13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8" presetClass="entr" presetSubtype="9" fill="hold" nodeType="click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strips(upLeft)">
                                      <p:cBhvr>
                                        <p:cTn id="54" dur="500"/>
                                        <p:tgtEl>
                                          <p:spTgt spid="13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8" presetClass="entr" presetSubtype="3" fill="hold" nodeType="clickEffect">
                                  <p:stCondLst>
                                    <p:cond delay="0"/>
                                  </p:stCondLst>
                                  <p:childTnLst>
                                    <p:set>
                                      <p:cBhvr>
                                        <p:cTn id="58" dur="1" fill="hold">
                                          <p:stCondLst>
                                            <p:cond delay="0"/>
                                          </p:stCondLst>
                                        </p:cTn>
                                        <p:tgtEl>
                                          <p:spTgt spid="145"/>
                                        </p:tgtEl>
                                        <p:attrNameLst>
                                          <p:attrName>style.visibility</p:attrName>
                                        </p:attrNameLst>
                                      </p:cBhvr>
                                      <p:to>
                                        <p:strVal val="visible"/>
                                      </p:to>
                                    </p:set>
                                    <p:animEffect transition="in" filter="strips(upRight)">
                                      <p:cBhvr>
                                        <p:cTn id="59" dur="500"/>
                                        <p:tgtEl>
                                          <p:spTgt spid="145"/>
                                        </p:tgtEl>
                                      </p:cBhvr>
                                    </p:animEffect>
                                  </p:childTnLst>
                                </p:cTn>
                              </p:par>
                            </p:childTnLst>
                          </p:cTn>
                        </p:par>
                        <p:par>
                          <p:cTn id="60" fill="hold" nodeType="afterGroup">
                            <p:stCondLst>
                              <p:cond delay="500"/>
                            </p:stCondLst>
                            <p:childTnLst>
                              <p:par>
                                <p:cTn id="61" presetID="18" presetClass="entr" presetSubtype="12" fill="hold" nodeType="afterEffect">
                                  <p:stCondLst>
                                    <p:cond delay="0"/>
                                  </p:stCondLst>
                                  <p:childTnLst>
                                    <p:set>
                                      <p:cBhvr>
                                        <p:cTn id="62" dur="1" fill="hold">
                                          <p:stCondLst>
                                            <p:cond delay="0"/>
                                          </p:stCondLst>
                                        </p:cTn>
                                        <p:tgtEl>
                                          <p:spTgt spid="144"/>
                                        </p:tgtEl>
                                        <p:attrNameLst>
                                          <p:attrName>style.visibility</p:attrName>
                                        </p:attrNameLst>
                                      </p:cBhvr>
                                      <p:to>
                                        <p:strVal val="visible"/>
                                      </p:to>
                                    </p:set>
                                    <p:animEffect transition="in" filter="strips(downLeft)">
                                      <p:cBhvr>
                                        <p:cTn id="63" dur="500"/>
                                        <p:tgtEl>
                                          <p:spTgt spid="14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71"/>
                                        </p:tgtEl>
                                        <p:attrNameLst>
                                          <p:attrName>style.visibility</p:attrName>
                                        </p:attrNameLst>
                                      </p:cBhvr>
                                      <p:to>
                                        <p:strVal val="visible"/>
                                      </p:to>
                                    </p:set>
                                    <p:animEffect transition="in" filter="blinds(horizontal)">
                                      <p:cBhvr>
                                        <p:cTn id="68" dur="500"/>
                                        <p:tgtEl>
                                          <p:spTgt spid="171"/>
                                        </p:tgtEl>
                                      </p:cBhvr>
                                    </p:animEffect>
                                  </p:childTnLst>
                                  <p:subTnLst>
                                    <p:set>
                                      <p:cBhvr override="childStyle">
                                        <p:cTn dur="1" fill="hold" display="0" masterRel="nextClick" afterEffect="1"/>
                                        <p:tgtEl>
                                          <p:spTgt spid="171"/>
                                        </p:tgtEl>
                                        <p:attrNameLst>
                                          <p:attrName>style.visibility</p:attrName>
                                        </p:attrNameLst>
                                      </p:cBhvr>
                                      <p:to>
                                        <p:strVal val="hidden"/>
                                      </p:to>
                                    </p:set>
                                  </p:sub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blinds(horizontal)">
                                      <p:cBhvr>
                                        <p:cTn id="73" dur="500"/>
                                        <p:tgtEl>
                                          <p:spTgt spid="8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58"/>
                                        </p:tgtEl>
                                        <p:attrNameLst>
                                          <p:attrName>style.visibility</p:attrName>
                                        </p:attrNameLst>
                                      </p:cBhvr>
                                      <p:to>
                                        <p:strVal val="visible"/>
                                      </p:to>
                                    </p:set>
                                    <p:animEffect transition="in" filter="blinds(horizontal)">
                                      <p:cBhvr>
                                        <p:cTn id="78"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utoUpdateAnimBg="0"/>
      <p:bldP spid="158" grpId="0" autoUpdateAnimBg="0"/>
      <p:bldP spid="169" grpId="0" autoUpdateAnimBg="0"/>
      <p:bldP spid="170" grpId="0" animBg="1" autoUpdateAnimBg="0"/>
      <p:bldP spid="17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r>
              <a:rPr lang="en-US"/>
              <a:t>Locality Example</a:t>
            </a:r>
          </a:p>
        </p:txBody>
      </p:sp>
      <p:sp>
        <p:nvSpPr>
          <p:cNvPr id="133126" name="Rectangle 6"/>
          <p:cNvSpPr>
            <a:spLocks noGrp="1" noChangeArrowheads="1"/>
          </p:cNvSpPr>
          <p:nvPr>
            <p:ph idx="1"/>
          </p:nvPr>
        </p:nvSpPr>
        <p:spPr/>
        <p:txBody>
          <a:bodyPr/>
          <a:lstStyle/>
          <a:p>
            <a:r>
              <a:rPr lang="en-US" dirty="0">
                <a:solidFill>
                  <a:srgbClr val="FF0000"/>
                </a:solidFill>
              </a:rPr>
              <a:t>Question:</a:t>
            </a:r>
            <a:r>
              <a:rPr lang="en-US" dirty="0"/>
              <a:t> Does this function have good locality with respect to array </a:t>
            </a:r>
            <a:r>
              <a:rPr lang="en-US" b="0" dirty="0">
                <a:latin typeface="Courier New"/>
                <a:cs typeface="Courier New"/>
              </a:rPr>
              <a:t>a</a:t>
            </a:r>
            <a:r>
              <a:rPr lang="en-US" dirty="0"/>
              <a:t>?</a:t>
            </a:r>
          </a:p>
        </p:txBody>
      </p:sp>
      <p:sp>
        <p:nvSpPr>
          <p:cNvPr id="133124" name="Text Box 4"/>
          <p:cNvSpPr txBox="1">
            <a:spLocks noChangeArrowheads="1"/>
          </p:cNvSpPr>
          <p:nvPr/>
        </p:nvSpPr>
        <p:spPr bwMode="auto">
          <a:xfrm>
            <a:off x="1817688" y="2484438"/>
            <a:ext cx="4441825" cy="2589212"/>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pPr algn="l">
              <a:lnSpc>
                <a:spcPct val="100000"/>
              </a:lnSpc>
            </a:pPr>
            <a:r>
              <a:rPr lang="en-US" sz="1800" dirty="0" err="1">
                <a:latin typeface="Courier New" charset="0"/>
              </a:rPr>
              <a:t>int</a:t>
            </a:r>
            <a:r>
              <a:rPr lang="en-US" sz="1800" dirty="0">
                <a:latin typeface="Courier New" charset="0"/>
              </a:rPr>
              <a:t> </a:t>
            </a:r>
            <a:r>
              <a:rPr lang="en-US" sz="1800" dirty="0" err="1">
                <a:latin typeface="Courier New" charset="0"/>
              </a:rPr>
              <a:t>sum_array_cols(int</a:t>
            </a:r>
            <a:r>
              <a:rPr lang="en-US" sz="1800" dirty="0">
                <a:latin typeface="Courier New" charset="0"/>
              </a:rPr>
              <a:t> </a:t>
            </a:r>
            <a:r>
              <a:rPr lang="en-US" sz="1800" dirty="0" err="1">
                <a:latin typeface="Courier New" charset="0"/>
              </a:rPr>
              <a:t>a[M][N</a:t>
            </a:r>
            <a:r>
              <a:rPr lang="en-US" sz="1800" dirty="0">
                <a:latin typeface="Courier New" charset="0"/>
              </a:rPr>
              <a:t>])</a:t>
            </a:r>
          </a:p>
          <a:p>
            <a:pPr algn="l">
              <a:lnSpc>
                <a:spcPct val="100000"/>
              </a:lnSpc>
            </a:pPr>
            <a:r>
              <a:rPr lang="en-US" sz="1800" dirty="0">
                <a:latin typeface="Courier New" charset="0"/>
              </a:rPr>
              <a:t>{</a:t>
            </a:r>
          </a:p>
          <a:p>
            <a:pPr algn="l">
              <a:lnSpc>
                <a:spcPct val="100000"/>
              </a:lnSpc>
            </a:pPr>
            <a:r>
              <a:rPr lang="en-US" sz="1800" dirty="0">
                <a:latin typeface="Courier New" charset="0"/>
              </a:rPr>
              <a:t>    </a:t>
            </a:r>
            <a:r>
              <a:rPr lang="en-US" sz="1800" dirty="0" err="1">
                <a:latin typeface="Courier New" charset="0"/>
              </a:rPr>
              <a:t>int</a:t>
            </a:r>
            <a:r>
              <a:rPr lang="en-US" sz="1800" dirty="0">
                <a:latin typeface="Courier New" charset="0"/>
              </a:rPr>
              <a:t> </a:t>
            </a:r>
            <a:r>
              <a:rPr lang="en-US" sz="1800" dirty="0" err="1">
                <a:latin typeface="Courier New" charset="0"/>
              </a:rPr>
              <a:t>i</a:t>
            </a:r>
            <a:r>
              <a:rPr lang="en-US" sz="1800" dirty="0">
                <a:latin typeface="Courier New" charset="0"/>
              </a:rPr>
              <a:t>, </a:t>
            </a:r>
            <a:r>
              <a:rPr lang="en-US" sz="1800" dirty="0" err="1">
                <a:latin typeface="Courier New" charset="0"/>
              </a:rPr>
              <a:t>j</a:t>
            </a:r>
            <a:r>
              <a:rPr lang="en-US" sz="1800" dirty="0">
                <a:latin typeface="Courier New" charset="0"/>
              </a:rPr>
              <a:t>, sum = 0;</a:t>
            </a:r>
          </a:p>
          <a:p>
            <a:pPr algn="l">
              <a:lnSpc>
                <a:spcPct val="100000"/>
              </a:lnSpc>
            </a:pPr>
            <a:endParaRPr lang="en-US" sz="1800" dirty="0">
              <a:latin typeface="Courier New" charset="0"/>
            </a:endParaRPr>
          </a:p>
          <a:p>
            <a:pPr algn="l">
              <a:lnSpc>
                <a:spcPct val="100000"/>
              </a:lnSpc>
            </a:pPr>
            <a:r>
              <a:rPr lang="en-US" sz="1800" dirty="0">
                <a:latin typeface="Courier New" charset="0"/>
              </a:rPr>
              <a:t>    for (</a:t>
            </a:r>
            <a:r>
              <a:rPr lang="en-US" sz="1800" dirty="0" err="1">
                <a:latin typeface="Courier New" charset="0"/>
              </a:rPr>
              <a:t>j</a:t>
            </a:r>
            <a:r>
              <a:rPr lang="en-US" sz="1800" dirty="0">
                <a:latin typeface="Courier New" charset="0"/>
              </a:rPr>
              <a:t> = 0; </a:t>
            </a:r>
            <a:r>
              <a:rPr lang="en-US" sz="1800" dirty="0" err="1">
                <a:latin typeface="Courier New" charset="0"/>
              </a:rPr>
              <a:t>j</a:t>
            </a:r>
            <a:r>
              <a:rPr lang="en-US" sz="1800" dirty="0">
                <a:latin typeface="Courier New" charset="0"/>
              </a:rPr>
              <a:t> &lt; N; </a:t>
            </a:r>
            <a:r>
              <a:rPr lang="en-US" sz="1800" dirty="0" err="1">
                <a:latin typeface="Courier New" charset="0"/>
              </a:rPr>
              <a:t>j</a:t>
            </a:r>
            <a:r>
              <a:rPr lang="en-US" sz="1800" dirty="0">
                <a:latin typeface="Courier New" charset="0"/>
              </a:rPr>
              <a:t>++)</a:t>
            </a:r>
          </a:p>
          <a:p>
            <a:pPr algn="l">
              <a:lnSpc>
                <a:spcPct val="100000"/>
              </a:lnSpc>
            </a:pPr>
            <a:r>
              <a:rPr lang="en-US" sz="1800" dirty="0">
                <a:latin typeface="Courier New" charset="0"/>
              </a:rPr>
              <a:t>        for (</a:t>
            </a:r>
            <a:r>
              <a:rPr lang="en-US" sz="1800" dirty="0" err="1">
                <a:latin typeface="Courier New" charset="0"/>
              </a:rPr>
              <a:t>i</a:t>
            </a:r>
            <a:r>
              <a:rPr lang="en-US" sz="1800" dirty="0">
                <a:latin typeface="Courier New" charset="0"/>
              </a:rPr>
              <a:t> = 0; </a:t>
            </a:r>
            <a:r>
              <a:rPr lang="en-US" sz="1800" dirty="0" err="1">
                <a:latin typeface="Courier New" charset="0"/>
              </a:rPr>
              <a:t>i</a:t>
            </a:r>
            <a:r>
              <a:rPr lang="en-US" sz="1800" dirty="0">
                <a:latin typeface="Courier New" charset="0"/>
              </a:rPr>
              <a:t> &lt; M; </a:t>
            </a:r>
            <a:r>
              <a:rPr lang="en-US" sz="1800" dirty="0" err="1">
                <a:latin typeface="Courier New" charset="0"/>
              </a:rPr>
              <a:t>i</a:t>
            </a:r>
            <a:r>
              <a:rPr lang="en-US" sz="1800" dirty="0">
                <a:latin typeface="Courier New" charset="0"/>
              </a:rPr>
              <a:t>++)</a:t>
            </a:r>
          </a:p>
          <a:p>
            <a:pPr algn="l">
              <a:lnSpc>
                <a:spcPct val="100000"/>
              </a:lnSpc>
            </a:pPr>
            <a:r>
              <a:rPr lang="en-US" sz="1800" dirty="0">
                <a:latin typeface="Courier New" charset="0"/>
              </a:rPr>
              <a:t>            sum += </a:t>
            </a:r>
            <a:r>
              <a:rPr lang="en-US" sz="1800" dirty="0" err="1">
                <a:latin typeface="Courier New" charset="0"/>
              </a:rPr>
              <a:t>a[i][j</a:t>
            </a:r>
            <a:r>
              <a:rPr lang="en-US" sz="1800" dirty="0">
                <a:latin typeface="Courier New" charset="0"/>
              </a:rPr>
              <a:t>];</a:t>
            </a:r>
          </a:p>
          <a:p>
            <a:pPr algn="l">
              <a:lnSpc>
                <a:spcPct val="100000"/>
              </a:lnSpc>
            </a:pPr>
            <a:r>
              <a:rPr lang="en-US" sz="1800" dirty="0">
                <a:latin typeface="Courier New" charset="0"/>
              </a:rPr>
              <a:t>    return sum;</a:t>
            </a:r>
          </a:p>
          <a:p>
            <a:pPr algn="l">
              <a:lnSpc>
                <a:spcPct val="100000"/>
              </a:lnSpc>
            </a:pPr>
            <a:r>
              <a:rPr lang="en-US" sz="1800" dirty="0">
                <a:latin typeface="Courier New" charset="0"/>
              </a:rPr>
              <a:t>}</a:t>
            </a:r>
          </a:p>
        </p:txBody>
      </p:sp>
      <p:sp>
        <p:nvSpPr>
          <p:cNvPr id="5" name="TextBox 4">
            <a:extLst>
              <a:ext uri="{FF2B5EF4-FFF2-40B4-BE49-F238E27FC236}">
                <a16:creationId xmlns:a16="http://schemas.microsoft.com/office/drawing/2014/main" id="{53810A75-937C-4D6F-9C78-6B0DF0D10DC9}"/>
              </a:ext>
            </a:extLst>
          </p:cNvPr>
          <p:cNvSpPr txBox="1"/>
          <p:nvPr/>
        </p:nvSpPr>
        <p:spPr>
          <a:xfrm>
            <a:off x="6150709" y="5400000"/>
            <a:ext cx="2830840" cy="461665"/>
          </a:xfrm>
          <a:prstGeom prst="rect">
            <a:avLst/>
          </a:prstGeom>
          <a:noFill/>
        </p:spPr>
        <p:txBody>
          <a:bodyPr wrap="none" rtlCol="0">
            <a:spAutoFit/>
          </a:bodyPr>
          <a:lstStyle/>
          <a:p>
            <a:pPr algn="ctr"/>
            <a:r>
              <a:rPr lang="en-US" dirty="0">
                <a:latin typeface="Calibri" pitchFamily="34" charset="0"/>
              </a:rPr>
              <a:t>Answer: no, unless…</a:t>
            </a:r>
          </a:p>
        </p:txBody>
      </p:sp>
      <p:sp>
        <p:nvSpPr>
          <p:cNvPr id="6" name="TextBox 5">
            <a:extLst>
              <a:ext uri="{FF2B5EF4-FFF2-40B4-BE49-F238E27FC236}">
                <a16:creationId xmlns:a16="http://schemas.microsoft.com/office/drawing/2014/main" id="{E5566AD5-FDF4-45C7-8C7F-7D736D0CB2EF}"/>
              </a:ext>
            </a:extLst>
          </p:cNvPr>
          <p:cNvSpPr txBox="1"/>
          <p:nvPr/>
        </p:nvSpPr>
        <p:spPr>
          <a:xfrm>
            <a:off x="6546623" y="5872460"/>
            <a:ext cx="2090701" cy="461665"/>
          </a:xfrm>
          <a:prstGeom prst="rect">
            <a:avLst/>
          </a:prstGeom>
          <a:noFill/>
        </p:spPr>
        <p:txBody>
          <a:bodyPr wrap="none" rtlCol="0">
            <a:spAutoFit/>
          </a:bodyPr>
          <a:lstStyle/>
          <a:p>
            <a:pPr algn="ctr"/>
            <a:r>
              <a:rPr lang="en-US" dirty="0">
                <a:latin typeface="Calibri" pitchFamily="34" charset="0"/>
              </a:rPr>
              <a:t>M is very small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9C525-8FC9-493B-9BCB-D23F0C58181A}"/>
              </a:ext>
            </a:extLst>
          </p:cNvPr>
          <p:cNvSpPr>
            <a:spLocks noGrp="1"/>
          </p:cNvSpPr>
          <p:nvPr>
            <p:ph type="title"/>
          </p:nvPr>
        </p:nvSpPr>
        <p:spPr>
          <a:xfrm>
            <a:off x="132784" y="227168"/>
            <a:ext cx="7592093" cy="762000"/>
          </a:xfrm>
        </p:spPr>
        <p:txBody>
          <a:bodyPr>
            <a:normAutofit/>
          </a:bodyPr>
          <a:lstStyle/>
          <a:p>
            <a:r>
              <a:rPr lang="zh-CN" altLang="en-US" dirty="0"/>
              <a:t>多维数组引用局部性</a:t>
            </a:r>
          </a:p>
        </p:txBody>
      </p:sp>
      <p:sp>
        <p:nvSpPr>
          <p:cNvPr id="3" name="内容占位符 2">
            <a:extLst>
              <a:ext uri="{FF2B5EF4-FFF2-40B4-BE49-F238E27FC236}">
                <a16:creationId xmlns:a16="http://schemas.microsoft.com/office/drawing/2014/main" id="{9F14C1C5-FE3C-4C6D-95C0-906635C54DF9}"/>
              </a:ext>
            </a:extLst>
          </p:cNvPr>
          <p:cNvSpPr>
            <a:spLocks noGrp="1"/>
          </p:cNvSpPr>
          <p:nvPr>
            <p:ph idx="1"/>
          </p:nvPr>
        </p:nvSpPr>
        <p:spPr>
          <a:xfrm>
            <a:off x="457200" y="837034"/>
            <a:ext cx="8229600" cy="2567960"/>
          </a:xfrm>
        </p:spPr>
        <p:txBody>
          <a:bodyPr>
            <a:normAutofit/>
          </a:bodyPr>
          <a:lstStyle/>
          <a:p>
            <a:r>
              <a:rPr lang="zh-CN" altLang="en-US" sz="1800" dirty="0"/>
              <a:t>多维数组行优化顺序与列优化顺序具有不同的局部性</a:t>
            </a:r>
          </a:p>
        </p:txBody>
      </p:sp>
      <p:sp>
        <p:nvSpPr>
          <p:cNvPr id="4" name="灯片编号占位符 3">
            <a:extLst>
              <a:ext uri="{FF2B5EF4-FFF2-40B4-BE49-F238E27FC236}">
                <a16:creationId xmlns:a16="http://schemas.microsoft.com/office/drawing/2014/main" id="{868B9AC6-C258-403E-AF20-44278319F514}"/>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91</a:t>
            </a:fld>
            <a:endParaRPr lang="zh-CN" altLang="en-US" dirty="0"/>
          </a:p>
        </p:txBody>
      </p:sp>
      <p:sp>
        <p:nvSpPr>
          <p:cNvPr id="5" name="矩形 4">
            <a:extLst>
              <a:ext uri="{FF2B5EF4-FFF2-40B4-BE49-F238E27FC236}">
                <a16:creationId xmlns:a16="http://schemas.microsoft.com/office/drawing/2014/main" id="{DD20D9B3-AAE9-48B9-ABD6-2E322B85A1C9}"/>
              </a:ext>
            </a:extLst>
          </p:cNvPr>
          <p:cNvSpPr/>
          <p:nvPr/>
        </p:nvSpPr>
        <p:spPr>
          <a:xfrm>
            <a:off x="174356" y="1233786"/>
            <a:ext cx="4350871" cy="1600438"/>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r>
              <a:rPr lang="en-US" altLang="zh-CN" sz="1400">
                <a:solidFill>
                  <a:schemeClr val="tx1"/>
                </a:solidFill>
                <a:latin typeface="Courier New" charset="0"/>
              </a:rPr>
              <a:t>int sumarrayrows</a:t>
            </a:r>
            <a:r>
              <a:rPr lang="en-US" altLang="zh-CN" sz="1400" dirty="0">
                <a:solidFill>
                  <a:schemeClr val="tx1"/>
                </a:solidFill>
                <a:latin typeface="Courier New" charset="0"/>
              </a:rPr>
              <a:t>(int a[M][N]){</a:t>
            </a:r>
          </a:p>
          <a:p>
            <a:r>
              <a:rPr lang="en-US" altLang="zh-CN" sz="1400" dirty="0">
                <a:solidFill>
                  <a:schemeClr val="tx1"/>
                </a:solidFill>
                <a:latin typeface="Courier New" charset="0"/>
              </a:rPr>
              <a:t>	</a:t>
            </a:r>
            <a:r>
              <a:rPr lang="en-US" altLang="zh-CN" sz="1400">
                <a:solidFill>
                  <a:schemeClr val="tx1"/>
                </a:solidFill>
                <a:latin typeface="Courier New" charset="0"/>
              </a:rPr>
              <a:t>int </a:t>
            </a:r>
            <a:r>
              <a:rPr lang="en-US" altLang="zh-CN" sz="1400" dirty="0" err="1">
                <a:solidFill>
                  <a:schemeClr val="tx1"/>
                </a:solidFill>
                <a:latin typeface="Courier New" charset="0"/>
              </a:rPr>
              <a:t>i,j</a:t>
            </a:r>
            <a:r>
              <a:rPr lang="en-US" altLang="zh-CN" sz="1400" err="1">
                <a:solidFill>
                  <a:schemeClr val="tx1"/>
                </a:solidFill>
                <a:latin typeface="Courier New" charset="0"/>
              </a:rPr>
              <a:t>,</a:t>
            </a:r>
            <a:r>
              <a:rPr lang="en-US" altLang="zh-CN" sz="1400">
                <a:solidFill>
                  <a:schemeClr val="tx1"/>
                </a:solidFill>
                <a:latin typeface="Courier New" charset="0"/>
              </a:rPr>
              <a:t>sum</a:t>
            </a:r>
            <a:r>
              <a:rPr lang="en-US" altLang="zh-CN" sz="1400" dirty="0">
                <a:solidFill>
                  <a:schemeClr val="tx1"/>
                </a:solidFill>
                <a:latin typeface="Courier New" charset="0"/>
              </a:rPr>
              <a:t>=0;</a:t>
            </a:r>
          </a:p>
          <a:p>
            <a:r>
              <a:rPr lang="en-US" altLang="zh-CN" sz="1400" dirty="0">
                <a:solidFill>
                  <a:schemeClr val="tx1"/>
                </a:solidFill>
                <a:latin typeface="Courier New" charset="0"/>
              </a:rPr>
              <a:t>	</a:t>
            </a:r>
            <a:r>
              <a:rPr lang="en-US" altLang="zh-CN" sz="1400">
                <a:solidFill>
                  <a:schemeClr val="tx1"/>
                </a:solidFill>
                <a:latin typeface="Courier New" charset="0"/>
              </a:rPr>
              <a:t>for (i</a:t>
            </a:r>
            <a:r>
              <a:rPr lang="en-US" altLang="zh-CN" sz="1400" dirty="0">
                <a:solidFill>
                  <a:schemeClr val="tx1"/>
                </a:solidFill>
                <a:latin typeface="Courier New" charset="0"/>
              </a:rPr>
              <a:t>=0;</a:t>
            </a:r>
            <a:r>
              <a:rPr lang="en-US" altLang="zh-CN" sz="1400">
                <a:solidFill>
                  <a:schemeClr val="tx1"/>
                </a:solidFill>
                <a:latin typeface="Courier New" charset="0"/>
              </a:rPr>
              <a:t>i&lt;</a:t>
            </a:r>
            <a:r>
              <a:rPr lang="en-US" altLang="zh-CN" sz="1400" dirty="0" err="1">
                <a:solidFill>
                  <a:schemeClr val="tx1"/>
                </a:solidFill>
                <a:latin typeface="Courier New" charset="0"/>
              </a:rPr>
              <a:t>M</a:t>
            </a:r>
            <a:r>
              <a:rPr lang="en-US" altLang="zh-CN" sz="1400" err="1">
                <a:solidFill>
                  <a:schemeClr val="tx1"/>
                </a:solidFill>
                <a:latin typeface="Courier New" charset="0"/>
              </a:rPr>
              <a:t>;</a:t>
            </a:r>
            <a:r>
              <a:rPr lang="en-US" altLang="zh-CN" sz="1400">
                <a:solidFill>
                  <a:schemeClr val="tx1"/>
                </a:solidFill>
                <a:latin typeface="Courier New" charset="0"/>
              </a:rPr>
              <a:t>i</a:t>
            </a:r>
            <a:r>
              <a:rPr lang="en-US" altLang="zh-CN" sz="1400" dirty="0">
                <a:solidFill>
                  <a:schemeClr val="tx1"/>
                </a:solidFill>
                <a:latin typeface="Courier New" charset="0"/>
              </a:rPr>
              <a:t>++)</a:t>
            </a:r>
          </a:p>
          <a:p>
            <a:r>
              <a:rPr lang="en-US" altLang="zh-CN" sz="1400" dirty="0">
                <a:solidFill>
                  <a:schemeClr val="tx1"/>
                </a:solidFill>
                <a:latin typeface="Courier New" charset="0"/>
              </a:rPr>
              <a:t>		for (j=0;</a:t>
            </a:r>
            <a:r>
              <a:rPr lang="en-US" altLang="zh-CN" sz="1400">
                <a:solidFill>
                  <a:schemeClr val="tx1"/>
                </a:solidFill>
                <a:latin typeface="Courier New" charset="0"/>
              </a:rPr>
              <a:t>j&lt;</a:t>
            </a:r>
            <a:r>
              <a:rPr lang="en-US" altLang="zh-CN" sz="1400" dirty="0" err="1">
                <a:solidFill>
                  <a:schemeClr val="tx1"/>
                </a:solidFill>
                <a:latin typeface="Courier New" charset="0"/>
              </a:rPr>
              <a:t>N</a:t>
            </a:r>
            <a:r>
              <a:rPr lang="en-US" altLang="zh-CN" sz="1400" err="1">
                <a:solidFill>
                  <a:schemeClr val="tx1"/>
                </a:solidFill>
                <a:latin typeface="Courier New" charset="0"/>
              </a:rPr>
              <a:t>;</a:t>
            </a:r>
            <a:r>
              <a:rPr lang="en-US" altLang="zh-CN" sz="1400">
                <a:solidFill>
                  <a:schemeClr val="tx1"/>
                </a:solidFill>
                <a:latin typeface="Courier New" charset="0"/>
              </a:rPr>
              <a:t>j</a:t>
            </a:r>
            <a:r>
              <a:rPr lang="en-US" altLang="zh-CN" sz="1400" dirty="0">
                <a:solidFill>
                  <a:schemeClr val="tx1"/>
                </a:solidFill>
                <a:latin typeface="Courier New" charset="0"/>
              </a:rPr>
              <a:t>++)</a:t>
            </a:r>
          </a:p>
          <a:p>
            <a:r>
              <a:rPr lang="en-US" altLang="zh-CN" sz="1400" dirty="0">
                <a:solidFill>
                  <a:schemeClr val="tx1"/>
                </a:solidFill>
                <a:latin typeface="Courier New" charset="0"/>
              </a:rPr>
              <a:t>			sum+=</a:t>
            </a:r>
            <a:r>
              <a:rPr lang="en-US" altLang="zh-CN" sz="1400">
                <a:solidFill>
                  <a:schemeClr val="tx1"/>
                </a:solidFill>
                <a:latin typeface="Courier New" charset="0"/>
              </a:rPr>
              <a:t>a[i</a:t>
            </a:r>
            <a:r>
              <a:rPr lang="en-US" altLang="zh-CN" sz="1400" dirty="0">
                <a:solidFill>
                  <a:schemeClr val="tx1"/>
                </a:solidFill>
                <a:latin typeface="Courier New" charset="0"/>
              </a:rPr>
              <a:t>][j];</a:t>
            </a:r>
          </a:p>
          <a:p>
            <a:r>
              <a:rPr lang="en-US" altLang="zh-CN" sz="1400" dirty="0">
                <a:solidFill>
                  <a:schemeClr val="tx1"/>
                </a:solidFill>
                <a:latin typeface="Courier New" charset="0"/>
              </a:rPr>
              <a:t>	return sum;</a:t>
            </a:r>
          </a:p>
          <a:p>
            <a:r>
              <a:rPr lang="en-US" altLang="zh-CN" sz="1400" dirty="0">
                <a:solidFill>
                  <a:schemeClr val="tx1"/>
                </a:solidFill>
                <a:latin typeface="Courier New" charset="0"/>
              </a:rPr>
              <a:t>}</a:t>
            </a:r>
          </a:p>
        </p:txBody>
      </p:sp>
      <p:sp>
        <p:nvSpPr>
          <p:cNvPr id="6" name="矩形 5">
            <a:extLst>
              <a:ext uri="{FF2B5EF4-FFF2-40B4-BE49-F238E27FC236}">
                <a16:creationId xmlns:a16="http://schemas.microsoft.com/office/drawing/2014/main" id="{34170F47-6455-4CCE-9A02-BD3324019D68}"/>
              </a:ext>
            </a:extLst>
          </p:cNvPr>
          <p:cNvSpPr/>
          <p:nvPr/>
        </p:nvSpPr>
        <p:spPr>
          <a:xfrm>
            <a:off x="4618773" y="1227134"/>
            <a:ext cx="4350871" cy="1600438"/>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r>
              <a:rPr lang="en-US" altLang="zh-CN" sz="1400">
                <a:solidFill>
                  <a:schemeClr val="tx1"/>
                </a:solidFill>
                <a:latin typeface="Courier New" charset="0"/>
              </a:rPr>
              <a:t>int sumarraycols</a:t>
            </a:r>
            <a:r>
              <a:rPr lang="en-US" altLang="zh-CN" sz="1400" dirty="0">
                <a:solidFill>
                  <a:schemeClr val="tx1"/>
                </a:solidFill>
                <a:latin typeface="Courier New" charset="0"/>
              </a:rPr>
              <a:t>(int a[M][N]){</a:t>
            </a:r>
          </a:p>
          <a:p>
            <a:r>
              <a:rPr lang="en-US" altLang="zh-CN" sz="1400" dirty="0">
                <a:solidFill>
                  <a:schemeClr val="tx1"/>
                </a:solidFill>
                <a:latin typeface="Courier New" charset="0"/>
              </a:rPr>
              <a:t>	</a:t>
            </a:r>
            <a:r>
              <a:rPr lang="en-US" altLang="zh-CN" sz="1400">
                <a:solidFill>
                  <a:schemeClr val="tx1"/>
                </a:solidFill>
                <a:latin typeface="Courier New" charset="0"/>
              </a:rPr>
              <a:t>int </a:t>
            </a:r>
            <a:r>
              <a:rPr lang="en-US" altLang="zh-CN" sz="1400" dirty="0" err="1">
                <a:solidFill>
                  <a:schemeClr val="tx1"/>
                </a:solidFill>
                <a:latin typeface="Courier New" charset="0"/>
              </a:rPr>
              <a:t>i,j</a:t>
            </a:r>
            <a:r>
              <a:rPr lang="en-US" altLang="zh-CN" sz="1400" err="1">
                <a:solidFill>
                  <a:schemeClr val="tx1"/>
                </a:solidFill>
                <a:latin typeface="Courier New" charset="0"/>
              </a:rPr>
              <a:t>,</a:t>
            </a:r>
            <a:r>
              <a:rPr lang="en-US" altLang="zh-CN" sz="1400">
                <a:solidFill>
                  <a:schemeClr val="tx1"/>
                </a:solidFill>
                <a:latin typeface="Courier New" charset="0"/>
              </a:rPr>
              <a:t>sum</a:t>
            </a:r>
            <a:r>
              <a:rPr lang="en-US" altLang="zh-CN" sz="1400" dirty="0">
                <a:solidFill>
                  <a:schemeClr val="tx1"/>
                </a:solidFill>
                <a:latin typeface="Courier New" charset="0"/>
              </a:rPr>
              <a:t>=0;</a:t>
            </a:r>
          </a:p>
          <a:p>
            <a:r>
              <a:rPr lang="en-US" altLang="zh-CN" sz="1400" dirty="0">
                <a:solidFill>
                  <a:schemeClr val="tx1"/>
                </a:solidFill>
                <a:latin typeface="Courier New" charset="0"/>
              </a:rPr>
              <a:t>	for (j=0;</a:t>
            </a:r>
            <a:r>
              <a:rPr lang="en-US" altLang="zh-CN" sz="1400">
                <a:solidFill>
                  <a:schemeClr val="tx1"/>
                </a:solidFill>
                <a:latin typeface="Courier New" charset="0"/>
              </a:rPr>
              <a:t>j&lt;</a:t>
            </a:r>
            <a:r>
              <a:rPr lang="en-US" altLang="zh-CN" sz="1400" dirty="0" err="1">
                <a:solidFill>
                  <a:schemeClr val="tx1"/>
                </a:solidFill>
                <a:latin typeface="Courier New" charset="0"/>
              </a:rPr>
              <a:t>N</a:t>
            </a:r>
            <a:r>
              <a:rPr lang="en-US" altLang="zh-CN" sz="1400" err="1">
                <a:solidFill>
                  <a:schemeClr val="tx1"/>
                </a:solidFill>
                <a:latin typeface="Courier New" charset="0"/>
              </a:rPr>
              <a:t>;</a:t>
            </a:r>
            <a:r>
              <a:rPr lang="en-US" altLang="zh-CN" sz="1400">
                <a:solidFill>
                  <a:schemeClr val="tx1"/>
                </a:solidFill>
                <a:latin typeface="Courier New" charset="0"/>
              </a:rPr>
              <a:t>j</a:t>
            </a:r>
            <a:r>
              <a:rPr lang="en-US" altLang="zh-CN" sz="1400" dirty="0">
                <a:solidFill>
                  <a:schemeClr val="tx1"/>
                </a:solidFill>
                <a:latin typeface="Courier New" charset="0"/>
              </a:rPr>
              <a:t>++)</a:t>
            </a:r>
          </a:p>
          <a:p>
            <a:r>
              <a:rPr lang="en-US" altLang="zh-CN" sz="1400" dirty="0">
                <a:solidFill>
                  <a:schemeClr val="tx1"/>
                </a:solidFill>
                <a:latin typeface="Courier New" charset="0"/>
              </a:rPr>
              <a:t>		</a:t>
            </a:r>
            <a:r>
              <a:rPr lang="en-US" altLang="zh-CN" sz="1400">
                <a:solidFill>
                  <a:schemeClr val="tx1"/>
                </a:solidFill>
                <a:latin typeface="Courier New" charset="0"/>
              </a:rPr>
              <a:t>for (i</a:t>
            </a:r>
            <a:r>
              <a:rPr lang="en-US" altLang="zh-CN" sz="1400" dirty="0">
                <a:solidFill>
                  <a:schemeClr val="tx1"/>
                </a:solidFill>
                <a:latin typeface="Courier New" charset="0"/>
              </a:rPr>
              <a:t>=0;</a:t>
            </a:r>
            <a:r>
              <a:rPr lang="en-US" altLang="zh-CN" sz="1400">
                <a:solidFill>
                  <a:schemeClr val="tx1"/>
                </a:solidFill>
                <a:latin typeface="Courier New" charset="0"/>
              </a:rPr>
              <a:t>i&lt;</a:t>
            </a:r>
            <a:r>
              <a:rPr lang="en-US" altLang="zh-CN" sz="1400" dirty="0" err="1">
                <a:solidFill>
                  <a:schemeClr val="tx1"/>
                </a:solidFill>
                <a:latin typeface="Courier New" charset="0"/>
              </a:rPr>
              <a:t>M</a:t>
            </a:r>
            <a:r>
              <a:rPr lang="en-US" altLang="zh-CN" sz="1400" err="1">
                <a:solidFill>
                  <a:schemeClr val="tx1"/>
                </a:solidFill>
                <a:latin typeface="Courier New" charset="0"/>
              </a:rPr>
              <a:t>;</a:t>
            </a:r>
            <a:r>
              <a:rPr lang="en-US" altLang="zh-CN" sz="1400">
                <a:solidFill>
                  <a:schemeClr val="tx1"/>
                </a:solidFill>
                <a:latin typeface="Courier New" charset="0"/>
              </a:rPr>
              <a:t>i</a:t>
            </a:r>
            <a:r>
              <a:rPr lang="en-US" altLang="zh-CN" sz="1400" dirty="0">
                <a:solidFill>
                  <a:schemeClr val="tx1"/>
                </a:solidFill>
                <a:latin typeface="Courier New" charset="0"/>
              </a:rPr>
              <a:t>++)</a:t>
            </a:r>
          </a:p>
          <a:p>
            <a:r>
              <a:rPr lang="en-US" altLang="zh-CN" sz="1400" dirty="0">
                <a:solidFill>
                  <a:schemeClr val="tx1"/>
                </a:solidFill>
                <a:latin typeface="Courier New" charset="0"/>
              </a:rPr>
              <a:t>			sum+=</a:t>
            </a:r>
            <a:r>
              <a:rPr lang="en-US" altLang="zh-CN" sz="1400">
                <a:solidFill>
                  <a:schemeClr val="tx1"/>
                </a:solidFill>
                <a:latin typeface="Courier New" charset="0"/>
              </a:rPr>
              <a:t>a[i</a:t>
            </a:r>
            <a:r>
              <a:rPr lang="en-US" altLang="zh-CN" sz="1400" dirty="0">
                <a:solidFill>
                  <a:schemeClr val="tx1"/>
                </a:solidFill>
                <a:latin typeface="Courier New" charset="0"/>
              </a:rPr>
              <a:t>][j];</a:t>
            </a:r>
          </a:p>
          <a:p>
            <a:r>
              <a:rPr lang="en-US" altLang="zh-CN" sz="1400" dirty="0">
                <a:solidFill>
                  <a:schemeClr val="tx1"/>
                </a:solidFill>
                <a:latin typeface="Courier New" charset="0"/>
              </a:rPr>
              <a:t>	return sum;</a:t>
            </a:r>
          </a:p>
          <a:p>
            <a:r>
              <a:rPr lang="en-US" altLang="zh-CN" sz="1400" dirty="0">
                <a:solidFill>
                  <a:schemeClr val="tx1"/>
                </a:solidFill>
                <a:latin typeface="Courier New" charset="0"/>
              </a:rPr>
              <a:t>}</a:t>
            </a:r>
          </a:p>
        </p:txBody>
      </p:sp>
      <p:sp>
        <p:nvSpPr>
          <p:cNvPr id="8" name="矩形 7">
            <a:extLst>
              <a:ext uri="{FF2B5EF4-FFF2-40B4-BE49-F238E27FC236}">
                <a16:creationId xmlns:a16="http://schemas.microsoft.com/office/drawing/2014/main" id="{C5A7CD24-6185-4FDA-AFAF-D3E0E17B2324}"/>
              </a:ext>
            </a:extLst>
          </p:cNvPr>
          <p:cNvSpPr/>
          <p:nvPr/>
        </p:nvSpPr>
        <p:spPr>
          <a:xfrm>
            <a:off x="883233"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A6C4252-7B6D-43B2-AC29-9CD682CFEC94}"/>
              </a:ext>
            </a:extLst>
          </p:cNvPr>
          <p:cNvSpPr/>
          <p:nvPr/>
        </p:nvSpPr>
        <p:spPr>
          <a:xfrm>
            <a:off x="1169850"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FF9C831-F0A7-4309-819D-85FCC1065B3E}"/>
              </a:ext>
            </a:extLst>
          </p:cNvPr>
          <p:cNvSpPr/>
          <p:nvPr/>
        </p:nvSpPr>
        <p:spPr>
          <a:xfrm>
            <a:off x="1456467"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B15D03A-863F-4869-8D8B-EC1F6EE0CE05}"/>
              </a:ext>
            </a:extLst>
          </p:cNvPr>
          <p:cNvSpPr/>
          <p:nvPr/>
        </p:nvSpPr>
        <p:spPr>
          <a:xfrm>
            <a:off x="1741669"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ED5F871-AEED-4EA7-BD19-98C62D98E658}"/>
              </a:ext>
            </a:extLst>
          </p:cNvPr>
          <p:cNvSpPr/>
          <p:nvPr/>
        </p:nvSpPr>
        <p:spPr>
          <a:xfrm>
            <a:off x="2028286"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5E503C5-108C-472B-838B-7E08E60A3D20}"/>
              </a:ext>
            </a:extLst>
          </p:cNvPr>
          <p:cNvSpPr/>
          <p:nvPr/>
        </p:nvSpPr>
        <p:spPr>
          <a:xfrm>
            <a:off x="2326359"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B13BD06-8ED7-4763-B29E-DD99A448B7C3}"/>
              </a:ext>
            </a:extLst>
          </p:cNvPr>
          <p:cNvSpPr/>
          <p:nvPr/>
        </p:nvSpPr>
        <p:spPr>
          <a:xfrm>
            <a:off x="2612709"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A0CFFB6-7800-4CB8-92C4-E9A2A0B22442}"/>
              </a:ext>
            </a:extLst>
          </p:cNvPr>
          <p:cNvSpPr/>
          <p:nvPr/>
        </p:nvSpPr>
        <p:spPr>
          <a:xfrm>
            <a:off x="2900741" y="42623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EFFAF1D-3CB3-4ECC-8426-1D981FDF7E46}"/>
              </a:ext>
            </a:extLst>
          </p:cNvPr>
          <p:cNvSpPr/>
          <p:nvPr/>
        </p:nvSpPr>
        <p:spPr>
          <a:xfrm>
            <a:off x="883233"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A27C1D5-9FA2-4DFB-8E79-3B297F7FC4B6}"/>
              </a:ext>
            </a:extLst>
          </p:cNvPr>
          <p:cNvSpPr/>
          <p:nvPr/>
        </p:nvSpPr>
        <p:spPr>
          <a:xfrm>
            <a:off x="1169850"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6694A00-7E3B-4D38-A9B4-562A900E437B}"/>
              </a:ext>
            </a:extLst>
          </p:cNvPr>
          <p:cNvSpPr/>
          <p:nvPr/>
        </p:nvSpPr>
        <p:spPr>
          <a:xfrm>
            <a:off x="1456467"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37E98970-F8C3-47C9-B760-D51EBD67AF10}"/>
              </a:ext>
            </a:extLst>
          </p:cNvPr>
          <p:cNvSpPr/>
          <p:nvPr/>
        </p:nvSpPr>
        <p:spPr>
          <a:xfrm>
            <a:off x="1741669"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067D99E-8145-4516-B5FC-5724FD5C8E0C}"/>
              </a:ext>
            </a:extLst>
          </p:cNvPr>
          <p:cNvSpPr/>
          <p:nvPr/>
        </p:nvSpPr>
        <p:spPr>
          <a:xfrm>
            <a:off x="2028286"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2BD623D-1B9C-4981-B52D-940D4659DCC2}"/>
              </a:ext>
            </a:extLst>
          </p:cNvPr>
          <p:cNvSpPr/>
          <p:nvPr/>
        </p:nvSpPr>
        <p:spPr>
          <a:xfrm>
            <a:off x="2326359"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C7EDB67-01D1-4C12-8A62-AFAD92ADFD1D}"/>
              </a:ext>
            </a:extLst>
          </p:cNvPr>
          <p:cNvSpPr/>
          <p:nvPr/>
        </p:nvSpPr>
        <p:spPr>
          <a:xfrm>
            <a:off x="2612709"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AA285CD-B706-4DBC-BE93-2A1DCD1D3432}"/>
              </a:ext>
            </a:extLst>
          </p:cNvPr>
          <p:cNvSpPr/>
          <p:nvPr/>
        </p:nvSpPr>
        <p:spPr>
          <a:xfrm>
            <a:off x="2900741" y="45503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2B014DF-0F02-4FD5-9349-904E8A485789}"/>
              </a:ext>
            </a:extLst>
          </p:cNvPr>
          <p:cNvSpPr/>
          <p:nvPr/>
        </p:nvSpPr>
        <p:spPr>
          <a:xfrm>
            <a:off x="883233"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DBFF6CD-35A6-4A47-AD27-77BCA0D86B7E}"/>
              </a:ext>
            </a:extLst>
          </p:cNvPr>
          <p:cNvSpPr/>
          <p:nvPr/>
        </p:nvSpPr>
        <p:spPr>
          <a:xfrm>
            <a:off x="1169850"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FE9AA6F-61F7-4AB7-9387-09314B6F4A82}"/>
              </a:ext>
            </a:extLst>
          </p:cNvPr>
          <p:cNvSpPr/>
          <p:nvPr/>
        </p:nvSpPr>
        <p:spPr>
          <a:xfrm>
            <a:off x="1456467"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5A3150B-2A5F-4F4A-9123-34E2D08D95BF}"/>
              </a:ext>
            </a:extLst>
          </p:cNvPr>
          <p:cNvSpPr/>
          <p:nvPr/>
        </p:nvSpPr>
        <p:spPr>
          <a:xfrm>
            <a:off x="1741669"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DF2A1865-9F99-4CA2-AFBF-D42048D157FE}"/>
              </a:ext>
            </a:extLst>
          </p:cNvPr>
          <p:cNvSpPr/>
          <p:nvPr/>
        </p:nvSpPr>
        <p:spPr>
          <a:xfrm>
            <a:off x="2028286"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2E2A188-DF2A-4996-BC9A-878B8E406A05}"/>
              </a:ext>
            </a:extLst>
          </p:cNvPr>
          <p:cNvSpPr/>
          <p:nvPr/>
        </p:nvSpPr>
        <p:spPr>
          <a:xfrm>
            <a:off x="2326359"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158BE8D-CC08-433A-B60F-89790041150E}"/>
              </a:ext>
            </a:extLst>
          </p:cNvPr>
          <p:cNvSpPr/>
          <p:nvPr/>
        </p:nvSpPr>
        <p:spPr>
          <a:xfrm>
            <a:off x="2612709"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81ABA44-FD12-4259-81C0-5749FBC67C36}"/>
              </a:ext>
            </a:extLst>
          </p:cNvPr>
          <p:cNvSpPr/>
          <p:nvPr/>
        </p:nvSpPr>
        <p:spPr>
          <a:xfrm>
            <a:off x="2900741" y="48384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2CF78B1-6C44-4B64-B9C0-042CF2A3D705}"/>
              </a:ext>
            </a:extLst>
          </p:cNvPr>
          <p:cNvSpPr/>
          <p:nvPr/>
        </p:nvSpPr>
        <p:spPr>
          <a:xfrm>
            <a:off x="883233"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DB317AF-B7CA-4639-A94D-AC463BC7A5B1}"/>
              </a:ext>
            </a:extLst>
          </p:cNvPr>
          <p:cNvSpPr/>
          <p:nvPr/>
        </p:nvSpPr>
        <p:spPr>
          <a:xfrm>
            <a:off x="1169850"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CBF7993-6DA9-401C-9ABA-CB3B560ED012}"/>
              </a:ext>
            </a:extLst>
          </p:cNvPr>
          <p:cNvSpPr/>
          <p:nvPr/>
        </p:nvSpPr>
        <p:spPr>
          <a:xfrm>
            <a:off x="1456467"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3F341944-5DFB-4A3A-8FF2-DC630CDBC823}"/>
              </a:ext>
            </a:extLst>
          </p:cNvPr>
          <p:cNvSpPr/>
          <p:nvPr/>
        </p:nvSpPr>
        <p:spPr>
          <a:xfrm>
            <a:off x="1741669"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047AC53-A87E-45B0-93FD-FDF2EF999FCE}"/>
              </a:ext>
            </a:extLst>
          </p:cNvPr>
          <p:cNvSpPr/>
          <p:nvPr/>
        </p:nvSpPr>
        <p:spPr>
          <a:xfrm>
            <a:off x="2028286"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AA547A9B-87AB-4718-9B4C-66880DE42B18}"/>
              </a:ext>
            </a:extLst>
          </p:cNvPr>
          <p:cNvSpPr/>
          <p:nvPr/>
        </p:nvSpPr>
        <p:spPr>
          <a:xfrm>
            <a:off x="2326359"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1DFE27D-2FC7-4B0F-B826-59B6CA5366EA}"/>
              </a:ext>
            </a:extLst>
          </p:cNvPr>
          <p:cNvSpPr/>
          <p:nvPr/>
        </p:nvSpPr>
        <p:spPr>
          <a:xfrm>
            <a:off x="2612709"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63A6F4F2-9905-4A91-A93E-0174C2A5C6F5}"/>
              </a:ext>
            </a:extLst>
          </p:cNvPr>
          <p:cNvSpPr/>
          <p:nvPr/>
        </p:nvSpPr>
        <p:spPr>
          <a:xfrm>
            <a:off x="2900741" y="51264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51ACCF0-8AFC-45FB-A6A3-7C42A937A664}"/>
              </a:ext>
            </a:extLst>
          </p:cNvPr>
          <p:cNvSpPr/>
          <p:nvPr/>
        </p:nvSpPr>
        <p:spPr>
          <a:xfrm>
            <a:off x="883233"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645B59B-AEFB-4552-AC33-5E2C401CE3CC}"/>
              </a:ext>
            </a:extLst>
          </p:cNvPr>
          <p:cNvSpPr/>
          <p:nvPr/>
        </p:nvSpPr>
        <p:spPr>
          <a:xfrm>
            <a:off x="1169850"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C589F62E-9975-4892-A925-2AABE1F1D442}"/>
              </a:ext>
            </a:extLst>
          </p:cNvPr>
          <p:cNvSpPr/>
          <p:nvPr/>
        </p:nvSpPr>
        <p:spPr>
          <a:xfrm>
            <a:off x="1456467"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7E6E6AF4-2AC1-4A14-8243-46C4C69C1816}"/>
              </a:ext>
            </a:extLst>
          </p:cNvPr>
          <p:cNvSpPr/>
          <p:nvPr/>
        </p:nvSpPr>
        <p:spPr>
          <a:xfrm>
            <a:off x="1741669"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7D266C4D-AC48-4FB5-A717-DAD1B9B31092}"/>
              </a:ext>
            </a:extLst>
          </p:cNvPr>
          <p:cNvSpPr/>
          <p:nvPr/>
        </p:nvSpPr>
        <p:spPr>
          <a:xfrm>
            <a:off x="2028286"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D778D885-03D0-4C2E-846F-3B7573588C41}"/>
              </a:ext>
            </a:extLst>
          </p:cNvPr>
          <p:cNvSpPr/>
          <p:nvPr/>
        </p:nvSpPr>
        <p:spPr>
          <a:xfrm>
            <a:off x="2326359"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0E6AC9F-410F-47FB-B703-86D0AB65245E}"/>
              </a:ext>
            </a:extLst>
          </p:cNvPr>
          <p:cNvSpPr/>
          <p:nvPr/>
        </p:nvSpPr>
        <p:spPr>
          <a:xfrm>
            <a:off x="2612709"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AAF1720D-7B31-485A-A807-F7EB26BF8313}"/>
              </a:ext>
            </a:extLst>
          </p:cNvPr>
          <p:cNvSpPr/>
          <p:nvPr/>
        </p:nvSpPr>
        <p:spPr>
          <a:xfrm>
            <a:off x="2900741" y="54144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9C3E79D5-86F0-4A8C-81CD-B7C3FF7BAFDC}"/>
              </a:ext>
            </a:extLst>
          </p:cNvPr>
          <p:cNvSpPr/>
          <p:nvPr/>
        </p:nvSpPr>
        <p:spPr>
          <a:xfrm>
            <a:off x="883233"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811CF826-4BDE-421E-A16D-B7176B4CEEAA}"/>
              </a:ext>
            </a:extLst>
          </p:cNvPr>
          <p:cNvSpPr/>
          <p:nvPr/>
        </p:nvSpPr>
        <p:spPr>
          <a:xfrm>
            <a:off x="1169850"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3EF21563-3460-4763-8461-B95AE3232A6E}"/>
              </a:ext>
            </a:extLst>
          </p:cNvPr>
          <p:cNvSpPr/>
          <p:nvPr/>
        </p:nvSpPr>
        <p:spPr>
          <a:xfrm>
            <a:off x="1456467"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51A126E-82D2-49B2-979D-2DCA52F51B05}"/>
              </a:ext>
            </a:extLst>
          </p:cNvPr>
          <p:cNvSpPr/>
          <p:nvPr/>
        </p:nvSpPr>
        <p:spPr>
          <a:xfrm>
            <a:off x="1741669"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E681EEC2-69B6-40E6-8BF3-C0FD1F079B0F}"/>
              </a:ext>
            </a:extLst>
          </p:cNvPr>
          <p:cNvSpPr/>
          <p:nvPr/>
        </p:nvSpPr>
        <p:spPr>
          <a:xfrm>
            <a:off x="2028286"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A6A0D932-FB02-4380-93B1-22E03F5D1A28}"/>
              </a:ext>
            </a:extLst>
          </p:cNvPr>
          <p:cNvSpPr/>
          <p:nvPr/>
        </p:nvSpPr>
        <p:spPr>
          <a:xfrm>
            <a:off x="2326359"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469A025-EA3F-452C-AE1C-C5FEC6E01A55}"/>
              </a:ext>
            </a:extLst>
          </p:cNvPr>
          <p:cNvSpPr/>
          <p:nvPr/>
        </p:nvSpPr>
        <p:spPr>
          <a:xfrm>
            <a:off x="2612709"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6DA6306-F368-4543-92F9-38C94FFAE134}"/>
              </a:ext>
            </a:extLst>
          </p:cNvPr>
          <p:cNvSpPr/>
          <p:nvPr/>
        </p:nvSpPr>
        <p:spPr>
          <a:xfrm>
            <a:off x="2900741" y="570249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AAC115F-7A2B-4528-B7C7-4E8F60BF0184}"/>
              </a:ext>
            </a:extLst>
          </p:cNvPr>
          <p:cNvSpPr/>
          <p:nvPr/>
        </p:nvSpPr>
        <p:spPr>
          <a:xfrm>
            <a:off x="883233"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E5F209E-B2EC-4EB9-BA10-D4CF9DF9489A}"/>
              </a:ext>
            </a:extLst>
          </p:cNvPr>
          <p:cNvSpPr/>
          <p:nvPr/>
        </p:nvSpPr>
        <p:spPr>
          <a:xfrm>
            <a:off x="1169850"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5BA16C4-1911-4595-82C3-FBD3612A5D69}"/>
              </a:ext>
            </a:extLst>
          </p:cNvPr>
          <p:cNvSpPr/>
          <p:nvPr/>
        </p:nvSpPr>
        <p:spPr>
          <a:xfrm>
            <a:off x="1456467"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BB3F7B66-9D49-4403-903E-C47FCAF317E9}"/>
              </a:ext>
            </a:extLst>
          </p:cNvPr>
          <p:cNvSpPr/>
          <p:nvPr/>
        </p:nvSpPr>
        <p:spPr>
          <a:xfrm>
            <a:off x="1741669"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33532F04-E22B-4C09-9D2F-B6D8E755C6E5}"/>
              </a:ext>
            </a:extLst>
          </p:cNvPr>
          <p:cNvSpPr/>
          <p:nvPr/>
        </p:nvSpPr>
        <p:spPr>
          <a:xfrm>
            <a:off x="2028286"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0E8808E5-C43C-4486-908D-8EB0AC77FAB7}"/>
              </a:ext>
            </a:extLst>
          </p:cNvPr>
          <p:cNvSpPr/>
          <p:nvPr/>
        </p:nvSpPr>
        <p:spPr>
          <a:xfrm>
            <a:off x="2326359"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45DF4E46-E92D-4070-B8D6-EE6885FDE8ED}"/>
              </a:ext>
            </a:extLst>
          </p:cNvPr>
          <p:cNvSpPr/>
          <p:nvPr/>
        </p:nvSpPr>
        <p:spPr>
          <a:xfrm>
            <a:off x="2612709"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2B29E513-63D1-42D2-9A12-1C48A426C112}"/>
              </a:ext>
            </a:extLst>
          </p:cNvPr>
          <p:cNvSpPr/>
          <p:nvPr/>
        </p:nvSpPr>
        <p:spPr>
          <a:xfrm>
            <a:off x="2900741" y="599052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DAC984B-11DE-4559-AD54-9744DD862894}"/>
              </a:ext>
            </a:extLst>
          </p:cNvPr>
          <p:cNvSpPr/>
          <p:nvPr/>
        </p:nvSpPr>
        <p:spPr>
          <a:xfrm>
            <a:off x="883233"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187E912-62A4-480E-8F2A-76B8BD792408}"/>
              </a:ext>
            </a:extLst>
          </p:cNvPr>
          <p:cNvSpPr/>
          <p:nvPr/>
        </p:nvSpPr>
        <p:spPr>
          <a:xfrm>
            <a:off x="1169850"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114CB48C-9FF3-4336-9FCE-B61AC2B26518}"/>
              </a:ext>
            </a:extLst>
          </p:cNvPr>
          <p:cNvSpPr/>
          <p:nvPr/>
        </p:nvSpPr>
        <p:spPr>
          <a:xfrm>
            <a:off x="1456467"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0F2C6092-A918-426D-AEE8-5A2A08B3F6F6}"/>
              </a:ext>
            </a:extLst>
          </p:cNvPr>
          <p:cNvSpPr/>
          <p:nvPr/>
        </p:nvSpPr>
        <p:spPr>
          <a:xfrm>
            <a:off x="1741669"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BEE353D-B172-4900-BA90-8A1006B3F7ED}"/>
              </a:ext>
            </a:extLst>
          </p:cNvPr>
          <p:cNvSpPr/>
          <p:nvPr/>
        </p:nvSpPr>
        <p:spPr>
          <a:xfrm>
            <a:off x="2028286"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384D5EF7-4F61-4C20-9FA4-A00D119CFD30}"/>
              </a:ext>
            </a:extLst>
          </p:cNvPr>
          <p:cNvSpPr/>
          <p:nvPr/>
        </p:nvSpPr>
        <p:spPr>
          <a:xfrm>
            <a:off x="2326359"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C7611307-A8C6-4AA3-A92C-58C8D4BE8CDB}"/>
              </a:ext>
            </a:extLst>
          </p:cNvPr>
          <p:cNvSpPr/>
          <p:nvPr/>
        </p:nvSpPr>
        <p:spPr>
          <a:xfrm>
            <a:off x="2612709"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1952CF82-73B5-4AC3-920E-361406334DE7}"/>
              </a:ext>
            </a:extLst>
          </p:cNvPr>
          <p:cNvSpPr/>
          <p:nvPr/>
        </p:nvSpPr>
        <p:spPr>
          <a:xfrm>
            <a:off x="2900741" y="627856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502C7C15-8392-4B6C-BBD8-814EDA897349}"/>
              </a:ext>
            </a:extLst>
          </p:cNvPr>
          <p:cNvSpPr/>
          <p:nvPr/>
        </p:nvSpPr>
        <p:spPr>
          <a:xfrm>
            <a:off x="857813"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0</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E61D0C33-1E69-49D6-8DA7-8021F7086872}"/>
              </a:ext>
            </a:extLst>
          </p:cNvPr>
          <p:cNvSpPr/>
          <p:nvPr/>
        </p:nvSpPr>
        <p:spPr>
          <a:xfrm>
            <a:off x="1137111" y="395455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1</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AEFFE90D-B4AC-4F85-A9EF-5F403E4469FE}"/>
              </a:ext>
            </a:extLst>
          </p:cNvPr>
          <p:cNvSpPr/>
          <p:nvPr/>
        </p:nvSpPr>
        <p:spPr>
          <a:xfrm>
            <a:off x="1403955"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2</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4FBF207D-B853-4506-A7D1-69CE87CBFF0F}"/>
              </a:ext>
            </a:extLst>
          </p:cNvPr>
          <p:cNvSpPr/>
          <p:nvPr/>
        </p:nvSpPr>
        <p:spPr>
          <a:xfrm>
            <a:off x="1704858"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3</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6DA1A5D7-7165-4D82-9088-F1155BD334F4}"/>
              </a:ext>
            </a:extLst>
          </p:cNvPr>
          <p:cNvSpPr/>
          <p:nvPr/>
        </p:nvSpPr>
        <p:spPr>
          <a:xfrm>
            <a:off x="1975774"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4</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B8EC031C-EE62-4B43-BBDD-6E56A2EDA513}"/>
              </a:ext>
            </a:extLst>
          </p:cNvPr>
          <p:cNvSpPr/>
          <p:nvPr/>
        </p:nvSpPr>
        <p:spPr>
          <a:xfrm>
            <a:off x="2241729" y="3944687"/>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5</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F396A60E-86EB-4AF4-8754-673B3B7F4006}"/>
              </a:ext>
            </a:extLst>
          </p:cNvPr>
          <p:cNvSpPr/>
          <p:nvPr/>
        </p:nvSpPr>
        <p:spPr>
          <a:xfrm>
            <a:off x="2833156" y="3944687"/>
            <a:ext cx="562975"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 </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M-1</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3B8F4F16-68DD-4937-82C6-4189EE636C3C}"/>
              </a:ext>
            </a:extLst>
          </p:cNvPr>
          <p:cNvSpPr/>
          <p:nvPr/>
        </p:nvSpPr>
        <p:spPr>
          <a:xfrm>
            <a:off x="2542632" y="3944687"/>
            <a:ext cx="34496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2B814F59-4093-40BC-89B2-A8900E0618AE}"/>
              </a:ext>
            </a:extLst>
          </p:cNvPr>
          <p:cNvSpPr/>
          <p:nvPr/>
        </p:nvSpPr>
        <p:spPr>
          <a:xfrm>
            <a:off x="480136" y="4274141"/>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0</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4E7E1D1B-AAB3-4626-BC91-B139D336FB99}"/>
              </a:ext>
            </a:extLst>
          </p:cNvPr>
          <p:cNvSpPr/>
          <p:nvPr/>
        </p:nvSpPr>
        <p:spPr>
          <a:xfrm>
            <a:off x="488762" y="4550368"/>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1</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67218841-F077-4A4C-B627-7A6E9FBC2A13}"/>
              </a:ext>
            </a:extLst>
          </p:cNvPr>
          <p:cNvSpPr/>
          <p:nvPr/>
        </p:nvSpPr>
        <p:spPr>
          <a:xfrm>
            <a:off x="462111" y="4848272"/>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2</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61957A9F-2E4F-45CE-987E-D1AE679FDE60}"/>
              </a:ext>
            </a:extLst>
          </p:cNvPr>
          <p:cNvSpPr/>
          <p:nvPr/>
        </p:nvSpPr>
        <p:spPr>
          <a:xfrm>
            <a:off x="462111" y="5134372"/>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3</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9255A555-E34F-43D6-8AAB-9F511F6E1FEE}"/>
              </a:ext>
            </a:extLst>
          </p:cNvPr>
          <p:cNvSpPr/>
          <p:nvPr/>
        </p:nvSpPr>
        <p:spPr>
          <a:xfrm>
            <a:off x="472152" y="544214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4</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4EF59253-D556-4B3C-9BFD-EEF3712C03EC}"/>
              </a:ext>
            </a:extLst>
          </p:cNvPr>
          <p:cNvSpPr/>
          <p:nvPr/>
        </p:nvSpPr>
        <p:spPr>
          <a:xfrm>
            <a:off x="462111" y="5718376"/>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5</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85EA7E47-0996-469B-BF71-8C7951FADD7B}"/>
              </a:ext>
            </a:extLst>
          </p:cNvPr>
          <p:cNvSpPr/>
          <p:nvPr/>
        </p:nvSpPr>
        <p:spPr>
          <a:xfrm>
            <a:off x="472152" y="5994603"/>
            <a:ext cx="34496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63CE4C7D-BDE7-4F4A-BBEA-C247C8A76F7E}"/>
              </a:ext>
            </a:extLst>
          </p:cNvPr>
          <p:cNvSpPr/>
          <p:nvPr/>
        </p:nvSpPr>
        <p:spPr>
          <a:xfrm>
            <a:off x="410214" y="6269884"/>
            <a:ext cx="550151"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N-1</a:t>
            </a:r>
            <a:r>
              <a:rPr lang="en-US" altLang="zh-CN" sz="1400" cap="none" spc="0" baseline="-25000" dirty="0">
                <a:ln w="0"/>
                <a:latin typeface="Times New Roman" panose="02020603050405020304" pitchFamily="18" charset="0"/>
                <a:cs typeface="Times New Roman" panose="02020603050405020304" pitchFamily="18" charset="0"/>
              </a:rPr>
              <a:t> 0</a:t>
            </a:r>
            <a:endParaRPr lang="zh-CN" altLang="en-US" sz="1400" cap="none" spc="0" baseline="-25000" dirty="0">
              <a:ln w="0"/>
              <a:latin typeface="Times New Roman" panose="02020603050405020304" pitchFamily="18" charset="0"/>
              <a:cs typeface="Times New Roman" panose="02020603050405020304" pitchFamily="18" charset="0"/>
            </a:endParaRPr>
          </a:p>
        </p:txBody>
      </p:sp>
      <p:cxnSp>
        <p:nvCxnSpPr>
          <p:cNvPr id="90" name="直接箭头连接符 89">
            <a:extLst>
              <a:ext uri="{FF2B5EF4-FFF2-40B4-BE49-F238E27FC236}">
                <a16:creationId xmlns:a16="http://schemas.microsoft.com/office/drawing/2014/main" id="{8807CB76-E0B3-492C-AD84-4861FE0625D3}"/>
              </a:ext>
            </a:extLst>
          </p:cNvPr>
          <p:cNvCxnSpPr>
            <a:cxnSpLocks/>
          </p:cNvCxnSpPr>
          <p:nvPr/>
        </p:nvCxnSpPr>
        <p:spPr>
          <a:xfrm>
            <a:off x="1026411" y="4419596"/>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3" name="直接箭头连接符 92">
            <a:extLst>
              <a:ext uri="{FF2B5EF4-FFF2-40B4-BE49-F238E27FC236}">
                <a16:creationId xmlns:a16="http://schemas.microsoft.com/office/drawing/2014/main" id="{8BF2C1AB-2104-40F8-882B-1DCDE20DB98D}"/>
              </a:ext>
            </a:extLst>
          </p:cNvPr>
          <p:cNvCxnSpPr>
            <a:cxnSpLocks/>
          </p:cNvCxnSpPr>
          <p:nvPr/>
        </p:nvCxnSpPr>
        <p:spPr>
          <a:xfrm>
            <a:off x="1035781" y="4695823"/>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4" name="直接箭头连接符 93">
            <a:extLst>
              <a:ext uri="{FF2B5EF4-FFF2-40B4-BE49-F238E27FC236}">
                <a16:creationId xmlns:a16="http://schemas.microsoft.com/office/drawing/2014/main" id="{AB4CFF56-A3C9-4CD4-B38E-A1301F51D22C}"/>
              </a:ext>
            </a:extLst>
          </p:cNvPr>
          <p:cNvCxnSpPr>
            <a:cxnSpLocks/>
          </p:cNvCxnSpPr>
          <p:nvPr/>
        </p:nvCxnSpPr>
        <p:spPr>
          <a:xfrm>
            <a:off x="1045796" y="4980826"/>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5" name="直接箭头连接符 94">
            <a:extLst>
              <a:ext uri="{FF2B5EF4-FFF2-40B4-BE49-F238E27FC236}">
                <a16:creationId xmlns:a16="http://schemas.microsoft.com/office/drawing/2014/main" id="{2D038656-0B06-44BA-B7CC-1D29F7B9CC71}"/>
              </a:ext>
            </a:extLst>
          </p:cNvPr>
          <p:cNvCxnSpPr>
            <a:cxnSpLocks/>
          </p:cNvCxnSpPr>
          <p:nvPr/>
        </p:nvCxnSpPr>
        <p:spPr>
          <a:xfrm>
            <a:off x="1045796" y="5267609"/>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6" name="直接箭头连接符 95">
            <a:extLst>
              <a:ext uri="{FF2B5EF4-FFF2-40B4-BE49-F238E27FC236}">
                <a16:creationId xmlns:a16="http://schemas.microsoft.com/office/drawing/2014/main" id="{9A8943CB-713F-4426-BF8A-A28913C835C5}"/>
              </a:ext>
            </a:extLst>
          </p:cNvPr>
          <p:cNvCxnSpPr>
            <a:cxnSpLocks/>
          </p:cNvCxnSpPr>
          <p:nvPr/>
        </p:nvCxnSpPr>
        <p:spPr>
          <a:xfrm>
            <a:off x="1035781" y="5573442"/>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7" name="直接箭头连接符 96">
            <a:extLst>
              <a:ext uri="{FF2B5EF4-FFF2-40B4-BE49-F238E27FC236}">
                <a16:creationId xmlns:a16="http://schemas.microsoft.com/office/drawing/2014/main" id="{D28D21A5-9F75-4228-9C33-933BCC3D3F55}"/>
              </a:ext>
            </a:extLst>
          </p:cNvPr>
          <p:cNvCxnSpPr>
            <a:cxnSpLocks/>
          </p:cNvCxnSpPr>
          <p:nvPr/>
        </p:nvCxnSpPr>
        <p:spPr>
          <a:xfrm>
            <a:off x="1054341" y="5848873"/>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8" name="直接箭头连接符 97">
            <a:extLst>
              <a:ext uri="{FF2B5EF4-FFF2-40B4-BE49-F238E27FC236}">
                <a16:creationId xmlns:a16="http://schemas.microsoft.com/office/drawing/2014/main" id="{3B8C669C-91F6-4543-AFCB-D6E2831B6CC9}"/>
              </a:ext>
            </a:extLst>
          </p:cNvPr>
          <p:cNvCxnSpPr>
            <a:cxnSpLocks/>
          </p:cNvCxnSpPr>
          <p:nvPr/>
        </p:nvCxnSpPr>
        <p:spPr>
          <a:xfrm flipH="1">
            <a:off x="1041796" y="4443075"/>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1" name="直接箭头连接符 100">
            <a:extLst>
              <a:ext uri="{FF2B5EF4-FFF2-40B4-BE49-F238E27FC236}">
                <a16:creationId xmlns:a16="http://schemas.microsoft.com/office/drawing/2014/main" id="{9609D8DC-BCBB-4C57-8AB2-26E197669970}"/>
              </a:ext>
            </a:extLst>
          </p:cNvPr>
          <p:cNvCxnSpPr>
            <a:cxnSpLocks/>
          </p:cNvCxnSpPr>
          <p:nvPr/>
        </p:nvCxnSpPr>
        <p:spPr>
          <a:xfrm flipH="1">
            <a:off x="1051166" y="4710613"/>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2" name="直接箭头连接符 101">
            <a:extLst>
              <a:ext uri="{FF2B5EF4-FFF2-40B4-BE49-F238E27FC236}">
                <a16:creationId xmlns:a16="http://schemas.microsoft.com/office/drawing/2014/main" id="{843200D4-D397-4C9A-A1ED-468F1B88E69F}"/>
              </a:ext>
            </a:extLst>
          </p:cNvPr>
          <p:cNvCxnSpPr>
            <a:cxnSpLocks/>
          </p:cNvCxnSpPr>
          <p:nvPr/>
        </p:nvCxnSpPr>
        <p:spPr>
          <a:xfrm flipH="1">
            <a:off x="1033041" y="4993795"/>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3" name="直接箭头连接符 102">
            <a:extLst>
              <a:ext uri="{FF2B5EF4-FFF2-40B4-BE49-F238E27FC236}">
                <a16:creationId xmlns:a16="http://schemas.microsoft.com/office/drawing/2014/main" id="{BCB1F8D4-21EA-41A8-BE6D-FE6EB704F105}"/>
              </a:ext>
            </a:extLst>
          </p:cNvPr>
          <p:cNvCxnSpPr>
            <a:cxnSpLocks/>
          </p:cNvCxnSpPr>
          <p:nvPr/>
        </p:nvCxnSpPr>
        <p:spPr>
          <a:xfrm flipH="1">
            <a:off x="1033041" y="5299315"/>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4" name="直接箭头连接符 103">
            <a:extLst>
              <a:ext uri="{FF2B5EF4-FFF2-40B4-BE49-F238E27FC236}">
                <a16:creationId xmlns:a16="http://schemas.microsoft.com/office/drawing/2014/main" id="{A2E2ECA3-7A31-4418-8EBE-F1CCF6E3FF11}"/>
              </a:ext>
            </a:extLst>
          </p:cNvPr>
          <p:cNvCxnSpPr>
            <a:cxnSpLocks/>
          </p:cNvCxnSpPr>
          <p:nvPr/>
        </p:nvCxnSpPr>
        <p:spPr>
          <a:xfrm flipH="1">
            <a:off x="991862" y="5604255"/>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5" name="直接箭头连接符 104">
            <a:extLst>
              <a:ext uri="{FF2B5EF4-FFF2-40B4-BE49-F238E27FC236}">
                <a16:creationId xmlns:a16="http://schemas.microsoft.com/office/drawing/2014/main" id="{CC9B6963-C559-4388-9EFE-C215A5C76227}"/>
              </a:ext>
            </a:extLst>
          </p:cNvPr>
          <p:cNvCxnSpPr>
            <a:cxnSpLocks/>
          </p:cNvCxnSpPr>
          <p:nvPr/>
        </p:nvCxnSpPr>
        <p:spPr>
          <a:xfrm>
            <a:off x="1082093" y="6134277"/>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6" name="直接箭头连接符 105">
            <a:extLst>
              <a:ext uri="{FF2B5EF4-FFF2-40B4-BE49-F238E27FC236}">
                <a16:creationId xmlns:a16="http://schemas.microsoft.com/office/drawing/2014/main" id="{83A25193-B99B-4605-B030-3B3606014965}"/>
              </a:ext>
            </a:extLst>
          </p:cNvPr>
          <p:cNvCxnSpPr>
            <a:cxnSpLocks/>
          </p:cNvCxnSpPr>
          <p:nvPr/>
        </p:nvCxnSpPr>
        <p:spPr>
          <a:xfrm flipH="1">
            <a:off x="1019614" y="5889659"/>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7" name="直接箭头连接符 106">
            <a:extLst>
              <a:ext uri="{FF2B5EF4-FFF2-40B4-BE49-F238E27FC236}">
                <a16:creationId xmlns:a16="http://schemas.microsoft.com/office/drawing/2014/main" id="{4BB5D00B-E5A3-41AA-BF82-FF9238509CAE}"/>
              </a:ext>
            </a:extLst>
          </p:cNvPr>
          <p:cNvCxnSpPr>
            <a:cxnSpLocks/>
          </p:cNvCxnSpPr>
          <p:nvPr/>
        </p:nvCxnSpPr>
        <p:spPr>
          <a:xfrm>
            <a:off x="1074365" y="6403349"/>
            <a:ext cx="2088232" cy="84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8" name="直接箭头连接符 107">
            <a:extLst>
              <a:ext uri="{FF2B5EF4-FFF2-40B4-BE49-F238E27FC236}">
                <a16:creationId xmlns:a16="http://schemas.microsoft.com/office/drawing/2014/main" id="{BA9B9881-3743-48A4-ACCD-20CA1ED0FE7D}"/>
              </a:ext>
            </a:extLst>
          </p:cNvPr>
          <p:cNvCxnSpPr>
            <a:cxnSpLocks/>
          </p:cNvCxnSpPr>
          <p:nvPr/>
        </p:nvCxnSpPr>
        <p:spPr>
          <a:xfrm flipH="1">
            <a:off x="1011886" y="6158731"/>
            <a:ext cx="2072847" cy="2462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9" name="矩形 108">
            <a:extLst>
              <a:ext uri="{FF2B5EF4-FFF2-40B4-BE49-F238E27FC236}">
                <a16:creationId xmlns:a16="http://schemas.microsoft.com/office/drawing/2014/main" id="{A4C424B0-2784-4FFC-9C70-EDE224A7D67C}"/>
              </a:ext>
            </a:extLst>
          </p:cNvPr>
          <p:cNvSpPr/>
          <p:nvPr/>
        </p:nvSpPr>
        <p:spPr>
          <a:xfrm>
            <a:off x="5880431"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31489410-7065-4FCF-8D7F-4A91F7656DF0}"/>
              </a:ext>
            </a:extLst>
          </p:cNvPr>
          <p:cNvSpPr/>
          <p:nvPr/>
        </p:nvSpPr>
        <p:spPr>
          <a:xfrm>
            <a:off x="6167048"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A5F6102D-E788-49A1-B1DB-8ECE5B690C7E}"/>
              </a:ext>
            </a:extLst>
          </p:cNvPr>
          <p:cNvSpPr/>
          <p:nvPr/>
        </p:nvSpPr>
        <p:spPr>
          <a:xfrm>
            <a:off x="6453665"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4A54A122-D06E-422C-9CE8-43EE2B89F2CC}"/>
              </a:ext>
            </a:extLst>
          </p:cNvPr>
          <p:cNvSpPr/>
          <p:nvPr/>
        </p:nvSpPr>
        <p:spPr>
          <a:xfrm>
            <a:off x="6738867"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DBFB6E83-890A-4FA0-A86D-747468949D63}"/>
              </a:ext>
            </a:extLst>
          </p:cNvPr>
          <p:cNvSpPr/>
          <p:nvPr/>
        </p:nvSpPr>
        <p:spPr>
          <a:xfrm>
            <a:off x="7025484"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1B751BF-9BDF-48FE-9EF9-EC289F7C3CCF}"/>
              </a:ext>
            </a:extLst>
          </p:cNvPr>
          <p:cNvSpPr/>
          <p:nvPr/>
        </p:nvSpPr>
        <p:spPr>
          <a:xfrm>
            <a:off x="7323557"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DF6ED6BE-1AAE-4710-A488-E518865AE103}"/>
              </a:ext>
            </a:extLst>
          </p:cNvPr>
          <p:cNvSpPr/>
          <p:nvPr/>
        </p:nvSpPr>
        <p:spPr>
          <a:xfrm>
            <a:off x="7609907"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7EAF1B53-E00C-40A2-AD9C-1A71C847FFF1}"/>
              </a:ext>
            </a:extLst>
          </p:cNvPr>
          <p:cNvSpPr/>
          <p:nvPr/>
        </p:nvSpPr>
        <p:spPr>
          <a:xfrm>
            <a:off x="7897939" y="428854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E093EE55-2303-4CA2-82BF-0A2C1D90E947}"/>
              </a:ext>
            </a:extLst>
          </p:cNvPr>
          <p:cNvSpPr/>
          <p:nvPr/>
        </p:nvSpPr>
        <p:spPr>
          <a:xfrm>
            <a:off x="5880431"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2ED4B9A3-3026-438B-8E3F-947FD1583A71}"/>
              </a:ext>
            </a:extLst>
          </p:cNvPr>
          <p:cNvSpPr/>
          <p:nvPr/>
        </p:nvSpPr>
        <p:spPr>
          <a:xfrm>
            <a:off x="6167048"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3E89C92D-EF77-433F-B319-1F432D0A54E0}"/>
              </a:ext>
            </a:extLst>
          </p:cNvPr>
          <p:cNvSpPr/>
          <p:nvPr/>
        </p:nvSpPr>
        <p:spPr>
          <a:xfrm>
            <a:off x="6453665"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53582085-9DDE-49EB-9AAD-EC618D342336}"/>
              </a:ext>
            </a:extLst>
          </p:cNvPr>
          <p:cNvSpPr/>
          <p:nvPr/>
        </p:nvSpPr>
        <p:spPr>
          <a:xfrm>
            <a:off x="6738867"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067288E5-12AF-44A2-BA3C-9CB4F6BEAD3A}"/>
              </a:ext>
            </a:extLst>
          </p:cNvPr>
          <p:cNvSpPr/>
          <p:nvPr/>
        </p:nvSpPr>
        <p:spPr>
          <a:xfrm>
            <a:off x="7025484"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BA301A1A-00B7-4ED2-942A-0110DDAEF2A3}"/>
              </a:ext>
            </a:extLst>
          </p:cNvPr>
          <p:cNvSpPr/>
          <p:nvPr/>
        </p:nvSpPr>
        <p:spPr>
          <a:xfrm>
            <a:off x="7323557"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09734E50-76E9-40BF-8A22-A5399ADA6933}"/>
              </a:ext>
            </a:extLst>
          </p:cNvPr>
          <p:cNvSpPr/>
          <p:nvPr/>
        </p:nvSpPr>
        <p:spPr>
          <a:xfrm>
            <a:off x="7609907"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ED500D6C-504C-47D1-83D5-8CE1A9877256}"/>
              </a:ext>
            </a:extLst>
          </p:cNvPr>
          <p:cNvSpPr/>
          <p:nvPr/>
        </p:nvSpPr>
        <p:spPr>
          <a:xfrm>
            <a:off x="7897939" y="457657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1854275B-3D3E-4ACD-98C7-BD143C0E3956}"/>
              </a:ext>
            </a:extLst>
          </p:cNvPr>
          <p:cNvSpPr/>
          <p:nvPr/>
        </p:nvSpPr>
        <p:spPr>
          <a:xfrm>
            <a:off x="5880431"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A0633B48-2FF2-482F-95CE-A9A8E88B1508}"/>
              </a:ext>
            </a:extLst>
          </p:cNvPr>
          <p:cNvSpPr/>
          <p:nvPr/>
        </p:nvSpPr>
        <p:spPr>
          <a:xfrm>
            <a:off x="6167048"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7CBF4314-7821-4024-AC47-B60BA9D4A479}"/>
              </a:ext>
            </a:extLst>
          </p:cNvPr>
          <p:cNvSpPr/>
          <p:nvPr/>
        </p:nvSpPr>
        <p:spPr>
          <a:xfrm>
            <a:off x="6453665"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89D6C450-E2CF-4E9D-ADD7-4F18E90FF5B7}"/>
              </a:ext>
            </a:extLst>
          </p:cNvPr>
          <p:cNvSpPr/>
          <p:nvPr/>
        </p:nvSpPr>
        <p:spPr>
          <a:xfrm>
            <a:off x="6738867"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3A88A06D-8132-4FB7-9B7F-0BDD2F9659C2}"/>
              </a:ext>
            </a:extLst>
          </p:cNvPr>
          <p:cNvSpPr/>
          <p:nvPr/>
        </p:nvSpPr>
        <p:spPr>
          <a:xfrm>
            <a:off x="7025484"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FA2E0594-3014-4452-B088-53DAC47FE60F}"/>
              </a:ext>
            </a:extLst>
          </p:cNvPr>
          <p:cNvSpPr/>
          <p:nvPr/>
        </p:nvSpPr>
        <p:spPr>
          <a:xfrm>
            <a:off x="7323557"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04ECD097-4831-4791-A864-7FFF30CA629D}"/>
              </a:ext>
            </a:extLst>
          </p:cNvPr>
          <p:cNvSpPr/>
          <p:nvPr/>
        </p:nvSpPr>
        <p:spPr>
          <a:xfrm>
            <a:off x="7609907"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7F337756-D614-4516-9FE4-502744BA1FE0}"/>
              </a:ext>
            </a:extLst>
          </p:cNvPr>
          <p:cNvSpPr/>
          <p:nvPr/>
        </p:nvSpPr>
        <p:spPr>
          <a:xfrm>
            <a:off x="7897939" y="486460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7B04E40B-F232-4516-9239-45547A72F287}"/>
              </a:ext>
            </a:extLst>
          </p:cNvPr>
          <p:cNvSpPr/>
          <p:nvPr/>
        </p:nvSpPr>
        <p:spPr>
          <a:xfrm>
            <a:off x="5880431"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DAF13DA9-D323-49D1-8805-4791A8C4ED21}"/>
              </a:ext>
            </a:extLst>
          </p:cNvPr>
          <p:cNvSpPr/>
          <p:nvPr/>
        </p:nvSpPr>
        <p:spPr>
          <a:xfrm>
            <a:off x="6167048"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0519352B-795D-49F1-B29E-A512F137E1AA}"/>
              </a:ext>
            </a:extLst>
          </p:cNvPr>
          <p:cNvSpPr/>
          <p:nvPr/>
        </p:nvSpPr>
        <p:spPr>
          <a:xfrm>
            <a:off x="6453665"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EF62627D-0ACD-427C-96BE-9CB8FB7811FD}"/>
              </a:ext>
            </a:extLst>
          </p:cNvPr>
          <p:cNvSpPr/>
          <p:nvPr/>
        </p:nvSpPr>
        <p:spPr>
          <a:xfrm>
            <a:off x="6738867"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1FA3BEC1-8142-4590-980B-94EA6DB8186C}"/>
              </a:ext>
            </a:extLst>
          </p:cNvPr>
          <p:cNvSpPr/>
          <p:nvPr/>
        </p:nvSpPr>
        <p:spPr>
          <a:xfrm>
            <a:off x="7025484"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15017767-2935-4820-8BBF-DAF89DC55D1D}"/>
              </a:ext>
            </a:extLst>
          </p:cNvPr>
          <p:cNvSpPr/>
          <p:nvPr/>
        </p:nvSpPr>
        <p:spPr>
          <a:xfrm>
            <a:off x="7323557"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6A9DE885-A0FE-4655-8222-FC9D7BBBEBA1}"/>
              </a:ext>
            </a:extLst>
          </p:cNvPr>
          <p:cNvSpPr/>
          <p:nvPr/>
        </p:nvSpPr>
        <p:spPr>
          <a:xfrm>
            <a:off x="7609907"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EA93FA5F-D229-4BB8-B7C3-A756365C4347}"/>
              </a:ext>
            </a:extLst>
          </p:cNvPr>
          <p:cNvSpPr/>
          <p:nvPr/>
        </p:nvSpPr>
        <p:spPr>
          <a:xfrm>
            <a:off x="7897939" y="5152636"/>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E44BF00D-55F5-4772-8220-1CBD511D3006}"/>
              </a:ext>
            </a:extLst>
          </p:cNvPr>
          <p:cNvSpPr/>
          <p:nvPr/>
        </p:nvSpPr>
        <p:spPr>
          <a:xfrm>
            <a:off x="5880431"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033A88A5-CCEB-4BAA-B636-AD6800BA2E75}"/>
              </a:ext>
            </a:extLst>
          </p:cNvPr>
          <p:cNvSpPr/>
          <p:nvPr/>
        </p:nvSpPr>
        <p:spPr>
          <a:xfrm>
            <a:off x="6167048"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32D35E0-A674-45ED-80F5-5784BC6B7261}"/>
              </a:ext>
            </a:extLst>
          </p:cNvPr>
          <p:cNvSpPr/>
          <p:nvPr/>
        </p:nvSpPr>
        <p:spPr>
          <a:xfrm>
            <a:off x="6453665"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91D156E9-C562-446A-8E89-07E1499798C6}"/>
              </a:ext>
            </a:extLst>
          </p:cNvPr>
          <p:cNvSpPr/>
          <p:nvPr/>
        </p:nvSpPr>
        <p:spPr>
          <a:xfrm>
            <a:off x="6738867"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C547604E-2295-4F96-9B9D-872C2C475EA4}"/>
              </a:ext>
            </a:extLst>
          </p:cNvPr>
          <p:cNvSpPr/>
          <p:nvPr/>
        </p:nvSpPr>
        <p:spPr>
          <a:xfrm>
            <a:off x="7025484"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AD172F8D-6861-4029-A907-F5C997991775}"/>
              </a:ext>
            </a:extLst>
          </p:cNvPr>
          <p:cNvSpPr/>
          <p:nvPr/>
        </p:nvSpPr>
        <p:spPr>
          <a:xfrm>
            <a:off x="7323557"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88BD6F72-7983-49B7-8C87-BB35B4A43F3B}"/>
              </a:ext>
            </a:extLst>
          </p:cNvPr>
          <p:cNvSpPr/>
          <p:nvPr/>
        </p:nvSpPr>
        <p:spPr>
          <a:xfrm>
            <a:off x="7609907"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D0D4D98-11C2-47E8-B859-D10F63174503}"/>
              </a:ext>
            </a:extLst>
          </p:cNvPr>
          <p:cNvSpPr/>
          <p:nvPr/>
        </p:nvSpPr>
        <p:spPr>
          <a:xfrm>
            <a:off x="7897939" y="5440668"/>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D0BE2BCE-7BCE-4926-9E12-530C8B47DE62}"/>
              </a:ext>
            </a:extLst>
          </p:cNvPr>
          <p:cNvSpPr/>
          <p:nvPr/>
        </p:nvSpPr>
        <p:spPr>
          <a:xfrm>
            <a:off x="5880431"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83F856F7-8F8A-43C1-B137-0F413A5E74AD}"/>
              </a:ext>
            </a:extLst>
          </p:cNvPr>
          <p:cNvSpPr/>
          <p:nvPr/>
        </p:nvSpPr>
        <p:spPr>
          <a:xfrm>
            <a:off x="6167048"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53C5999C-EAF3-4CC7-9F55-6D0570B1EC04}"/>
              </a:ext>
            </a:extLst>
          </p:cNvPr>
          <p:cNvSpPr/>
          <p:nvPr/>
        </p:nvSpPr>
        <p:spPr>
          <a:xfrm>
            <a:off x="6453665"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8A433044-CB4C-4818-8DA6-35C9BD1D976B}"/>
              </a:ext>
            </a:extLst>
          </p:cNvPr>
          <p:cNvSpPr/>
          <p:nvPr/>
        </p:nvSpPr>
        <p:spPr>
          <a:xfrm>
            <a:off x="6738867"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CF0F6CE6-A01B-43B3-A499-3F17A4FDD62B}"/>
              </a:ext>
            </a:extLst>
          </p:cNvPr>
          <p:cNvSpPr/>
          <p:nvPr/>
        </p:nvSpPr>
        <p:spPr>
          <a:xfrm>
            <a:off x="7025484"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80567EA1-C42A-4877-A3F8-0B24F7C37836}"/>
              </a:ext>
            </a:extLst>
          </p:cNvPr>
          <p:cNvSpPr/>
          <p:nvPr/>
        </p:nvSpPr>
        <p:spPr>
          <a:xfrm>
            <a:off x="7323557"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438D23DA-3450-45D1-85BA-63963786F5C2}"/>
              </a:ext>
            </a:extLst>
          </p:cNvPr>
          <p:cNvSpPr/>
          <p:nvPr/>
        </p:nvSpPr>
        <p:spPr>
          <a:xfrm>
            <a:off x="7609907"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12843C6A-C198-4E90-B6E4-07D0DC94D17D}"/>
              </a:ext>
            </a:extLst>
          </p:cNvPr>
          <p:cNvSpPr/>
          <p:nvPr/>
        </p:nvSpPr>
        <p:spPr>
          <a:xfrm>
            <a:off x="7897939" y="5728700"/>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CC11C46A-93FA-459B-9DAC-D0EFA9018D55}"/>
              </a:ext>
            </a:extLst>
          </p:cNvPr>
          <p:cNvSpPr/>
          <p:nvPr/>
        </p:nvSpPr>
        <p:spPr>
          <a:xfrm>
            <a:off x="5880431"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ABDA9A25-9029-4237-8F50-3CAC429970AB}"/>
              </a:ext>
            </a:extLst>
          </p:cNvPr>
          <p:cNvSpPr/>
          <p:nvPr/>
        </p:nvSpPr>
        <p:spPr>
          <a:xfrm>
            <a:off x="6167048"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7D978ECE-0E25-46E4-86B1-6BF9C28CC0E9}"/>
              </a:ext>
            </a:extLst>
          </p:cNvPr>
          <p:cNvSpPr/>
          <p:nvPr/>
        </p:nvSpPr>
        <p:spPr>
          <a:xfrm>
            <a:off x="6453665"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771844EF-1064-4443-A618-75EA700E23BA}"/>
              </a:ext>
            </a:extLst>
          </p:cNvPr>
          <p:cNvSpPr/>
          <p:nvPr/>
        </p:nvSpPr>
        <p:spPr>
          <a:xfrm>
            <a:off x="6738867"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40F29959-A96C-4C9E-BE77-EAE67A3F4C73}"/>
              </a:ext>
            </a:extLst>
          </p:cNvPr>
          <p:cNvSpPr/>
          <p:nvPr/>
        </p:nvSpPr>
        <p:spPr>
          <a:xfrm>
            <a:off x="7025484"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32B4895A-2E21-4DBF-BB45-774C9600179F}"/>
              </a:ext>
            </a:extLst>
          </p:cNvPr>
          <p:cNvSpPr/>
          <p:nvPr/>
        </p:nvSpPr>
        <p:spPr>
          <a:xfrm>
            <a:off x="7323557"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E9CBEE79-2A4F-435C-8886-C2EECBE750FD}"/>
              </a:ext>
            </a:extLst>
          </p:cNvPr>
          <p:cNvSpPr/>
          <p:nvPr/>
        </p:nvSpPr>
        <p:spPr>
          <a:xfrm>
            <a:off x="7609907"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4CCA7616-9187-4109-B147-FBCBAC519B4A}"/>
              </a:ext>
            </a:extLst>
          </p:cNvPr>
          <p:cNvSpPr/>
          <p:nvPr/>
        </p:nvSpPr>
        <p:spPr>
          <a:xfrm>
            <a:off x="7897939" y="6016732"/>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7327C5F5-7B0A-4407-AF3C-C01608B151F7}"/>
              </a:ext>
            </a:extLst>
          </p:cNvPr>
          <p:cNvSpPr/>
          <p:nvPr/>
        </p:nvSpPr>
        <p:spPr>
          <a:xfrm>
            <a:off x="5880431"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6AF636F6-9923-41C9-8BB3-5890F6D9AE08}"/>
              </a:ext>
            </a:extLst>
          </p:cNvPr>
          <p:cNvSpPr/>
          <p:nvPr/>
        </p:nvSpPr>
        <p:spPr>
          <a:xfrm>
            <a:off x="6167048"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675FD2F2-FA40-417A-9E19-4B4E40E215A2}"/>
              </a:ext>
            </a:extLst>
          </p:cNvPr>
          <p:cNvSpPr/>
          <p:nvPr/>
        </p:nvSpPr>
        <p:spPr>
          <a:xfrm>
            <a:off x="6453665"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57AD51CB-6FEB-4380-9548-7C355D248D11}"/>
              </a:ext>
            </a:extLst>
          </p:cNvPr>
          <p:cNvSpPr/>
          <p:nvPr/>
        </p:nvSpPr>
        <p:spPr>
          <a:xfrm>
            <a:off x="6738867"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70C16842-6303-4B5B-9260-DB204C622CBF}"/>
              </a:ext>
            </a:extLst>
          </p:cNvPr>
          <p:cNvSpPr/>
          <p:nvPr/>
        </p:nvSpPr>
        <p:spPr>
          <a:xfrm>
            <a:off x="7025484"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D51E21D9-3EC1-41C6-A5BF-F80200014D47}"/>
              </a:ext>
            </a:extLst>
          </p:cNvPr>
          <p:cNvSpPr/>
          <p:nvPr/>
        </p:nvSpPr>
        <p:spPr>
          <a:xfrm>
            <a:off x="7323557"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325EB4A4-DD0D-4624-99F4-FC06E23A2B25}"/>
              </a:ext>
            </a:extLst>
          </p:cNvPr>
          <p:cNvSpPr/>
          <p:nvPr/>
        </p:nvSpPr>
        <p:spPr>
          <a:xfrm>
            <a:off x="7609907"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3BE6B74C-7799-48C7-A653-BBCA8EB8841A}"/>
              </a:ext>
            </a:extLst>
          </p:cNvPr>
          <p:cNvSpPr/>
          <p:nvPr/>
        </p:nvSpPr>
        <p:spPr>
          <a:xfrm>
            <a:off x="7897939" y="6304764"/>
            <a:ext cx="288032"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469D1FF9-8A60-49B6-9D13-9B3CB440B950}"/>
              </a:ext>
            </a:extLst>
          </p:cNvPr>
          <p:cNvSpPr/>
          <p:nvPr/>
        </p:nvSpPr>
        <p:spPr>
          <a:xfrm>
            <a:off x="5855011"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0</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2E5F2EB1-7426-4322-A714-614C948657F4}"/>
              </a:ext>
            </a:extLst>
          </p:cNvPr>
          <p:cNvSpPr/>
          <p:nvPr/>
        </p:nvSpPr>
        <p:spPr>
          <a:xfrm>
            <a:off x="6134309" y="4028891"/>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1</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F076F127-F928-4E74-B954-48131BBF6E6B}"/>
              </a:ext>
            </a:extLst>
          </p:cNvPr>
          <p:cNvSpPr/>
          <p:nvPr/>
        </p:nvSpPr>
        <p:spPr>
          <a:xfrm>
            <a:off x="6401153"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2</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F6D6EC3F-1A14-4EA9-BE37-BAE6C0846DA4}"/>
              </a:ext>
            </a:extLst>
          </p:cNvPr>
          <p:cNvSpPr/>
          <p:nvPr/>
        </p:nvSpPr>
        <p:spPr>
          <a:xfrm>
            <a:off x="6702056"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3</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76BF7A4F-9D4E-408A-89B5-60C94893A51D}"/>
              </a:ext>
            </a:extLst>
          </p:cNvPr>
          <p:cNvSpPr/>
          <p:nvPr/>
        </p:nvSpPr>
        <p:spPr>
          <a:xfrm>
            <a:off x="6972972"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4</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AB735847-5D5D-40D6-A819-B8E063D332F2}"/>
              </a:ext>
            </a:extLst>
          </p:cNvPr>
          <p:cNvSpPr/>
          <p:nvPr/>
        </p:nvSpPr>
        <p:spPr>
          <a:xfrm>
            <a:off x="7238927" y="4019019"/>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5</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935114EB-AF6B-4E87-9EB3-30C5B4158F9C}"/>
              </a:ext>
            </a:extLst>
          </p:cNvPr>
          <p:cNvSpPr/>
          <p:nvPr/>
        </p:nvSpPr>
        <p:spPr>
          <a:xfrm>
            <a:off x="7830354" y="4019019"/>
            <a:ext cx="562975"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cap="none" spc="0" baseline="-25000" dirty="0">
                <a:ln w="0"/>
                <a:latin typeface="Times New Roman" panose="02020603050405020304" pitchFamily="18" charset="0"/>
                <a:cs typeface="Times New Roman" panose="02020603050405020304" pitchFamily="18" charset="0"/>
              </a:rPr>
              <a:t>0 </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M-1</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05FDBF94-3281-4CA1-A708-6C87C567BE46}"/>
              </a:ext>
            </a:extLst>
          </p:cNvPr>
          <p:cNvSpPr/>
          <p:nvPr/>
        </p:nvSpPr>
        <p:spPr>
          <a:xfrm>
            <a:off x="7539830" y="4019019"/>
            <a:ext cx="34496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1" name="矩形 180">
            <a:extLst>
              <a:ext uri="{FF2B5EF4-FFF2-40B4-BE49-F238E27FC236}">
                <a16:creationId xmlns:a16="http://schemas.microsoft.com/office/drawing/2014/main" id="{97AC25BB-5405-43F3-B1CD-C1759EE627FB}"/>
              </a:ext>
            </a:extLst>
          </p:cNvPr>
          <p:cNvSpPr/>
          <p:nvPr/>
        </p:nvSpPr>
        <p:spPr>
          <a:xfrm>
            <a:off x="5477334" y="4300345"/>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0</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440DAB49-FF97-4558-8281-356D64181C81}"/>
              </a:ext>
            </a:extLst>
          </p:cNvPr>
          <p:cNvSpPr/>
          <p:nvPr/>
        </p:nvSpPr>
        <p:spPr>
          <a:xfrm>
            <a:off x="5485960" y="4576572"/>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1</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7CD85515-9CE1-4986-95F6-701225CBEC3B}"/>
              </a:ext>
            </a:extLst>
          </p:cNvPr>
          <p:cNvSpPr/>
          <p:nvPr/>
        </p:nvSpPr>
        <p:spPr>
          <a:xfrm>
            <a:off x="5459309" y="4874476"/>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2</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429A3457-DAAB-4E0B-99C8-732D967FD7DE}"/>
              </a:ext>
            </a:extLst>
          </p:cNvPr>
          <p:cNvSpPr/>
          <p:nvPr/>
        </p:nvSpPr>
        <p:spPr>
          <a:xfrm>
            <a:off x="5459309" y="5160576"/>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3</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6D58A5FE-DE92-4F7F-968A-A0B2D2166CB6}"/>
              </a:ext>
            </a:extLst>
          </p:cNvPr>
          <p:cNvSpPr/>
          <p:nvPr/>
        </p:nvSpPr>
        <p:spPr>
          <a:xfrm>
            <a:off x="5469350" y="5468353"/>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4</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FC07AE1A-C24B-4A00-AECF-9B5D3421F64B}"/>
              </a:ext>
            </a:extLst>
          </p:cNvPr>
          <p:cNvSpPr/>
          <p:nvPr/>
        </p:nvSpPr>
        <p:spPr>
          <a:xfrm>
            <a:off x="5459309" y="5744580"/>
            <a:ext cx="39305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5</a:t>
            </a:r>
            <a:r>
              <a:rPr lang="en-US" altLang="zh-CN" sz="1400" cap="none" spc="0" baseline="-25000" dirty="0">
                <a:ln w="0"/>
                <a:latin typeface="Times New Roman" panose="02020603050405020304" pitchFamily="18" charset="0"/>
                <a:cs typeface="Times New Roman" panose="02020603050405020304" pitchFamily="18" charset="0"/>
              </a:rPr>
              <a:t>0</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BA07D9E3-45DF-4AF7-A62A-32F6A7D167B3}"/>
              </a:ext>
            </a:extLst>
          </p:cNvPr>
          <p:cNvSpPr/>
          <p:nvPr/>
        </p:nvSpPr>
        <p:spPr>
          <a:xfrm>
            <a:off x="5469350" y="6020807"/>
            <a:ext cx="344966"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t>
            </a:r>
            <a:endParaRPr lang="zh-CN" altLang="en-US" sz="1400" cap="none" spc="0" baseline="-25000" dirty="0">
              <a:ln w="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FD5D32A3-869F-4DE8-88A8-89557442BF81}"/>
              </a:ext>
            </a:extLst>
          </p:cNvPr>
          <p:cNvSpPr/>
          <p:nvPr/>
        </p:nvSpPr>
        <p:spPr>
          <a:xfrm>
            <a:off x="5407412" y="6296088"/>
            <a:ext cx="550151"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a</a:t>
            </a:r>
            <a:r>
              <a:rPr lang="en-US" altLang="zh-CN" sz="1400" i="1" baseline="-25000" dirty="0">
                <a:ln w="0"/>
                <a:solidFill>
                  <a:srgbClr val="FF0000"/>
                </a:solidFill>
                <a:latin typeface="Times New Roman" panose="02020603050405020304" pitchFamily="18" charset="0"/>
                <a:cs typeface="Times New Roman" panose="02020603050405020304" pitchFamily="18" charset="0"/>
              </a:rPr>
              <a:t>N-1</a:t>
            </a:r>
            <a:r>
              <a:rPr lang="en-US" altLang="zh-CN" sz="1400" cap="none" spc="0" baseline="-25000" dirty="0">
                <a:ln w="0"/>
                <a:latin typeface="Times New Roman" panose="02020603050405020304" pitchFamily="18" charset="0"/>
                <a:cs typeface="Times New Roman" panose="02020603050405020304" pitchFamily="18" charset="0"/>
              </a:rPr>
              <a:t> 0</a:t>
            </a:r>
            <a:endParaRPr lang="zh-CN" altLang="en-US" sz="1400" cap="none" spc="0" baseline="-25000" dirty="0">
              <a:ln w="0"/>
              <a:latin typeface="Times New Roman" panose="02020603050405020304" pitchFamily="18" charset="0"/>
              <a:cs typeface="Times New Roman" panose="02020603050405020304" pitchFamily="18" charset="0"/>
            </a:endParaRPr>
          </a:p>
        </p:txBody>
      </p:sp>
      <p:cxnSp>
        <p:nvCxnSpPr>
          <p:cNvPr id="202" name="直接箭头连接符 201">
            <a:extLst>
              <a:ext uri="{FF2B5EF4-FFF2-40B4-BE49-F238E27FC236}">
                <a16:creationId xmlns:a16="http://schemas.microsoft.com/office/drawing/2014/main" id="{27179A2C-C268-4777-865D-0661450E1F35}"/>
              </a:ext>
            </a:extLst>
          </p:cNvPr>
          <p:cNvCxnSpPr>
            <a:cxnSpLocks/>
          </p:cNvCxnSpPr>
          <p:nvPr/>
        </p:nvCxnSpPr>
        <p:spPr>
          <a:xfrm flipV="1">
            <a:off x="6040324" y="4450194"/>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3" name="直接箭头连接符 202">
            <a:extLst>
              <a:ext uri="{FF2B5EF4-FFF2-40B4-BE49-F238E27FC236}">
                <a16:creationId xmlns:a16="http://schemas.microsoft.com/office/drawing/2014/main" id="{587CCF90-FCC6-4A16-87E9-D3DB256893A2}"/>
              </a:ext>
            </a:extLst>
          </p:cNvPr>
          <p:cNvCxnSpPr>
            <a:cxnSpLocks/>
          </p:cNvCxnSpPr>
          <p:nvPr/>
        </p:nvCxnSpPr>
        <p:spPr>
          <a:xfrm>
            <a:off x="6019501"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8" name="直接箭头连接符 207">
            <a:extLst>
              <a:ext uri="{FF2B5EF4-FFF2-40B4-BE49-F238E27FC236}">
                <a16:creationId xmlns:a16="http://schemas.microsoft.com/office/drawing/2014/main" id="{7C427988-6EF7-46D4-B1E8-68D1425AFA63}"/>
              </a:ext>
            </a:extLst>
          </p:cNvPr>
          <p:cNvCxnSpPr>
            <a:cxnSpLocks/>
          </p:cNvCxnSpPr>
          <p:nvPr/>
        </p:nvCxnSpPr>
        <p:spPr>
          <a:xfrm>
            <a:off x="6306507" y="4423680"/>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9" name="直接箭头连接符 208">
            <a:extLst>
              <a:ext uri="{FF2B5EF4-FFF2-40B4-BE49-F238E27FC236}">
                <a16:creationId xmlns:a16="http://schemas.microsoft.com/office/drawing/2014/main" id="{070468DB-0464-4C49-9C08-10B078DAFD87}"/>
              </a:ext>
            </a:extLst>
          </p:cNvPr>
          <p:cNvCxnSpPr>
            <a:cxnSpLocks/>
          </p:cNvCxnSpPr>
          <p:nvPr/>
        </p:nvCxnSpPr>
        <p:spPr>
          <a:xfrm flipV="1">
            <a:off x="6304820" y="4450194"/>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0" name="直接箭头连接符 209">
            <a:extLst>
              <a:ext uri="{FF2B5EF4-FFF2-40B4-BE49-F238E27FC236}">
                <a16:creationId xmlns:a16="http://schemas.microsoft.com/office/drawing/2014/main" id="{B7A08B5C-26B6-4413-8AD1-765CBB39186D}"/>
              </a:ext>
            </a:extLst>
          </p:cNvPr>
          <p:cNvCxnSpPr>
            <a:cxnSpLocks/>
          </p:cNvCxnSpPr>
          <p:nvPr/>
        </p:nvCxnSpPr>
        <p:spPr>
          <a:xfrm>
            <a:off x="6571003" y="4423680"/>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1" name="直接箭头连接符 210">
            <a:extLst>
              <a:ext uri="{FF2B5EF4-FFF2-40B4-BE49-F238E27FC236}">
                <a16:creationId xmlns:a16="http://schemas.microsoft.com/office/drawing/2014/main" id="{60EED58E-A782-472C-8F4E-514707226FA7}"/>
              </a:ext>
            </a:extLst>
          </p:cNvPr>
          <p:cNvCxnSpPr>
            <a:cxnSpLocks/>
          </p:cNvCxnSpPr>
          <p:nvPr/>
        </p:nvCxnSpPr>
        <p:spPr>
          <a:xfrm flipV="1">
            <a:off x="6622555" y="4441432"/>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2" name="直接箭头连接符 211">
            <a:extLst>
              <a:ext uri="{FF2B5EF4-FFF2-40B4-BE49-F238E27FC236}">
                <a16:creationId xmlns:a16="http://schemas.microsoft.com/office/drawing/2014/main" id="{5B6F1435-4843-4EC1-8E63-1A572DB6F6B4}"/>
              </a:ext>
            </a:extLst>
          </p:cNvPr>
          <p:cNvCxnSpPr>
            <a:cxnSpLocks/>
          </p:cNvCxnSpPr>
          <p:nvPr/>
        </p:nvCxnSpPr>
        <p:spPr>
          <a:xfrm>
            <a:off x="6888738"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3" name="直接箭头连接符 212">
            <a:extLst>
              <a:ext uri="{FF2B5EF4-FFF2-40B4-BE49-F238E27FC236}">
                <a16:creationId xmlns:a16="http://schemas.microsoft.com/office/drawing/2014/main" id="{89A215AE-17A7-4866-93DA-227A73050FC7}"/>
              </a:ext>
            </a:extLst>
          </p:cNvPr>
          <p:cNvCxnSpPr>
            <a:cxnSpLocks/>
          </p:cNvCxnSpPr>
          <p:nvPr/>
        </p:nvCxnSpPr>
        <p:spPr>
          <a:xfrm flipV="1">
            <a:off x="6877120" y="4441432"/>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4" name="直接箭头连接符 213">
            <a:extLst>
              <a:ext uri="{FF2B5EF4-FFF2-40B4-BE49-F238E27FC236}">
                <a16:creationId xmlns:a16="http://schemas.microsoft.com/office/drawing/2014/main" id="{D073ACE3-21EE-40D2-931C-923DDD6A6DB9}"/>
              </a:ext>
            </a:extLst>
          </p:cNvPr>
          <p:cNvCxnSpPr>
            <a:cxnSpLocks/>
          </p:cNvCxnSpPr>
          <p:nvPr/>
        </p:nvCxnSpPr>
        <p:spPr>
          <a:xfrm>
            <a:off x="7143303"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5" name="直接箭头连接符 214">
            <a:extLst>
              <a:ext uri="{FF2B5EF4-FFF2-40B4-BE49-F238E27FC236}">
                <a16:creationId xmlns:a16="http://schemas.microsoft.com/office/drawing/2014/main" id="{63A2C156-81BD-4821-8C7F-B8953AC75047}"/>
              </a:ext>
            </a:extLst>
          </p:cNvPr>
          <p:cNvCxnSpPr>
            <a:cxnSpLocks/>
          </p:cNvCxnSpPr>
          <p:nvPr/>
        </p:nvCxnSpPr>
        <p:spPr>
          <a:xfrm flipV="1">
            <a:off x="7181074" y="4441432"/>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6" name="直接箭头连接符 215">
            <a:extLst>
              <a:ext uri="{FF2B5EF4-FFF2-40B4-BE49-F238E27FC236}">
                <a16:creationId xmlns:a16="http://schemas.microsoft.com/office/drawing/2014/main" id="{44A6A98F-A785-47B1-AE97-305D25175117}"/>
              </a:ext>
            </a:extLst>
          </p:cNvPr>
          <p:cNvCxnSpPr>
            <a:cxnSpLocks/>
          </p:cNvCxnSpPr>
          <p:nvPr/>
        </p:nvCxnSpPr>
        <p:spPr>
          <a:xfrm>
            <a:off x="7447257"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7" name="直接箭头连接符 216">
            <a:extLst>
              <a:ext uri="{FF2B5EF4-FFF2-40B4-BE49-F238E27FC236}">
                <a16:creationId xmlns:a16="http://schemas.microsoft.com/office/drawing/2014/main" id="{EC76497C-7A12-44D3-9E5A-57284BABDD57}"/>
              </a:ext>
            </a:extLst>
          </p:cNvPr>
          <p:cNvCxnSpPr>
            <a:cxnSpLocks/>
          </p:cNvCxnSpPr>
          <p:nvPr/>
        </p:nvCxnSpPr>
        <p:spPr>
          <a:xfrm flipV="1">
            <a:off x="7458694" y="4450194"/>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8" name="直接箭头连接符 217">
            <a:extLst>
              <a:ext uri="{FF2B5EF4-FFF2-40B4-BE49-F238E27FC236}">
                <a16:creationId xmlns:a16="http://schemas.microsoft.com/office/drawing/2014/main" id="{5EF2C387-DECD-45D5-8C26-7FC05440A613}"/>
              </a:ext>
            </a:extLst>
          </p:cNvPr>
          <p:cNvCxnSpPr>
            <a:cxnSpLocks/>
          </p:cNvCxnSpPr>
          <p:nvPr/>
        </p:nvCxnSpPr>
        <p:spPr>
          <a:xfrm>
            <a:off x="7724877" y="4423680"/>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9" name="直接箭头连接符 218">
            <a:extLst>
              <a:ext uri="{FF2B5EF4-FFF2-40B4-BE49-F238E27FC236}">
                <a16:creationId xmlns:a16="http://schemas.microsoft.com/office/drawing/2014/main" id="{4679F926-4C60-4279-9448-765C25B6D40E}"/>
              </a:ext>
            </a:extLst>
          </p:cNvPr>
          <p:cNvCxnSpPr>
            <a:cxnSpLocks/>
          </p:cNvCxnSpPr>
          <p:nvPr/>
        </p:nvCxnSpPr>
        <p:spPr>
          <a:xfrm flipV="1">
            <a:off x="7744490" y="4441432"/>
            <a:ext cx="286350" cy="20549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20" name="直接箭头连接符 219">
            <a:extLst>
              <a:ext uri="{FF2B5EF4-FFF2-40B4-BE49-F238E27FC236}">
                <a16:creationId xmlns:a16="http://schemas.microsoft.com/office/drawing/2014/main" id="{E5E37B2B-4D89-42B7-A641-9D533A49FBB6}"/>
              </a:ext>
            </a:extLst>
          </p:cNvPr>
          <p:cNvCxnSpPr>
            <a:cxnSpLocks/>
          </p:cNvCxnSpPr>
          <p:nvPr/>
        </p:nvCxnSpPr>
        <p:spPr>
          <a:xfrm>
            <a:off x="8010673" y="4414918"/>
            <a:ext cx="20823" cy="210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1" name="矩形 220">
            <a:extLst>
              <a:ext uri="{FF2B5EF4-FFF2-40B4-BE49-F238E27FC236}">
                <a16:creationId xmlns:a16="http://schemas.microsoft.com/office/drawing/2014/main" id="{25A25819-9693-429B-A01C-7F9A77259694}"/>
              </a:ext>
            </a:extLst>
          </p:cNvPr>
          <p:cNvSpPr/>
          <p:nvPr/>
        </p:nvSpPr>
        <p:spPr>
          <a:xfrm>
            <a:off x="873192" y="3748149"/>
            <a:ext cx="1154205"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B394E39C-8A02-4285-8A40-52C346C458DF}"/>
              </a:ext>
            </a:extLst>
          </p:cNvPr>
          <p:cNvSpPr/>
          <p:nvPr/>
        </p:nvSpPr>
        <p:spPr>
          <a:xfrm>
            <a:off x="970835" y="3429000"/>
            <a:ext cx="958917"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Cache line</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225" name="矩形 224">
            <a:extLst>
              <a:ext uri="{FF2B5EF4-FFF2-40B4-BE49-F238E27FC236}">
                <a16:creationId xmlns:a16="http://schemas.microsoft.com/office/drawing/2014/main" id="{B13E6975-5A6A-4A3E-B5DB-09B0C4B1024A}"/>
              </a:ext>
            </a:extLst>
          </p:cNvPr>
          <p:cNvSpPr/>
          <p:nvPr/>
        </p:nvSpPr>
        <p:spPr>
          <a:xfrm>
            <a:off x="2028173" y="3748149"/>
            <a:ext cx="1154205"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E2428126-A8FE-4279-ACBF-A5104FB113EF}"/>
              </a:ext>
            </a:extLst>
          </p:cNvPr>
          <p:cNvSpPr/>
          <p:nvPr/>
        </p:nvSpPr>
        <p:spPr>
          <a:xfrm>
            <a:off x="2125816" y="3429000"/>
            <a:ext cx="958917"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Cache line</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227" name="矩形 226">
            <a:extLst>
              <a:ext uri="{FF2B5EF4-FFF2-40B4-BE49-F238E27FC236}">
                <a16:creationId xmlns:a16="http://schemas.microsoft.com/office/drawing/2014/main" id="{5E9D3E7D-0AA1-42E3-9513-22E6CC0F5B9B}"/>
              </a:ext>
            </a:extLst>
          </p:cNvPr>
          <p:cNvSpPr/>
          <p:nvPr/>
        </p:nvSpPr>
        <p:spPr>
          <a:xfrm>
            <a:off x="4279835" y="4276486"/>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D69F3B74-CF4D-44C8-8DFE-A955FDBC4739}"/>
              </a:ext>
            </a:extLst>
          </p:cNvPr>
          <p:cNvSpPr/>
          <p:nvPr/>
        </p:nvSpPr>
        <p:spPr>
          <a:xfrm>
            <a:off x="4377478" y="3958519"/>
            <a:ext cx="958917" cy="307777"/>
          </a:xfrm>
          <a:prstGeom prst="rect">
            <a:avLst/>
          </a:prstGeom>
          <a:noFill/>
        </p:spPr>
        <p:txBody>
          <a:bodyPr wrap="none" lIns="91440" tIns="45720" rIns="91440" bIns="45720">
            <a:spAutoFit/>
          </a:bodyPr>
          <a:lstStyle/>
          <a:p>
            <a:r>
              <a:rPr lang="en-US" altLang="zh-CN" sz="1400" i="1" cap="none" spc="0" dirty="0">
                <a:ln w="0"/>
                <a:latin typeface="Times New Roman" panose="02020603050405020304" pitchFamily="18" charset="0"/>
                <a:cs typeface="Times New Roman" panose="02020603050405020304" pitchFamily="18" charset="0"/>
              </a:rPr>
              <a:t>Cache line</a:t>
            </a:r>
            <a:endParaRPr lang="zh-CN" altLang="en-US" sz="1400" i="1" baseline="-25000" dirty="0">
              <a:ln w="0"/>
              <a:solidFill>
                <a:srgbClr val="FF0000"/>
              </a:solidFill>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93576800-42F3-4CF0-A713-A15AE824791E}"/>
              </a:ext>
            </a:extLst>
          </p:cNvPr>
          <p:cNvSpPr/>
          <p:nvPr/>
        </p:nvSpPr>
        <p:spPr>
          <a:xfrm>
            <a:off x="4268927" y="4276486"/>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97557AE8-911A-469E-8851-EA58F0A073EF}"/>
              </a:ext>
            </a:extLst>
          </p:cNvPr>
          <p:cNvSpPr/>
          <p:nvPr/>
        </p:nvSpPr>
        <p:spPr>
          <a:xfrm>
            <a:off x="4278420" y="4564518"/>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8ADF99DA-5A69-4B73-90D5-096411ED0CD7}"/>
              </a:ext>
            </a:extLst>
          </p:cNvPr>
          <p:cNvSpPr/>
          <p:nvPr/>
        </p:nvSpPr>
        <p:spPr>
          <a:xfrm>
            <a:off x="4267512" y="4564518"/>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B161547C-E730-400B-A8C2-EA9B5229CD8A}"/>
              </a:ext>
            </a:extLst>
          </p:cNvPr>
          <p:cNvSpPr/>
          <p:nvPr/>
        </p:nvSpPr>
        <p:spPr>
          <a:xfrm>
            <a:off x="4279835" y="4853293"/>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532C375E-72C8-4184-A23F-F4A6BEAC68B8}"/>
              </a:ext>
            </a:extLst>
          </p:cNvPr>
          <p:cNvSpPr/>
          <p:nvPr/>
        </p:nvSpPr>
        <p:spPr>
          <a:xfrm>
            <a:off x="4268927" y="4853293"/>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2DBA36C1-1B79-4530-AF73-71EFD38B1D60}"/>
              </a:ext>
            </a:extLst>
          </p:cNvPr>
          <p:cNvSpPr/>
          <p:nvPr/>
        </p:nvSpPr>
        <p:spPr>
          <a:xfrm>
            <a:off x="4278420" y="5141325"/>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37FCF250-5D3D-471D-B88F-7E11E695F16E}"/>
              </a:ext>
            </a:extLst>
          </p:cNvPr>
          <p:cNvSpPr/>
          <p:nvPr/>
        </p:nvSpPr>
        <p:spPr>
          <a:xfrm>
            <a:off x="4267512" y="5141325"/>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A50BE034-9361-4BB1-BC34-B1FB7EEC22FA}"/>
              </a:ext>
            </a:extLst>
          </p:cNvPr>
          <p:cNvSpPr/>
          <p:nvPr/>
        </p:nvSpPr>
        <p:spPr>
          <a:xfrm>
            <a:off x="4281130" y="5430807"/>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1A2AEC85-8EC4-4457-92F6-94760F27F702}"/>
              </a:ext>
            </a:extLst>
          </p:cNvPr>
          <p:cNvSpPr/>
          <p:nvPr/>
        </p:nvSpPr>
        <p:spPr>
          <a:xfrm>
            <a:off x="4270222" y="5430807"/>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6AB9D236-8200-42C5-87CF-56F7635148FB}"/>
              </a:ext>
            </a:extLst>
          </p:cNvPr>
          <p:cNvSpPr/>
          <p:nvPr/>
        </p:nvSpPr>
        <p:spPr>
          <a:xfrm>
            <a:off x="4279715" y="5718839"/>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A265E0F8-62FB-4986-B4F1-0060CC3691C6}"/>
              </a:ext>
            </a:extLst>
          </p:cNvPr>
          <p:cNvSpPr/>
          <p:nvPr/>
        </p:nvSpPr>
        <p:spPr>
          <a:xfrm>
            <a:off x="4268807" y="5718839"/>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15725D2C-7477-47CF-8DDC-922CEABE7F8D}"/>
              </a:ext>
            </a:extLst>
          </p:cNvPr>
          <p:cNvSpPr/>
          <p:nvPr/>
        </p:nvSpPr>
        <p:spPr>
          <a:xfrm>
            <a:off x="4281130" y="6007614"/>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6BEF09F7-0C19-47C7-AE65-55343426EB84}"/>
              </a:ext>
            </a:extLst>
          </p:cNvPr>
          <p:cNvSpPr/>
          <p:nvPr/>
        </p:nvSpPr>
        <p:spPr>
          <a:xfrm>
            <a:off x="4270222" y="6007614"/>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454C00F8-13A7-4CE2-91F8-6587502208E6}"/>
              </a:ext>
            </a:extLst>
          </p:cNvPr>
          <p:cNvSpPr/>
          <p:nvPr/>
        </p:nvSpPr>
        <p:spPr>
          <a:xfrm>
            <a:off x="4279715" y="6295646"/>
            <a:ext cx="1154205" cy="288032"/>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DE64B078-31A6-446B-B856-12C80788CDA1}"/>
              </a:ext>
            </a:extLst>
          </p:cNvPr>
          <p:cNvSpPr/>
          <p:nvPr/>
        </p:nvSpPr>
        <p:spPr>
          <a:xfrm>
            <a:off x="4268807" y="6295646"/>
            <a:ext cx="288032" cy="288032"/>
          </a:xfrm>
          <a:prstGeom prst="rect">
            <a:avLst/>
          </a:prstGeom>
          <a:solidFill>
            <a:schemeClr val="tx2">
              <a:lumMod val="20000"/>
              <a:lumOff val="8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22839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1029"/>
          <p:cNvSpPr>
            <a:spLocks noGrp="1" noChangeArrowheads="1"/>
          </p:cNvSpPr>
          <p:nvPr>
            <p:ph type="title"/>
          </p:nvPr>
        </p:nvSpPr>
        <p:spPr/>
        <p:txBody>
          <a:bodyPr/>
          <a:lstStyle/>
          <a:p>
            <a:r>
              <a:rPr lang="en-US"/>
              <a:t>Locality Example</a:t>
            </a:r>
          </a:p>
        </p:txBody>
      </p:sp>
      <p:sp>
        <p:nvSpPr>
          <p:cNvPr id="134150" name="Rectangle 1030"/>
          <p:cNvSpPr>
            <a:spLocks noGrp="1" noChangeArrowheads="1"/>
          </p:cNvSpPr>
          <p:nvPr>
            <p:ph idx="1"/>
          </p:nvPr>
        </p:nvSpPr>
        <p:spPr/>
        <p:txBody>
          <a:bodyPr/>
          <a:lstStyle/>
          <a:p>
            <a:r>
              <a:rPr lang="en-US" dirty="0">
                <a:solidFill>
                  <a:srgbClr val="FF0000"/>
                </a:solidFill>
              </a:rPr>
              <a:t>Question</a:t>
            </a:r>
            <a:r>
              <a:rPr lang="en-US" dirty="0"/>
              <a:t>: Can you permute the loops so that the function scans the 3-d array </a:t>
            </a:r>
            <a:r>
              <a:rPr lang="en-US" b="0" dirty="0">
                <a:latin typeface="Courier New"/>
                <a:cs typeface="Courier New"/>
              </a:rPr>
              <a:t>a </a:t>
            </a:r>
            <a:r>
              <a:rPr lang="en-US" dirty="0"/>
              <a:t>with a stride-1 reference pattern (and thus has good spatial locality)?</a:t>
            </a:r>
          </a:p>
        </p:txBody>
      </p:sp>
      <p:sp>
        <p:nvSpPr>
          <p:cNvPr id="134148" name="Text Box 1028"/>
          <p:cNvSpPr txBox="1">
            <a:spLocks noChangeArrowheads="1"/>
          </p:cNvSpPr>
          <p:nvPr/>
        </p:nvSpPr>
        <p:spPr bwMode="auto">
          <a:xfrm>
            <a:off x="1941513" y="3033713"/>
            <a:ext cx="4987925" cy="2863850"/>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pPr algn="l">
              <a:lnSpc>
                <a:spcPct val="100000"/>
              </a:lnSpc>
            </a:pPr>
            <a:r>
              <a:rPr lang="en-US" sz="1800" dirty="0" err="1">
                <a:latin typeface="Courier New" charset="0"/>
              </a:rPr>
              <a:t>int</a:t>
            </a:r>
            <a:r>
              <a:rPr lang="en-US" sz="1800" dirty="0">
                <a:latin typeface="Courier New" charset="0"/>
              </a:rPr>
              <a:t> sum_array_3d(int </a:t>
            </a:r>
            <a:r>
              <a:rPr lang="en-US" sz="1800" dirty="0" err="1">
                <a:latin typeface="Courier New" charset="0"/>
              </a:rPr>
              <a:t>a[M][N][N</a:t>
            </a:r>
            <a:r>
              <a:rPr lang="en-US" sz="1800" dirty="0">
                <a:latin typeface="Courier New" charset="0"/>
              </a:rPr>
              <a:t>])</a:t>
            </a:r>
          </a:p>
          <a:p>
            <a:pPr algn="l">
              <a:lnSpc>
                <a:spcPct val="100000"/>
              </a:lnSpc>
            </a:pPr>
            <a:r>
              <a:rPr lang="en-US" sz="1800" dirty="0">
                <a:latin typeface="Courier New" charset="0"/>
              </a:rPr>
              <a:t>{</a:t>
            </a:r>
          </a:p>
          <a:p>
            <a:pPr algn="l">
              <a:lnSpc>
                <a:spcPct val="100000"/>
              </a:lnSpc>
            </a:pPr>
            <a:r>
              <a:rPr lang="en-US" sz="1800" dirty="0">
                <a:latin typeface="Courier New" charset="0"/>
              </a:rPr>
              <a:t>    </a:t>
            </a:r>
            <a:r>
              <a:rPr lang="en-US" sz="1800" dirty="0" err="1">
                <a:latin typeface="Courier New" charset="0"/>
              </a:rPr>
              <a:t>int</a:t>
            </a:r>
            <a:r>
              <a:rPr lang="en-US" sz="1800" dirty="0">
                <a:latin typeface="Courier New" charset="0"/>
              </a:rPr>
              <a:t> </a:t>
            </a:r>
            <a:r>
              <a:rPr lang="en-US" sz="1800" dirty="0" err="1">
                <a:latin typeface="Courier New" charset="0"/>
              </a:rPr>
              <a:t>i</a:t>
            </a:r>
            <a:r>
              <a:rPr lang="en-US" sz="1800" dirty="0">
                <a:latin typeface="Courier New" charset="0"/>
              </a:rPr>
              <a:t>, </a:t>
            </a:r>
            <a:r>
              <a:rPr lang="en-US" sz="1800" dirty="0" err="1">
                <a:latin typeface="Courier New" charset="0"/>
              </a:rPr>
              <a:t>j</a:t>
            </a:r>
            <a:r>
              <a:rPr lang="en-US" sz="1800" dirty="0">
                <a:latin typeface="Courier New" charset="0"/>
              </a:rPr>
              <a:t>, </a:t>
            </a:r>
            <a:r>
              <a:rPr lang="en-US" sz="1800" dirty="0" err="1">
                <a:latin typeface="Courier New" charset="0"/>
              </a:rPr>
              <a:t>k</a:t>
            </a:r>
            <a:r>
              <a:rPr lang="en-US" sz="1800" dirty="0">
                <a:latin typeface="Courier New" charset="0"/>
              </a:rPr>
              <a:t>, sum = 0;</a:t>
            </a:r>
          </a:p>
          <a:p>
            <a:pPr algn="l">
              <a:lnSpc>
                <a:spcPct val="100000"/>
              </a:lnSpc>
            </a:pPr>
            <a:endParaRPr lang="en-US" sz="1800" dirty="0">
              <a:latin typeface="Courier New" charset="0"/>
            </a:endParaRPr>
          </a:p>
          <a:p>
            <a:pPr algn="l">
              <a:lnSpc>
                <a:spcPct val="100000"/>
              </a:lnSpc>
            </a:pPr>
            <a:r>
              <a:rPr lang="en-US" sz="1800" dirty="0">
                <a:latin typeface="Courier New" charset="0"/>
              </a:rPr>
              <a:t>    for (</a:t>
            </a:r>
            <a:r>
              <a:rPr lang="en-US" sz="1800" dirty="0" err="1">
                <a:latin typeface="Courier New" charset="0"/>
              </a:rPr>
              <a:t>i</a:t>
            </a:r>
            <a:r>
              <a:rPr lang="en-US" sz="1800" dirty="0">
                <a:latin typeface="Courier New" charset="0"/>
              </a:rPr>
              <a:t> = 0; </a:t>
            </a:r>
            <a:r>
              <a:rPr lang="en-US" sz="1800" dirty="0" err="1">
                <a:latin typeface="Courier New" charset="0"/>
              </a:rPr>
              <a:t>i</a:t>
            </a:r>
            <a:r>
              <a:rPr lang="en-US" sz="1800" dirty="0">
                <a:latin typeface="Courier New" charset="0"/>
              </a:rPr>
              <a:t> &lt; M; </a:t>
            </a:r>
            <a:r>
              <a:rPr lang="en-US" sz="1800" dirty="0" err="1">
                <a:latin typeface="Courier New" charset="0"/>
              </a:rPr>
              <a:t>i</a:t>
            </a:r>
            <a:r>
              <a:rPr lang="en-US" sz="1800" dirty="0">
                <a:latin typeface="Courier New" charset="0"/>
              </a:rPr>
              <a:t>++)</a:t>
            </a:r>
          </a:p>
          <a:p>
            <a:pPr algn="l">
              <a:lnSpc>
                <a:spcPct val="100000"/>
              </a:lnSpc>
            </a:pPr>
            <a:r>
              <a:rPr lang="en-US" sz="1800" dirty="0">
                <a:latin typeface="Courier New" charset="0"/>
              </a:rPr>
              <a:t>        for (</a:t>
            </a:r>
            <a:r>
              <a:rPr lang="en-US" sz="1800" dirty="0" err="1">
                <a:latin typeface="Courier New" charset="0"/>
              </a:rPr>
              <a:t>j</a:t>
            </a:r>
            <a:r>
              <a:rPr lang="en-US" sz="1800" dirty="0">
                <a:latin typeface="Courier New" charset="0"/>
              </a:rPr>
              <a:t> = 0; </a:t>
            </a:r>
            <a:r>
              <a:rPr lang="en-US" sz="1800" dirty="0" err="1">
                <a:latin typeface="Courier New" charset="0"/>
              </a:rPr>
              <a:t>j</a:t>
            </a:r>
            <a:r>
              <a:rPr lang="en-US" sz="1800" dirty="0">
                <a:latin typeface="Courier New" charset="0"/>
              </a:rPr>
              <a:t> &lt; N; </a:t>
            </a:r>
            <a:r>
              <a:rPr lang="en-US" sz="1800" dirty="0" err="1">
                <a:latin typeface="Courier New" charset="0"/>
              </a:rPr>
              <a:t>j</a:t>
            </a:r>
            <a:r>
              <a:rPr lang="en-US" sz="1800" dirty="0">
                <a:latin typeface="Courier New" charset="0"/>
              </a:rPr>
              <a:t>++)</a:t>
            </a:r>
          </a:p>
          <a:p>
            <a:pPr algn="l">
              <a:lnSpc>
                <a:spcPct val="100000"/>
              </a:lnSpc>
            </a:pPr>
            <a:r>
              <a:rPr lang="en-US" sz="1800" dirty="0">
                <a:latin typeface="Courier New" charset="0"/>
              </a:rPr>
              <a:t>            for (</a:t>
            </a:r>
            <a:r>
              <a:rPr lang="en-US" sz="1800" dirty="0" err="1">
                <a:latin typeface="Courier New" charset="0"/>
              </a:rPr>
              <a:t>k</a:t>
            </a:r>
            <a:r>
              <a:rPr lang="en-US" sz="1800" dirty="0">
                <a:latin typeface="Courier New" charset="0"/>
              </a:rPr>
              <a:t> = 0; </a:t>
            </a:r>
            <a:r>
              <a:rPr lang="en-US" sz="1800" dirty="0" err="1">
                <a:latin typeface="Courier New" charset="0"/>
              </a:rPr>
              <a:t>k</a:t>
            </a:r>
            <a:r>
              <a:rPr lang="en-US" sz="1800" dirty="0">
                <a:latin typeface="Courier New" charset="0"/>
              </a:rPr>
              <a:t> &lt; N; </a:t>
            </a:r>
            <a:r>
              <a:rPr lang="en-US" sz="1800" dirty="0" err="1">
                <a:latin typeface="Courier New" charset="0"/>
              </a:rPr>
              <a:t>k</a:t>
            </a:r>
            <a:r>
              <a:rPr lang="en-US" sz="1800" dirty="0">
                <a:latin typeface="Courier New" charset="0"/>
              </a:rPr>
              <a:t>++)</a:t>
            </a:r>
          </a:p>
          <a:p>
            <a:pPr algn="l">
              <a:lnSpc>
                <a:spcPct val="100000"/>
              </a:lnSpc>
            </a:pPr>
            <a:r>
              <a:rPr lang="en-US" sz="1800" dirty="0">
                <a:latin typeface="Courier New" charset="0"/>
              </a:rPr>
              <a:t>                sum += </a:t>
            </a:r>
            <a:r>
              <a:rPr lang="en-US" sz="1800" dirty="0" err="1">
                <a:latin typeface="Courier New" charset="0"/>
              </a:rPr>
              <a:t>a[k][i][j</a:t>
            </a:r>
            <a:r>
              <a:rPr lang="en-US" sz="1800" dirty="0">
                <a:latin typeface="Courier New" charset="0"/>
              </a:rPr>
              <a:t>];</a:t>
            </a:r>
          </a:p>
          <a:p>
            <a:pPr algn="l">
              <a:lnSpc>
                <a:spcPct val="100000"/>
              </a:lnSpc>
            </a:pPr>
            <a:r>
              <a:rPr lang="en-US" sz="1800" dirty="0">
                <a:latin typeface="Courier New" charset="0"/>
              </a:rPr>
              <a:t>    return sum;</a:t>
            </a:r>
          </a:p>
          <a:p>
            <a:pPr algn="l">
              <a:lnSpc>
                <a:spcPct val="100000"/>
              </a:lnSpc>
            </a:pPr>
            <a:r>
              <a:rPr lang="en-US" sz="1800" dirty="0">
                <a:latin typeface="Courier New" charset="0"/>
              </a:rPr>
              <a:t>}</a:t>
            </a:r>
          </a:p>
        </p:txBody>
      </p:sp>
      <p:sp>
        <p:nvSpPr>
          <p:cNvPr id="7" name="TextBox 4">
            <a:extLst>
              <a:ext uri="{FF2B5EF4-FFF2-40B4-BE49-F238E27FC236}">
                <a16:creationId xmlns:a16="http://schemas.microsoft.com/office/drawing/2014/main" id="{924973FF-DDF1-47C3-BAC0-94B193D43655}"/>
              </a:ext>
            </a:extLst>
          </p:cNvPr>
          <p:cNvSpPr txBox="1"/>
          <p:nvPr/>
        </p:nvSpPr>
        <p:spPr>
          <a:xfrm>
            <a:off x="4834793" y="6172510"/>
            <a:ext cx="4022768" cy="461665"/>
          </a:xfrm>
          <a:prstGeom prst="rect">
            <a:avLst/>
          </a:prstGeom>
          <a:noFill/>
        </p:spPr>
        <p:txBody>
          <a:bodyPr wrap="none" rtlCol="0">
            <a:spAutoFit/>
          </a:bodyPr>
          <a:lstStyle/>
          <a:p>
            <a:pPr algn="ctr"/>
            <a:r>
              <a:rPr lang="en-US" dirty="0">
                <a:latin typeface="Calibri" pitchFamily="34" charset="0"/>
              </a:rPr>
              <a:t>Answer: make j the inner loop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34E7D3A-FA75-9764-20E9-77BC8EEFC388}"/>
              </a:ext>
            </a:extLst>
          </p:cNvPr>
          <p:cNvSpPr>
            <a:spLocks noGrp="1"/>
          </p:cNvSpPr>
          <p:nvPr>
            <p:ph idx="1"/>
          </p:nvPr>
        </p:nvSpPr>
        <p:spPr>
          <a:xfrm>
            <a:off x="27490" y="350624"/>
            <a:ext cx="9116510" cy="4972050"/>
          </a:xfrm>
        </p:spPr>
        <p:txBody>
          <a:bodyPr>
            <a:normAutofit/>
          </a:bodyPr>
          <a:lstStyle/>
          <a:p>
            <a:pPr marL="0" indent="0">
              <a:buNone/>
            </a:pPr>
            <a:r>
              <a:rPr lang="zh-CN" altLang="en-US" dirty="0"/>
              <a:t>层次结构：</a:t>
            </a:r>
            <a:endParaRPr lang="en-US" altLang="zh-CN" dirty="0"/>
          </a:p>
          <a:p>
            <a:pPr lvl="1"/>
            <a:r>
              <a:rPr lang="zh-CN" altLang="en-US" dirty="0"/>
              <a:t>存储器系统</a:t>
            </a:r>
            <a:r>
              <a:rPr lang="en-US" altLang="zh-CN" dirty="0"/>
              <a:t>(memory system)</a:t>
            </a:r>
            <a:r>
              <a:rPr lang="zh-CN" altLang="en-US" dirty="0"/>
              <a:t>：具有不同容量、成本和访问时间的层次结构</a:t>
            </a:r>
            <a:endParaRPr lang="en-US" altLang="zh-CN" dirty="0"/>
          </a:p>
          <a:p>
            <a:pPr lvl="1"/>
            <a:r>
              <a:rPr lang="zh-CN" altLang="en-US" dirty="0"/>
              <a:t>高速缓存储器</a:t>
            </a:r>
            <a:r>
              <a:rPr lang="en-US" altLang="zh-CN" dirty="0"/>
              <a:t>(cache memory)</a:t>
            </a:r>
            <a:r>
              <a:rPr lang="zh-CN" altLang="en-US" dirty="0"/>
              <a:t>：靠近</a:t>
            </a:r>
            <a:r>
              <a:rPr lang="en-US" altLang="zh-CN" dirty="0"/>
              <a:t>CPU</a:t>
            </a:r>
            <a:r>
              <a:rPr lang="zh-CN" altLang="en-US" dirty="0"/>
              <a:t>的小的、快速的高速缓存存储器作为一部分存储在相对慢速的主存储器中数据和指令的缓冲区</a:t>
            </a:r>
            <a:endParaRPr lang="en-US" altLang="zh-CN" dirty="0"/>
          </a:p>
          <a:p>
            <a:pPr lvl="1"/>
            <a:r>
              <a:rPr lang="zh-CN" altLang="en-US" dirty="0"/>
              <a:t>主存储器</a:t>
            </a:r>
            <a:r>
              <a:rPr lang="en-US" altLang="zh-CN" dirty="0"/>
              <a:t>(main memory)</a:t>
            </a:r>
            <a:r>
              <a:rPr lang="zh-CN" altLang="en-US" dirty="0"/>
              <a:t>：主存储器缓存存储在容量较大的、慢速磁盘上的数据</a:t>
            </a:r>
            <a:endParaRPr lang="en-US" altLang="zh-CN" dirty="0"/>
          </a:p>
          <a:p>
            <a:endParaRPr lang="zh-CN" altLang="en-US" dirty="0"/>
          </a:p>
        </p:txBody>
      </p:sp>
      <p:grpSp>
        <p:nvGrpSpPr>
          <p:cNvPr id="20" name="组合 19">
            <a:extLst>
              <a:ext uri="{FF2B5EF4-FFF2-40B4-BE49-F238E27FC236}">
                <a16:creationId xmlns:a16="http://schemas.microsoft.com/office/drawing/2014/main" id="{92323D70-AC51-5A1D-D3EF-D4E8125EDF4D}"/>
              </a:ext>
            </a:extLst>
          </p:cNvPr>
          <p:cNvGrpSpPr/>
          <p:nvPr/>
        </p:nvGrpSpPr>
        <p:grpSpPr>
          <a:xfrm>
            <a:off x="353291" y="2213264"/>
            <a:ext cx="7664092" cy="4385113"/>
            <a:chOff x="2210008" y="3350517"/>
            <a:chExt cx="5807375" cy="3247860"/>
          </a:xfrm>
        </p:grpSpPr>
        <p:pic>
          <p:nvPicPr>
            <p:cNvPr id="5" name="图片 18" descr="http://image.tianjimedia.com/uploadImages/2012/318/CP362P2O9P91_Xeon_Phi_Active_Angl_Wht.jpg">
              <a:extLst>
                <a:ext uri="{FF2B5EF4-FFF2-40B4-BE49-F238E27FC236}">
                  <a16:creationId xmlns:a16="http://schemas.microsoft.com/office/drawing/2014/main" id="{61A9F3EA-6484-1580-43A9-1B1372D2F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886" y="3737903"/>
              <a:ext cx="9652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6" descr="http://a3.att.hudong.com/44/25/01300000887868127581251570982_s.jpg">
              <a:extLst>
                <a:ext uri="{FF2B5EF4-FFF2-40B4-BE49-F238E27FC236}">
                  <a16:creationId xmlns:a16="http://schemas.microsoft.com/office/drawing/2014/main" id="{F44E657A-E1A8-2B82-AFAC-E630881970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530" t="25809" r="3928" b="7248"/>
            <a:stretch>
              <a:fillRect/>
            </a:stretch>
          </p:blipFill>
          <p:spPr bwMode="auto">
            <a:xfrm>
              <a:off x="7180770" y="6141177"/>
              <a:ext cx="8366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0" descr="http://www.storagereview.com/images/StorageReview-Virident-FlashMAX-II-22TB.jpg">
              <a:extLst>
                <a:ext uri="{FF2B5EF4-FFF2-40B4-BE49-F238E27FC236}">
                  <a16:creationId xmlns:a16="http://schemas.microsoft.com/office/drawing/2014/main" id="{E0E89D32-694A-6DA5-121C-2EDCD553E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586" y="4902929"/>
              <a:ext cx="7874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http://www.it.com.cn/f/diy/072/21/070221_ddr3_dram_01.jpg">
              <a:extLst>
                <a:ext uri="{FF2B5EF4-FFF2-40B4-BE49-F238E27FC236}">
                  <a16:creationId xmlns:a16="http://schemas.microsoft.com/office/drawing/2014/main" id="{0FFEE9BA-B1B6-6A69-C890-9B7F0B3AA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4286" y="4391425"/>
              <a:ext cx="646113" cy="4318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http://www.onyougo.cn/lenovo-intel-xeon-e7-8837_iph3w8910807.jpg">
              <a:extLst>
                <a:ext uri="{FF2B5EF4-FFF2-40B4-BE49-F238E27FC236}">
                  <a16:creationId xmlns:a16="http://schemas.microsoft.com/office/drawing/2014/main" id="{79842EB1-6C0A-7BF8-FB40-A38D28A03B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1998" y="3428112"/>
              <a:ext cx="663575" cy="500063"/>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4" descr="http://www.hitechreview.com/uploads/2012/11/NVIDIA-Tesla-K20X.jpg">
              <a:extLst>
                <a:ext uri="{FF2B5EF4-FFF2-40B4-BE49-F238E27FC236}">
                  <a16:creationId xmlns:a16="http://schemas.microsoft.com/office/drawing/2014/main" id="{DD97E03D-E98F-0AE7-666B-2CAD96FAAD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985" y="3885505"/>
              <a:ext cx="939800" cy="560387"/>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3" descr="http://image.21tx.com/image/20050812/18246.jpg">
              <a:extLst>
                <a:ext uri="{FF2B5EF4-FFF2-40B4-BE49-F238E27FC236}">
                  <a16:creationId xmlns:a16="http://schemas.microsoft.com/office/drawing/2014/main" id="{D7BEF55E-308B-C311-4DAB-5487ECC1E1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65" t="7732" b="7732"/>
            <a:stretch>
              <a:fillRect/>
            </a:stretch>
          </p:blipFill>
          <p:spPr bwMode="auto">
            <a:xfrm>
              <a:off x="2721511" y="5319621"/>
              <a:ext cx="612775" cy="422275"/>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4" descr="http://www.huitao.net/images/sp/bao/uploaded/i8/T1jLlHXdFXXXXs1_k__110553.jpg">
              <a:extLst>
                <a:ext uri="{FF2B5EF4-FFF2-40B4-BE49-F238E27FC236}">
                  <a16:creationId xmlns:a16="http://schemas.microsoft.com/office/drawing/2014/main" id="{59A2AB8D-538F-47AF-1AE3-A79F8B0E78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4387" t="14619" r="2338" b="7018"/>
            <a:stretch>
              <a:fillRect/>
            </a:stretch>
          </p:blipFill>
          <p:spPr bwMode="auto">
            <a:xfrm>
              <a:off x="6814058" y="5294742"/>
              <a:ext cx="733425" cy="620712"/>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6" descr="http://www.dansdata.com/images/blog/acard400.jpg">
              <a:extLst>
                <a:ext uri="{FF2B5EF4-FFF2-40B4-BE49-F238E27FC236}">
                  <a16:creationId xmlns:a16="http://schemas.microsoft.com/office/drawing/2014/main" id="{62AEFA5E-C2A4-CE43-85FB-DF947850B1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3036" y="4339037"/>
              <a:ext cx="603250" cy="48260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8" descr="http://apcmag.com/images/Multicore.jpg">
              <a:extLst>
                <a:ext uri="{FF2B5EF4-FFF2-40B4-BE49-F238E27FC236}">
                  <a16:creationId xmlns:a16="http://schemas.microsoft.com/office/drawing/2014/main" id="{7565D08E-6285-EA01-1DE2-8B2E8CC00B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2743" y="3350517"/>
              <a:ext cx="517525" cy="53498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5" descr="http://www.blogcdn.com/www.engadget.com/media/2009/05/090505-ddrdrive-01.jpg">
              <a:extLst>
                <a:ext uri="{FF2B5EF4-FFF2-40B4-BE49-F238E27FC236}">
                  <a16:creationId xmlns:a16="http://schemas.microsoft.com/office/drawing/2014/main" id="{D5728DC0-6B66-0A8A-AAEB-E1992FE251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36286" y="4288237"/>
              <a:ext cx="784225" cy="534988"/>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1" descr="http://www.engadget.com/media/2007/05/pqi-256gb-ssd.jpg">
              <a:extLst>
                <a:ext uri="{FF2B5EF4-FFF2-40B4-BE49-F238E27FC236}">
                  <a16:creationId xmlns:a16="http://schemas.microsoft.com/office/drawing/2014/main" id="{20ED95AA-BA03-DDE1-0531-FED220A4A88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54811" y="4904517"/>
              <a:ext cx="447675" cy="431800"/>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2" descr="http://img.evolife.cn/2011-06/176347997271cfc4_thumb.jpg">
              <a:hlinkClick r:id="rId14" tooltip="&quot;&quot;"/>
              <a:extLst>
                <a:ext uri="{FF2B5EF4-FFF2-40B4-BE49-F238E27FC236}">
                  <a16:creationId xmlns:a16="http://schemas.microsoft.com/office/drawing/2014/main" id="{5E09C308-F906-4AFE-4EAD-BA267B05154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00665" y="4892960"/>
              <a:ext cx="957262" cy="371475"/>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5" descr="http://product-images.www8-hp.com/digmedialib/prodimg/lowres/c02554324.png">
              <a:extLst>
                <a:ext uri="{FF2B5EF4-FFF2-40B4-BE49-F238E27FC236}">
                  <a16:creationId xmlns:a16="http://schemas.microsoft.com/office/drawing/2014/main" id="{ACBF68FB-22B6-FF5C-4D00-050929A7AA0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t="21053" b="22649"/>
            <a:stretch>
              <a:fillRect/>
            </a:stretch>
          </p:blipFill>
          <p:spPr bwMode="auto">
            <a:xfrm>
              <a:off x="2210008" y="5764641"/>
              <a:ext cx="715963" cy="301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图示 18">
              <a:extLst>
                <a:ext uri="{FF2B5EF4-FFF2-40B4-BE49-F238E27FC236}">
                  <a16:creationId xmlns:a16="http://schemas.microsoft.com/office/drawing/2014/main" id="{8F066044-685F-F904-B5C7-F4E19567075F}"/>
                </a:ext>
              </a:extLst>
            </p:cNvPr>
            <p:cNvGraphicFramePr/>
            <p:nvPr/>
          </p:nvGraphicFramePr>
          <p:xfrm>
            <a:off x="2555776" y="3515705"/>
            <a:ext cx="4864735" cy="307911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Tree>
    <p:extLst>
      <p:ext uri="{BB962C8B-B14F-4D97-AF65-F5344CB8AC3E}">
        <p14:creationId xmlns:p14="http://schemas.microsoft.com/office/powerpoint/2010/main" val="964879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p:cNvSpPr>
            <a:spLocks noGrp="1" noChangeArrowheads="1"/>
          </p:cNvSpPr>
          <p:nvPr>
            <p:ph type="title"/>
          </p:nvPr>
        </p:nvSpPr>
        <p:spPr/>
        <p:txBody>
          <a:bodyPr/>
          <a:lstStyle/>
          <a:p>
            <a:r>
              <a:rPr lang="en-US" dirty="0"/>
              <a:t>Memory Hierarchies</a:t>
            </a:r>
          </a:p>
        </p:txBody>
      </p:sp>
      <p:sp>
        <p:nvSpPr>
          <p:cNvPr id="135173" name="Rectangle 5"/>
          <p:cNvSpPr>
            <a:spLocks noGrp="1" noChangeArrowheads="1"/>
          </p:cNvSpPr>
          <p:nvPr>
            <p:ph idx="1"/>
          </p:nvPr>
        </p:nvSpPr>
        <p:spPr/>
        <p:txBody>
          <a:bodyPr/>
          <a:lstStyle/>
          <a:p>
            <a:r>
              <a:rPr lang="en-US" dirty="0"/>
              <a:t>Some fundamental and enduring properties of hardware and software:</a:t>
            </a:r>
          </a:p>
          <a:p>
            <a:pPr lvl="1"/>
            <a:r>
              <a:rPr lang="en-US" dirty="0"/>
              <a:t>Fast storage technologies cost more per byte, have less capacity, and require more power (heat!). </a:t>
            </a:r>
          </a:p>
          <a:p>
            <a:pPr lvl="1"/>
            <a:r>
              <a:rPr lang="en-US" dirty="0"/>
              <a:t>The gap between CPU and main memory speed is widening.</a:t>
            </a:r>
          </a:p>
          <a:p>
            <a:pPr lvl="1"/>
            <a:r>
              <a:rPr lang="en-US" dirty="0"/>
              <a:t>Well-written programs tend to exhibit good locality.</a:t>
            </a:r>
          </a:p>
          <a:p>
            <a:pPr lvl="1"/>
            <a:endParaRPr lang="en-US" dirty="0"/>
          </a:p>
          <a:p>
            <a:r>
              <a:rPr lang="en-US" dirty="0"/>
              <a:t>These fundamental properties complement each other beautifully.</a:t>
            </a:r>
          </a:p>
          <a:p>
            <a:endParaRPr lang="en-US" dirty="0"/>
          </a:p>
          <a:p>
            <a:r>
              <a:rPr lang="en-US" dirty="0"/>
              <a:t>They suggest an approach for organizing memory and storage systems known as a </a:t>
            </a:r>
            <a:r>
              <a:rPr lang="en-US" dirty="0">
                <a:solidFill>
                  <a:srgbClr val="FF0000"/>
                </a:solidFill>
              </a:rPr>
              <a:t>memory hierarchy</a:t>
            </a:r>
            <a:r>
              <a:rPr lang="en-US" dirty="0"/>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pPr>
              <a:lnSpc>
                <a:spcPct val="80000"/>
              </a:lnSpc>
            </a:pPr>
            <a:r>
              <a:rPr lang="en-US" altLang="zh-CN" dirty="0">
                <a:solidFill>
                  <a:schemeClr val="bg2">
                    <a:lumMod val="60000"/>
                    <a:lumOff val="40000"/>
                  </a:schemeClr>
                </a:solidFill>
              </a:rPr>
              <a:t>The memory abstraction</a:t>
            </a:r>
            <a:endParaRPr lang="en-US" dirty="0">
              <a:solidFill>
                <a:schemeClr val="bg2">
                  <a:lumMod val="60000"/>
                  <a:lumOff val="40000"/>
                </a:schemeClr>
              </a:solidFill>
            </a:endParaRPr>
          </a:p>
          <a:p>
            <a:pPr>
              <a:lnSpc>
                <a:spcPct val="80000"/>
              </a:lnSpc>
            </a:pPr>
            <a:r>
              <a:rPr lang="en-US" altLang="zh-CN" dirty="0">
                <a:solidFill>
                  <a:schemeClr val="bg2">
                    <a:lumMod val="60000"/>
                    <a:lumOff val="40000"/>
                  </a:schemeClr>
                </a:solidFill>
              </a:rPr>
              <a:t>RAM : main memory building block</a:t>
            </a:r>
            <a:endParaRPr lang="en-US" dirty="0">
              <a:solidFill>
                <a:schemeClr val="bg2">
                  <a:lumMod val="60000"/>
                  <a:lumOff val="40000"/>
                </a:schemeClr>
              </a:solidFill>
            </a:endParaRPr>
          </a:p>
          <a:p>
            <a:pPr>
              <a:lnSpc>
                <a:spcPct val="80000"/>
              </a:lnSpc>
            </a:pPr>
            <a:r>
              <a:rPr lang="en-US" dirty="0">
                <a:solidFill>
                  <a:schemeClr val="bg2">
                    <a:lumMod val="60000"/>
                    <a:lumOff val="40000"/>
                  </a:schemeClr>
                </a:solidFill>
              </a:rPr>
              <a:t>Storage technologies and trends</a:t>
            </a:r>
          </a:p>
          <a:p>
            <a:pPr>
              <a:lnSpc>
                <a:spcPct val="80000"/>
              </a:lnSpc>
            </a:pPr>
            <a:r>
              <a:rPr lang="en-US" dirty="0">
                <a:solidFill>
                  <a:schemeClr val="bg2">
                    <a:lumMod val="60000"/>
                    <a:lumOff val="40000"/>
                  </a:schemeClr>
                </a:solidFill>
              </a:rPr>
              <a:t>Locality of reference</a:t>
            </a:r>
          </a:p>
          <a:p>
            <a:pPr>
              <a:lnSpc>
                <a:spcPct val="80000"/>
              </a:lnSpc>
            </a:pPr>
            <a:r>
              <a:rPr lang="en-US" dirty="0"/>
              <a:t>Caching in the memory hierarchy</a:t>
            </a:r>
          </a:p>
        </p:txBody>
      </p:sp>
      <p:sp>
        <p:nvSpPr>
          <p:cNvPr id="4" name="TextBox 3"/>
          <p:cNvSpPr txBox="1"/>
          <p:nvPr/>
        </p:nvSpPr>
        <p:spPr>
          <a:xfrm>
            <a:off x="2851727" y="5657273"/>
            <a:ext cx="184666" cy="369332"/>
          </a:xfrm>
          <a:prstGeom prst="rect">
            <a:avLst/>
          </a:prstGeom>
          <a:noFill/>
        </p:spPr>
        <p:txBody>
          <a:bodyPr wrap="none" rtlCol="0">
            <a:spAutoFit/>
          </a:bodyPr>
          <a:lstStyle/>
          <a:p>
            <a:endParaRPr lang="en-US" sz="1800" dirty="0">
              <a:latin typeface="Calibri" pitchFamily="34" charset="0"/>
            </a:endParaRPr>
          </a:p>
        </p:txBody>
      </p:sp>
    </p:spTree>
    <p:extLst>
      <p:ext uri="{BB962C8B-B14F-4D97-AF65-F5344CB8AC3E}">
        <p14:creationId xmlns:p14="http://schemas.microsoft.com/office/powerpoint/2010/main" val="1174721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76200" y="3032125"/>
            <a:ext cx="8893175" cy="422275"/>
          </a:xfrm>
          <a:prstGeom prst="rect">
            <a:avLst/>
          </a:prstGeom>
          <a:solidFill>
            <a:srgbClr val="E6E6E6"/>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solidFill>
                <a:srgbClr val="22228B"/>
              </a:solidFill>
              <a:latin typeface="Calibri" pitchFamily="34" charset="0"/>
            </a:endParaRPr>
          </a:p>
        </p:txBody>
      </p:sp>
      <p:sp>
        <p:nvSpPr>
          <p:cNvPr id="195587" name="Rectangle 3"/>
          <p:cNvSpPr>
            <a:spLocks noChangeArrowheads="1"/>
          </p:cNvSpPr>
          <p:nvPr/>
        </p:nvSpPr>
        <p:spPr bwMode="auto">
          <a:xfrm>
            <a:off x="76200" y="3032125"/>
            <a:ext cx="8893175" cy="1751762"/>
          </a:xfrm>
          <a:prstGeom prst="rect">
            <a:avLst/>
          </a:prstGeom>
          <a:noFill/>
          <a:ln w="28575" cmpd="sng">
            <a:solidFill>
              <a:schemeClr val="tx1"/>
            </a:solidFill>
            <a:miter lim="800000"/>
            <a:headEnd/>
            <a:tailEnd/>
          </a:ln>
          <a:effectLst/>
        </p:spPr>
        <p:txBody>
          <a:bodyPr wrap="square" lIns="90487" tIns="44450" rIns="90487" bIns="44450">
            <a:prstTxWarp prst="textNoShape">
              <a:avLst/>
            </a:prstTxWarp>
            <a:spAutoFit/>
          </a:bodyPr>
          <a:lstStyle/>
          <a:p>
            <a:pPr algn="l" defTabSz="857250">
              <a:lnSpc>
                <a:spcPct val="100000"/>
              </a:lnSpc>
            </a:pPr>
            <a:r>
              <a:rPr lang="en-US" sz="2000" dirty="0">
                <a:solidFill>
                  <a:srgbClr val="000000"/>
                </a:solidFill>
              </a:rPr>
              <a:t>Metric		1985	1990	1995	2000	2005	2010	2015	</a:t>
            </a:r>
            <a:r>
              <a:rPr lang="en-US" sz="2000" i="1" dirty="0">
                <a:solidFill>
                  <a:srgbClr val="000000"/>
                </a:solidFill>
              </a:rPr>
              <a:t>2015:1985</a:t>
            </a:r>
            <a:endParaRPr lang="en-US" sz="2000" dirty="0">
              <a:solidFill>
                <a:srgbClr val="000000"/>
              </a:solidFill>
            </a:endParaRPr>
          </a:p>
          <a:p>
            <a:pPr algn="l" defTabSz="857250">
              <a:lnSpc>
                <a:spcPct val="100000"/>
              </a:lnSpc>
            </a:pPr>
            <a:endParaRPr lang="en-US" sz="1600" dirty="0">
              <a:solidFill>
                <a:srgbClr val="22228B"/>
              </a:solidFill>
            </a:endParaRPr>
          </a:p>
          <a:p>
            <a:pPr defTabSz="857250"/>
            <a:r>
              <a:rPr lang="en-US" sz="1800" dirty="0">
                <a:solidFill>
                  <a:srgbClr val="22228B"/>
                </a:solidFill>
              </a:rPr>
              <a:t>$/MB		880	100	30	1	0.1	0.06	0.02	</a:t>
            </a:r>
            <a:r>
              <a:rPr lang="en-US" sz="1800" i="1" dirty="0">
                <a:solidFill>
                  <a:srgbClr val="22228B"/>
                </a:solidFill>
              </a:rPr>
              <a:t>44,000</a:t>
            </a:r>
          </a:p>
          <a:p>
            <a:pPr defTabSz="857250"/>
            <a:r>
              <a:rPr lang="en-US" sz="1800" dirty="0">
                <a:solidFill>
                  <a:srgbClr val="22228B"/>
                </a:solidFill>
              </a:rPr>
              <a:t>access (ns)	200	100	70	60	50	40	20	</a:t>
            </a:r>
            <a:r>
              <a:rPr lang="en-US" sz="1800" i="1" dirty="0">
                <a:solidFill>
                  <a:srgbClr val="22228B"/>
                </a:solidFill>
              </a:rPr>
              <a:t>10</a:t>
            </a:r>
            <a:endParaRPr lang="en-US" sz="1800" dirty="0">
              <a:solidFill>
                <a:srgbClr val="22228B"/>
              </a:solidFill>
            </a:endParaRPr>
          </a:p>
          <a:p>
            <a:pPr defTabSz="857250"/>
            <a:r>
              <a:rPr lang="en-US" sz="1800" dirty="0">
                <a:solidFill>
                  <a:srgbClr val="22228B"/>
                </a:solidFill>
              </a:rPr>
              <a:t>typical size (MB) 	0.256	4	16	64	2,000	8,000	16.000	</a:t>
            </a:r>
            <a:r>
              <a:rPr lang="en-US" sz="1800" i="1" dirty="0">
                <a:solidFill>
                  <a:srgbClr val="22228B"/>
                </a:solidFill>
              </a:rPr>
              <a:t>62,500</a:t>
            </a:r>
            <a:endParaRPr lang="en-US" sz="1800" dirty="0">
              <a:solidFill>
                <a:srgbClr val="22228B"/>
              </a:solidFill>
            </a:endParaRPr>
          </a:p>
          <a:p>
            <a:pPr algn="l" defTabSz="857250">
              <a:lnSpc>
                <a:spcPct val="100000"/>
              </a:lnSpc>
            </a:pPr>
            <a:endParaRPr lang="en-US" sz="1800" dirty="0">
              <a:solidFill>
                <a:srgbClr val="22228B"/>
              </a:solidFill>
            </a:endParaRPr>
          </a:p>
        </p:txBody>
      </p:sp>
      <p:sp>
        <p:nvSpPr>
          <p:cNvPr id="18" name="Rectangle 17"/>
          <p:cNvSpPr/>
          <p:nvPr/>
        </p:nvSpPr>
        <p:spPr bwMode="auto">
          <a:xfrm>
            <a:off x="76200" y="5229225"/>
            <a:ext cx="8893175" cy="422275"/>
          </a:xfrm>
          <a:prstGeom prst="rect">
            <a:avLst/>
          </a:prstGeom>
          <a:solidFill>
            <a:srgbClr val="E2E2E2"/>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solidFill>
                <a:srgbClr val="22228B"/>
              </a:solidFill>
              <a:latin typeface="Calibri" pitchFamily="34" charset="0"/>
            </a:endParaRPr>
          </a:p>
        </p:txBody>
      </p:sp>
      <p:sp>
        <p:nvSpPr>
          <p:cNvPr id="16" name="Rectangle 15"/>
          <p:cNvSpPr/>
          <p:nvPr/>
        </p:nvSpPr>
        <p:spPr bwMode="auto">
          <a:xfrm>
            <a:off x="98425" y="1482725"/>
            <a:ext cx="8893175" cy="422275"/>
          </a:xfrm>
          <a:prstGeom prst="rect">
            <a:avLst/>
          </a:prstGeom>
          <a:solidFill>
            <a:srgbClr val="E6E6E6"/>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solidFill>
                <a:srgbClr val="000000"/>
              </a:solidFill>
              <a:latin typeface="Calibri" pitchFamily="34" charset="0"/>
            </a:endParaRPr>
          </a:p>
        </p:txBody>
      </p:sp>
      <p:sp>
        <p:nvSpPr>
          <p:cNvPr id="195586" name="Rectangle 2"/>
          <p:cNvSpPr>
            <a:spLocks noGrp="1" noChangeArrowheads="1"/>
          </p:cNvSpPr>
          <p:nvPr>
            <p:ph type="title"/>
          </p:nvPr>
        </p:nvSpPr>
        <p:spPr/>
        <p:txBody>
          <a:bodyPr/>
          <a:lstStyle/>
          <a:p>
            <a:r>
              <a:rPr lang="en-US" dirty="0"/>
              <a:t>Storage Trends</a:t>
            </a:r>
          </a:p>
        </p:txBody>
      </p:sp>
      <p:sp>
        <p:nvSpPr>
          <p:cNvPr id="195589" name="Rectangle 5"/>
          <p:cNvSpPr>
            <a:spLocks noChangeArrowheads="1"/>
          </p:cNvSpPr>
          <p:nvPr/>
        </p:nvSpPr>
        <p:spPr bwMode="auto">
          <a:xfrm>
            <a:off x="0" y="2727325"/>
            <a:ext cx="750242" cy="366767"/>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dirty="0">
                <a:solidFill>
                  <a:srgbClr val="FF0000"/>
                </a:solidFill>
              </a:rPr>
              <a:t>DRAM</a:t>
            </a:r>
          </a:p>
        </p:txBody>
      </p:sp>
      <p:sp>
        <p:nvSpPr>
          <p:cNvPr id="195592" name="Rectangle 8"/>
          <p:cNvSpPr>
            <a:spLocks noChangeArrowheads="1"/>
          </p:cNvSpPr>
          <p:nvPr/>
        </p:nvSpPr>
        <p:spPr bwMode="auto">
          <a:xfrm>
            <a:off x="22225" y="1143000"/>
            <a:ext cx="739873" cy="366767"/>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dirty="0">
                <a:solidFill>
                  <a:srgbClr val="FF0000"/>
                </a:solidFill>
              </a:rPr>
              <a:t>SRAM</a:t>
            </a:r>
          </a:p>
        </p:txBody>
      </p:sp>
      <p:sp>
        <p:nvSpPr>
          <p:cNvPr id="195593" name="Rectangle 9"/>
          <p:cNvSpPr>
            <a:spLocks noChangeArrowheads="1"/>
          </p:cNvSpPr>
          <p:nvPr/>
        </p:nvSpPr>
        <p:spPr bwMode="auto">
          <a:xfrm>
            <a:off x="76200" y="5229225"/>
            <a:ext cx="8893175" cy="1474763"/>
          </a:xfrm>
          <a:prstGeom prst="rect">
            <a:avLst/>
          </a:prstGeom>
          <a:noFill/>
          <a:ln w="28575" cap="flat" cmpd="sng" algn="ctr">
            <a:solidFill>
              <a:schemeClr val="tx1"/>
            </a:solidFill>
            <a:prstDash val="solid"/>
            <a:miter lim="800000"/>
            <a:headEnd type="none" w="med" len="med"/>
            <a:tailEnd type="none" w="med" len="med"/>
          </a:ln>
          <a:effectLst/>
        </p:spPr>
        <p:txBody>
          <a:bodyPr wrap="square" lIns="90487" tIns="44450" rIns="90487" bIns="44450">
            <a:prstTxWarp prst="textNoShape">
              <a:avLst/>
            </a:prstTxWarp>
            <a:spAutoFit/>
          </a:bodyPr>
          <a:lstStyle/>
          <a:p>
            <a:pPr algn="l" defTabSz="857250">
              <a:lnSpc>
                <a:spcPct val="100000"/>
              </a:lnSpc>
            </a:pPr>
            <a:r>
              <a:rPr lang="en-US" sz="2000" dirty="0">
                <a:solidFill>
                  <a:srgbClr val="000000"/>
                </a:solidFill>
              </a:rPr>
              <a:t>Metric		1985	1990	1995	2000	2005	2010	2015	</a:t>
            </a:r>
            <a:r>
              <a:rPr lang="en-US" sz="2000" i="1" dirty="0">
                <a:solidFill>
                  <a:srgbClr val="000000"/>
                </a:solidFill>
              </a:rPr>
              <a:t>2015:1985</a:t>
            </a:r>
          </a:p>
          <a:p>
            <a:pPr algn="l" defTabSz="857250">
              <a:lnSpc>
                <a:spcPct val="100000"/>
              </a:lnSpc>
            </a:pPr>
            <a:endParaRPr lang="en-US" sz="1600" dirty="0">
              <a:solidFill>
                <a:srgbClr val="22228B"/>
              </a:solidFill>
            </a:endParaRPr>
          </a:p>
          <a:p>
            <a:pPr defTabSz="857250"/>
            <a:r>
              <a:rPr lang="en-US" sz="1800" dirty="0">
                <a:solidFill>
                  <a:srgbClr val="22228B"/>
                </a:solidFill>
              </a:rPr>
              <a:t>$/GB		100,000	8,000	300	10	5	0.3	0.03	</a:t>
            </a:r>
            <a:r>
              <a:rPr lang="en-US" sz="1800" i="1" dirty="0">
                <a:solidFill>
                  <a:srgbClr val="22228B"/>
                </a:solidFill>
              </a:rPr>
              <a:t>3,333,333</a:t>
            </a:r>
            <a:endParaRPr lang="en-US" sz="1800" dirty="0">
              <a:solidFill>
                <a:srgbClr val="22228B"/>
              </a:solidFill>
            </a:endParaRPr>
          </a:p>
          <a:p>
            <a:pPr defTabSz="857250"/>
            <a:r>
              <a:rPr lang="en-US" sz="1800" dirty="0">
                <a:solidFill>
                  <a:srgbClr val="22228B"/>
                </a:solidFill>
              </a:rPr>
              <a:t>access (ms)	75	28	10	8	</a:t>
            </a:r>
            <a:r>
              <a:rPr lang="en-US" sz="1800" i="1" dirty="0">
                <a:solidFill>
                  <a:srgbClr val="22228B"/>
                </a:solidFill>
              </a:rPr>
              <a:t>5	3	3	25</a:t>
            </a:r>
            <a:endParaRPr lang="en-US" sz="1800" dirty="0">
              <a:solidFill>
                <a:srgbClr val="22228B"/>
              </a:solidFill>
            </a:endParaRPr>
          </a:p>
          <a:p>
            <a:pPr defTabSz="857250"/>
            <a:r>
              <a:rPr lang="en-US" sz="1800" dirty="0">
                <a:solidFill>
                  <a:srgbClr val="22228B"/>
                </a:solidFill>
              </a:rPr>
              <a:t>typical size (GB) 	0.01	0.16	1	20	160	1,500	3,000	</a:t>
            </a:r>
            <a:r>
              <a:rPr lang="en-US" sz="1800" i="1" dirty="0">
                <a:solidFill>
                  <a:srgbClr val="22228B"/>
                </a:solidFill>
              </a:rPr>
              <a:t>300,000</a:t>
            </a:r>
          </a:p>
        </p:txBody>
      </p:sp>
      <p:sp>
        <p:nvSpPr>
          <p:cNvPr id="195595" name="Rectangle 11"/>
          <p:cNvSpPr>
            <a:spLocks noChangeArrowheads="1"/>
          </p:cNvSpPr>
          <p:nvPr/>
        </p:nvSpPr>
        <p:spPr bwMode="auto">
          <a:xfrm>
            <a:off x="22225" y="4903788"/>
            <a:ext cx="593110" cy="366767"/>
          </a:xfrm>
          <a:prstGeom prst="rect">
            <a:avLst/>
          </a:prstGeom>
          <a:noFill/>
          <a:ln w="12700">
            <a:noFill/>
            <a:miter lim="800000"/>
            <a:headEnd/>
            <a:tailEnd/>
          </a:ln>
          <a:effectLst/>
        </p:spPr>
        <p:txBody>
          <a:bodyPr wrap="none" lIns="90487" tIns="44450" rIns="90487" bIns="44450">
            <a:prstTxWarp prst="textNoShape">
              <a:avLst/>
            </a:prstTxWarp>
            <a:spAutoFit/>
          </a:bodyPr>
          <a:lstStyle/>
          <a:p>
            <a:pPr algn="l">
              <a:lnSpc>
                <a:spcPct val="100000"/>
              </a:lnSpc>
            </a:pPr>
            <a:r>
              <a:rPr lang="en-US" sz="1800" dirty="0">
                <a:solidFill>
                  <a:srgbClr val="FF0000"/>
                </a:solidFill>
              </a:rPr>
              <a:t>Disk</a:t>
            </a:r>
          </a:p>
        </p:txBody>
      </p:sp>
      <p:sp>
        <p:nvSpPr>
          <p:cNvPr id="195590" name="Rectangle 6"/>
          <p:cNvSpPr>
            <a:spLocks noChangeArrowheads="1"/>
          </p:cNvSpPr>
          <p:nvPr/>
        </p:nvSpPr>
        <p:spPr bwMode="auto">
          <a:xfrm>
            <a:off x="98425" y="1482725"/>
            <a:ext cx="8893175" cy="1197764"/>
          </a:xfrm>
          <a:prstGeom prst="rect">
            <a:avLst/>
          </a:prstGeom>
          <a:noFill/>
          <a:ln w="28575" cmpd="sng">
            <a:solidFill>
              <a:schemeClr val="tx1"/>
            </a:solidFill>
            <a:miter lim="800000"/>
            <a:headEnd/>
            <a:tailEnd/>
          </a:ln>
          <a:effectLst/>
        </p:spPr>
        <p:txBody>
          <a:bodyPr wrap="square" lIns="90487" tIns="44450" rIns="90487" bIns="44450">
            <a:prstTxWarp prst="textNoShape">
              <a:avLst/>
            </a:prstTxWarp>
            <a:spAutoFit/>
          </a:bodyPr>
          <a:lstStyle/>
          <a:p>
            <a:pPr algn="l" defTabSz="857250">
              <a:lnSpc>
                <a:spcPct val="100000"/>
              </a:lnSpc>
            </a:pPr>
            <a:r>
              <a:rPr lang="en-US" sz="2000" dirty="0">
                <a:solidFill>
                  <a:srgbClr val="000000"/>
                </a:solidFill>
              </a:rPr>
              <a:t>Metric		1985	1990	1995	2000	2005	2010	2015	</a:t>
            </a:r>
            <a:r>
              <a:rPr lang="en-US" sz="2000" i="1" dirty="0">
                <a:solidFill>
                  <a:srgbClr val="000000"/>
                </a:solidFill>
              </a:rPr>
              <a:t>2015:1985</a:t>
            </a:r>
          </a:p>
          <a:p>
            <a:pPr algn="l" defTabSz="857250">
              <a:lnSpc>
                <a:spcPct val="100000"/>
              </a:lnSpc>
            </a:pPr>
            <a:endParaRPr lang="en-US" sz="1600" dirty="0">
              <a:solidFill>
                <a:srgbClr val="22228B"/>
              </a:solidFill>
            </a:endParaRPr>
          </a:p>
          <a:p>
            <a:pPr defTabSz="857250"/>
            <a:r>
              <a:rPr lang="en-US" sz="1800" dirty="0">
                <a:solidFill>
                  <a:srgbClr val="22228B"/>
                </a:solidFill>
              </a:rPr>
              <a:t>$/MB		2,900	320	256	100	75	60	</a:t>
            </a:r>
            <a:r>
              <a:rPr lang="en-US" sz="1800" i="1" dirty="0">
                <a:solidFill>
                  <a:srgbClr val="22228B"/>
                </a:solidFill>
              </a:rPr>
              <a:t>25	116</a:t>
            </a:r>
            <a:endParaRPr lang="en-US" sz="1800" dirty="0">
              <a:solidFill>
                <a:srgbClr val="22228B"/>
              </a:solidFill>
            </a:endParaRPr>
          </a:p>
          <a:p>
            <a:pPr defTabSz="857250"/>
            <a:r>
              <a:rPr lang="en-US" sz="1800" dirty="0">
                <a:solidFill>
                  <a:srgbClr val="22228B"/>
                </a:solidFill>
              </a:rPr>
              <a:t>access (ns)	150	35	15	3	2	1.5	</a:t>
            </a:r>
            <a:r>
              <a:rPr lang="en-US" sz="1800" i="1" dirty="0">
                <a:solidFill>
                  <a:srgbClr val="22228B"/>
                </a:solidFill>
              </a:rPr>
              <a:t>1.3	115</a:t>
            </a:r>
          </a:p>
        </p:txBody>
      </p:sp>
    </p:spTree>
    <p:extLst>
      <p:ext uri="{BB962C8B-B14F-4D97-AF65-F5344CB8AC3E}">
        <p14:creationId xmlns:p14="http://schemas.microsoft.com/office/powerpoint/2010/main" val="1035985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61913" y="247650"/>
            <a:ext cx="8716962" cy="782638"/>
          </a:xfrm>
        </p:spPr>
        <p:txBody>
          <a:bodyPr>
            <a:normAutofit fontScale="90000"/>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latin typeface="Arial"/>
                <a:cs typeface="Arial"/>
              </a:rPr>
              <a:t>Example Memory </a:t>
            </a:r>
            <a:br>
              <a:rPr lang="en-GB" dirty="0">
                <a:latin typeface="Arial"/>
                <a:cs typeface="Arial"/>
              </a:rPr>
            </a:br>
            <a:r>
              <a:rPr lang="en-GB" dirty="0">
                <a:latin typeface="Arial"/>
                <a:cs typeface="Arial"/>
              </a:rPr>
              <a:t>     Hierarchy</a:t>
            </a:r>
          </a:p>
        </p:txBody>
      </p:sp>
      <p:sp>
        <p:nvSpPr>
          <p:cNvPr id="151" name="AutoShape 195"/>
          <p:cNvSpPr>
            <a:spLocks noChangeAspect="1" noChangeArrowheads="1"/>
          </p:cNvSpPr>
          <p:nvPr/>
        </p:nvSpPr>
        <p:spPr bwMode="auto">
          <a:xfrm>
            <a:off x="552450" y="342900"/>
            <a:ext cx="6902450" cy="6456363"/>
          </a:xfrm>
          <a:prstGeom prst="triangle">
            <a:avLst>
              <a:gd name="adj" fmla="val 50000"/>
            </a:avLst>
          </a:prstGeom>
          <a:gradFill flip="none" rotWithShape="1">
            <a:gsLst>
              <a:gs pos="0">
                <a:schemeClr val="accent6">
                  <a:lumMod val="20000"/>
                  <a:lumOff val="80000"/>
                  <a:alpha val="7000"/>
                </a:schemeClr>
              </a:gs>
              <a:gs pos="100000">
                <a:schemeClr val="accent6">
                  <a:lumMod val="20000"/>
                  <a:lumOff val="80000"/>
                </a:schemeClr>
              </a:gs>
            </a:gsLst>
            <a:lin ang="16140000" scaled="0"/>
            <a:tileRect/>
          </a:gra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52" name="Text Box 196"/>
          <p:cNvSpPr txBox="1">
            <a:spLocks noChangeAspect="1" noChangeArrowheads="1"/>
          </p:cNvSpPr>
          <p:nvPr/>
        </p:nvSpPr>
        <p:spPr bwMode="auto">
          <a:xfrm>
            <a:off x="3694391" y="834509"/>
            <a:ext cx="72353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Arial"/>
                <a:cs typeface="Arial"/>
              </a:rPr>
              <a:t>Regs</a:t>
            </a: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153" name="Text Box 198"/>
          <p:cNvSpPr txBox="1">
            <a:spLocks noChangeAspect="1" noChangeArrowheads="1"/>
          </p:cNvSpPr>
          <p:nvPr/>
        </p:nvSpPr>
        <p:spPr bwMode="auto">
          <a:xfrm>
            <a:off x="3495400" y="1283385"/>
            <a:ext cx="1121521"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a:cs typeface="Arial"/>
              </a:rPr>
              <a:t>L1 cache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a:cs typeface="Arial"/>
              </a:rPr>
              <a:t>(SRAM)</a:t>
            </a:r>
          </a:p>
        </p:txBody>
      </p:sp>
      <p:sp>
        <p:nvSpPr>
          <p:cNvPr id="154" name="Text Box 199"/>
          <p:cNvSpPr txBox="1">
            <a:spLocks noChangeAspect="1" noChangeArrowheads="1"/>
          </p:cNvSpPr>
          <p:nvPr/>
        </p:nvSpPr>
        <p:spPr bwMode="auto">
          <a:xfrm>
            <a:off x="3264793" y="3821797"/>
            <a:ext cx="1582735"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Main memory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(DRAM)</a:t>
            </a:r>
          </a:p>
        </p:txBody>
      </p:sp>
      <p:sp>
        <p:nvSpPr>
          <p:cNvPr id="155" name="Text Box 200"/>
          <p:cNvSpPr txBox="1">
            <a:spLocks noChangeAspect="1" noChangeArrowheads="1"/>
          </p:cNvSpPr>
          <p:nvPr/>
        </p:nvSpPr>
        <p:spPr bwMode="auto">
          <a:xfrm>
            <a:off x="2706309" y="4847322"/>
            <a:ext cx="2699702"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Local secondary 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(local disks)</a:t>
            </a:r>
          </a:p>
        </p:txBody>
      </p:sp>
      <p:sp>
        <p:nvSpPr>
          <p:cNvPr id="156" name="Line 203"/>
          <p:cNvSpPr>
            <a:spLocks noChangeAspect="1" noChangeShapeType="1"/>
          </p:cNvSpPr>
          <p:nvPr/>
        </p:nvSpPr>
        <p:spPr bwMode="auto">
          <a:xfrm>
            <a:off x="3513138" y="1265238"/>
            <a:ext cx="981075"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57" name="Line 204"/>
          <p:cNvSpPr>
            <a:spLocks noChangeAspect="1" noChangeShapeType="1"/>
          </p:cNvSpPr>
          <p:nvPr/>
        </p:nvSpPr>
        <p:spPr bwMode="auto">
          <a:xfrm>
            <a:off x="3162300" y="1903413"/>
            <a:ext cx="1671638"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58" name="Line 205"/>
          <p:cNvSpPr>
            <a:spLocks noChangeAspect="1" noChangeShapeType="1"/>
          </p:cNvSpPr>
          <p:nvPr/>
        </p:nvSpPr>
        <p:spPr bwMode="auto">
          <a:xfrm>
            <a:off x="2779713" y="2655888"/>
            <a:ext cx="2447925"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59" name="Line 222"/>
          <p:cNvSpPr>
            <a:spLocks noChangeAspect="1" noChangeShapeType="1"/>
          </p:cNvSpPr>
          <p:nvPr/>
        </p:nvSpPr>
        <p:spPr bwMode="auto">
          <a:xfrm>
            <a:off x="76200" y="3473450"/>
            <a:ext cx="0" cy="2344738"/>
          </a:xfrm>
          <a:prstGeom prst="line">
            <a:avLst/>
          </a:prstGeom>
          <a:noFill/>
          <a:ln w="38100">
            <a:solidFill>
              <a:schemeClr val="accent6">
                <a:lumMod val="7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60" name="Text Box 223"/>
          <p:cNvSpPr txBox="1">
            <a:spLocks noChangeAspect="1" noChangeArrowheads="1"/>
          </p:cNvSpPr>
          <p:nvPr/>
        </p:nvSpPr>
        <p:spPr bwMode="auto">
          <a:xfrm>
            <a:off x="123825" y="3625166"/>
            <a:ext cx="1062711" cy="181588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Larger,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slower,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and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cheaper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(per byte)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storage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devices</a:t>
            </a:r>
          </a:p>
        </p:txBody>
      </p:sp>
      <p:sp>
        <p:nvSpPr>
          <p:cNvPr id="161" name="Line 224"/>
          <p:cNvSpPr>
            <a:spLocks noChangeAspect="1" noChangeShapeType="1"/>
          </p:cNvSpPr>
          <p:nvPr/>
        </p:nvSpPr>
        <p:spPr bwMode="auto">
          <a:xfrm>
            <a:off x="2255838" y="3586163"/>
            <a:ext cx="3475037"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62" name="Text Box 225"/>
          <p:cNvSpPr txBox="1">
            <a:spLocks noChangeAspect="1" noChangeArrowheads="1"/>
          </p:cNvSpPr>
          <p:nvPr/>
        </p:nvSpPr>
        <p:spPr bwMode="auto">
          <a:xfrm>
            <a:off x="2578100" y="5947460"/>
            <a:ext cx="2956120"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Remote secondary 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(e.g., Web servers)</a:t>
            </a:r>
          </a:p>
        </p:txBody>
      </p:sp>
      <p:sp>
        <p:nvSpPr>
          <p:cNvPr id="165" name="Text Box 227"/>
          <p:cNvSpPr txBox="1">
            <a:spLocks noChangeAspect="1" noChangeArrowheads="1"/>
          </p:cNvSpPr>
          <p:nvPr/>
        </p:nvSpPr>
        <p:spPr bwMode="auto">
          <a:xfrm>
            <a:off x="7073306" y="5375119"/>
            <a:ext cx="2062758" cy="73852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Local disks hold files retrieved from disks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on remote</a:t>
            </a:r>
            <a:r>
              <a:rPr kumimoji="0" lang="en-US" sz="1400" i="0" u="none" strike="noStrike" kern="0" cap="none" spc="0" normalizeH="0" noProof="0" dirty="0">
                <a:ln>
                  <a:noFill/>
                </a:ln>
                <a:solidFill>
                  <a:srgbClr val="FF0000"/>
                </a:solidFill>
                <a:effectLst/>
                <a:uLnTx/>
                <a:uFillTx/>
                <a:latin typeface="Arial"/>
                <a:cs typeface="Arial"/>
              </a:rPr>
              <a:t> servers</a:t>
            </a:r>
            <a:endParaRPr kumimoji="0" lang="en-US" sz="1400" i="0" u="none" strike="noStrike" kern="0" cap="none" spc="0" normalizeH="0" baseline="0" noProof="0" dirty="0">
              <a:ln>
                <a:noFill/>
              </a:ln>
              <a:solidFill>
                <a:srgbClr val="FF0000"/>
              </a:solidFill>
              <a:effectLst/>
              <a:uLnTx/>
              <a:uFillTx/>
              <a:latin typeface="Arial"/>
              <a:cs typeface="Arial"/>
            </a:endParaRPr>
          </a:p>
        </p:txBody>
      </p:sp>
      <p:sp>
        <p:nvSpPr>
          <p:cNvPr id="166" name="Line 235"/>
          <p:cNvSpPr>
            <a:spLocks noChangeAspect="1" noChangeShapeType="1"/>
          </p:cNvSpPr>
          <p:nvPr/>
        </p:nvSpPr>
        <p:spPr bwMode="auto">
          <a:xfrm>
            <a:off x="1708150" y="4632325"/>
            <a:ext cx="4576763"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67" name="Text Box 236"/>
          <p:cNvSpPr txBox="1">
            <a:spLocks noChangeAspect="1" noChangeArrowheads="1"/>
          </p:cNvSpPr>
          <p:nvPr/>
        </p:nvSpPr>
        <p:spPr bwMode="auto">
          <a:xfrm>
            <a:off x="3495400" y="1948547"/>
            <a:ext cx="1121521"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L2 cache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(SRAM)</a:t>
            </a:r>
          </a:p>
        </p:txBody>
      </p:sp>
      <p:sp>
        <p:nvSpPr>
          <p:cNvPr id="169" name="Text Box 243"/>
          <p:cNvSpPr txBox="1">
            <a:spLocks noChangeAspect="1" noChangeArrowheads="1"/>
          </p:cNvSpPr>
          <p:nvPr/>
        </p:nvSpPr>
        <p:spPr bwMode="auto">
          <a:xfrm>
            <a:off x="4962526" y="1641476"/>
            <a:ext cx="2838450" cy="5238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L1 cache holds cache lines retrieved from the L2 cache.</a:t>
            </a:r>
          </a:p>
        </p:txBody>
      </p:sp>
      <p:sp>
        <p:nvSpPr>
          <p:cNvPr id="171" name="Text Box 233"/>
          <p:cNvSpPr txBox="1">
            <a:spLocks noChangeAspect="1" noChangeArrowheads="1"/>
          </p:cNvSpPr>
          <p:nvPr/>
        </p:nvSpPr>
        <p:spPr bwMode="auto">
          <a:xfrm>
            <a:off x="4573588" y="973465"/>
            <a:ext cx="2919412"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CPU registers hold words retrieved from </a:t>
            </a:r>
            <a:r>
              <a:rPr kumimoji="0" lang="en-US" sz="1400" i="0" u="none" strike="noStrike" kern="0" cap="none" spc="0" normalizeH="0" baseline="0" noProof="0" dirty="0" err="1">
                <a:ln>
                  <a:noFill/>
                </a:ln>
                <a:solidFill>
                  <a:srgbClr val="FF0000"/>
                </a:solidFill>
                <a:effectLst/>
                <a:uLnTx/>
                <a:uFillTx/>
                <a:latin typeface="Arial"/>
                <a:cs typeface="Arial"/>
              </a:rPr>
              <a:t>th</a:t>
            </a:r>
            <a:r>
              <a:rPr lang="en-US" sz="1400" kern="0" dirty="0">
                <a:solidFill>
                  <a:srgbClr val="FF0000"/>
                </a:solidFill>
                <a:latin typeface="Arial"/>
                <a:cs typeface="Arial"/>
              </a:rPr>
              <a:t>e L1 cache</a:t>
            </a:r>
            <a:r>
              <a:rPr kumimoji="0" lang="en-US" sz="1400" i="0" u="none" strike="noStrike" kern="0" cap="none" spc="0" normalizeH="0" baseline="0" noProof="0" dirty="0">
                <a:ln>
                  <a:noFill/>
                </a:ln>
                <a:solidFill>
                  <a:srgbClr val="FF0000"/>
                </a:solidFill>
                <a:effectLst/>
                <a:uLnTx/>
                <a:uFillTx/>
                <a:latin typeface="Arial"/>
                <a:cs typeface="Arial"/>
              </a:rPr>
              <a:t>.</a:t>
            </a:r>
          </a:p>
        </p:txBody>
      </p:sp>
      <p:sp>
        <p:nvSpPr>
          <p:cNvPr id="174" name="Text Box 231"/>
          <p:cNvSpPr txBox="1">
            <a:spLocks noChangeAspect="1" noChangeArrowheads="1"/>
          </p:cNvSpPr>
          <p:nvPr/>
        </p:nvSpPr>
        <p:spPr bwMode="auto">
          <a:xfrm>
            <a:off x="5365751" y="2403473"/>
            <a:ext cx="2628900" cy="5238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L2 cache holds cache lines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 retrieved from L3 cache</a:t>
            </a:r>
          </a:p>
        </p:txBody>
      </p:sp>
      <p:sp>
        <p:nvSpPr>
          <p:cNvPr id="176" name="Text Box 247"/>
          <p:cNvSpPr txBox="1">
            <a:spLocks noChangeAspect="1" noChangeArrowheads="1"/>
          </p:cNvSpPr>
          <p:nvPr/>
        </p:nvSpPr>
        <p:spPr bwMode="auto">
          <a:xfrm>
            <a:off x="3235325" y="644009"/>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6">
                    <a:lumMod val="75000"/>
                  </a:schemeClr>
                </a:solidFill>
                <a:effectLst/>
                <a:uLnTx/>
                <a:uFillTx/>
                <a:latin typeface="Arial"/>
                <a:cs typeface="Arial"/>
              </a:rPr>
              <a:t>L0:</a:t>
            </a:r>
          </a:p>
        </p:txBody>
      </p:sp>
      <p:sp>
        <p:nvSpPr>
          <p:cNvPr id="177" name="Text Box 248"/>
          <p:cNvSpPr txBox="1">
            <a:spLocks noChangeAspect="1" noChangeArrowheads="1"/>
          </p:cNvSpPr>
          <p:nvPr/>
        </p:nvSpPr>
        <p:spPr bwMode="auto">
          <a:xfrm>
            <a:off x="2867025" y="1353622"/>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6">
                    <a:lumMod val="75000"/>
                  </a:schemeClr>
                </a:solidFill>
                <a:effectLst/>
                <a:uLnTx/>
                <a:uFillTx/>
                <a:latin typeface="Arial"/>
                <a:cs typeface="Arial"/>
              </a:rPr>
              <a:t>L1:</a:t>
            </a:r>
          </a:p>
        </p:txBody>
      </p:sp>
      <p:sp>
        <p:nvSpPr>
          <p:cNvPr id="178" name="Text Box 249"/>
          <p:cNvSpPr txBox="1">
            <a:spLocks noChangeAspect="1" noChangeArrowheads="1"/>
          </p:cNvSpPr>
          <p:nvPr/>
        </p:nvSpPr>
        <p:spPr bwMode="auto">
          <a:xfrm>
            <a:off x="2486025" y="2041009"/>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L2:</a:t>
            </a:r>
          </a:p>
        </p:txBody>
      </p:sp>
      <p:sp>
        <p:nvSpPr>
          <p:cNvPr id="179" name="Text Box 250"/>
          <p:cNvSpPr txBox="1">
            <a:spLocks noChangeAspect="1" noChangeArrowheads="1"/>
          </p:cNvSpPr>
          <p:nvPr/>
        </p:nvSpPr>
        <p:spPr bwMode="auto">
          <a:xfrm>
            <a:off x="2079625" y="2796659"/>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L3:</a:t>
            </a:r>
          </a:p>
        </p:txBody>
      </p:sp>
      <p:sp>
        <p:nvSpPr>
          <p:cNvPr id="180" name="Text Box 251"/>
          <p:cNvSpPr txBox="1">
            <a:spLocks noChangeAspect="1" noChangeArrowheads="1"/>
          </p:cNvSpPr>
          <p:nvPr/>
        </p:nvSpPr>
        <p:spPr bwMode="auto">
          <a:xfrm>
            <a:off x="1554163" y="3795197"/>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L4:</a:t>
            </a:r>
          </a:p>
        </p:txBody>
      </p:sp>
      <p:sp>
        <p:nvSpPr>
          <p:cNvPr id="181" name="Text Box 252"/>
          <p:cNvSpPr txBox="1">
            <a:spLocks noChangeAspect="1" noChangeArrowheads="1"/>
          </p:cNvSpPr>
          <p:nvPr/>
        </p:nvSpPr>
        <p:spPr bwMode="auto">
          <a:xfrm>
            <a:off x="933450" y="4912797"/>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L5:</a:t>
            </a:r>
          </a:p>
        </p:txBody>
      </p:sp>
      <p:sp>
        <p:nvSpPr>
          <p:cNvPr id="182" name="Text Box 289"/>
          <p:cNvSpPr txBox="1">
            <a:spLocks noChangeAspect="1" noChangeArrowheads="1"/>
          </p:cNvSpPr>
          <p:nvPr/>
        </p:nvSpPr>
        <p:spPr bwMode="auto">
          <a:xfrm>
            <a:off x="130175" y="1137553"/>
            <a:ext cx="1062711" cy="181588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Smaller,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faster,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and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costlier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(per byte)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storage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a:cs typeface="Arial"/>
              </a:rPr>
              <a:t>devices</a:t>
            </a:r>
          </a:p>
        </p:txBody>
      </p:sp>
      <p:sp>
        <p:nvSpPr>
          <p:cNvPr id="183" name="Line 291"/>
          <p:cNvSpPr>
            <a:spLocks noChangeShapeType="1"/>
          </p:cNvSpPr>
          <p:nvPr/>
        </p:nvSpPr>
        <p:spPr bwMode="auto">
          <a:xfrm flipH="1" flipV="1">
            <a:off x="90488" y="954088"/>
            <a:ext cx="0" cy="2154237"/>
          </a:xfrm>
          <a:prstGeom prst="line">
            <a:avLst/>
          </a:prstGeom>
          <a:noFill/>
          <a:ln w="38100">
            <a:solidFill>
              <a:schemeClr val="accent6">
                <a:lumMod val="7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Arial"/>
              <a:cs typeface="Arial"/>
            </a:endParaRPr>
          </a:p>
        </p:txBody>
      </p:sp>
      <p:sp>
        <p:nvSpPr>
          <p:cNvPr id="184" name="Line 292"/>
          <p:cNvSpPr>
            <a:spLocks noChangeAspect="1" noChangeShapeType="1"/>
          </p:cNvSpPr>
          <p:nvPr/>
        </p:nvSpPr>
        <p:spPr bwMode="auto">
          <a:xfrm>
            <a:off x="1117600" y="5743575"/>
            <a:ext cx="57658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cs typeface="Arial"/>
            </a:endParaRPr>
          </a:p>
        </p:txBody>
      </p:sp>
      <p:sp>
        <p:nvSpPr>
          <p:cNvPr id="185" name="Text Box 293"/>
          <p:cNvSpPr txBox="1">
            <a:spLocks noChangeAspect="1" noChangeArrowheads="1"/>
          </p:cNvSpPr>
          <p:nvPr/>
        </p:nvSpPr>
        <p:spPr bwMode="auto">
          <a:xfrm>
            <a:off x="3495400" y="2780397"/>
            <a:ext cx="1121521"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L3 cache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a:cs typeface="Arial"/>
              </a:rPr>
              <a:t>(SRAM)</a:t>
            </a:r>
          </a:p>
        </p:txBody>
      </p:sp>
      <p:sp>
        <p:nvSpPr>
          <p:cNvPr id="187" name="Text Box 295"/>
          <p:cNvSpPr txBox="1">
            <a:spLocks noChangeAspect="1" noChangeArrowheads="1"/>
          </p:cNvSpPr>
          <p:nvPr/>
        </p:nvSpPr>
        <p:spPr bwMode="auto">
          <a:xfrm>
            <a:off x="5810250" y="3305501"/>
            <a:ext cx="2876549"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L3 cache holds cache lines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 retrieved from main memory.</a:t>
            </a:r>
          </a:p>
        </p:txBody>
      </p:sp>
      <p:sp>
        <p:nvSpPr>
          <p:cNvPr id="189" name="Text Box 297"/>
          <p:cNvSpPr txBox="1">
            <a:spLocks noChangeAspect="1" noChangeArrowheads="1"/>
          </p:cNvSpPr>
          <p:nvPr/>
        </p:nvSpPr>
        <p:spPr bwMode="auto">
          <a:xfrm>
            <a:off x="387350" y="5963722"/>
            <a:ext cx="53091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solidFill>
                  <a:schemeClr val="accent6">
                    <a:lumMod val="75000"/>
                  </a:schemeClr>
                </a:solidFill>
                <a:effectLst/>
                <a:uLnTx/>
                <a:uFillTx/>
                <a:latin typeface="Arial"/>
                <a:cs typeface="Arial"/>
              </a:rPr>
              <a:t>L6:</a:t>
            </a:r>
          </a:p>
        </p:txBody>
      </p:sp>
      <p:sp>
        <p:nvSpPr>
          <p:cNvPr id="234" name="Text Box 229"/>
          <p:cNvSpPr txBox="1">
            <a:spLocks noChangeAspect="1" noChangeArrowheads="1"/>
          </p:cNvSpPr>
          <p:nvPr/>
        </p:nvSpPr>
        <p:spPr bwMode="auto">
          <a:xfrm>
            <a:off x="6399690" y="4238399"/>
            <a:ext cx="2184181" cy="7386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0000"/>
                </a:solidFill>
                <a:effectLst/>
                <a:uLnTx/>
                <a:uFillTx/>
                <a:latin typeface="Arial"/>
                <a:cs typeface="Arial"/>
              </a:rPr>
              <a:t>Main memory holds disk blocks retrieved from local disks.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A8959-9111-4934-AEC7-04F67F916009}"/>
              </a:ext>
            </a:extLst>
          </p:cNvPr>
          <p:cNvSpPr>
            <a:spLocks noGrp="1"/>
          </p:cNvSpPr>
          <p:nvPr>
            <p:ph type="title"/>
          </p:nvPr>
        </p:nvSpPr>
        <p:spPr>
          <a:xfrm>
            <a:off x="100644" y="105670"/>
            <a:ext cx="7592093" cy="762000"/>
          </a:xfrm>
        </p:spPr>
        <p:txBody>
          <a:bodyPr>
            <a:normAutofit/>
          </a:bodyPr>
          <a:lstStyle/>
          <a:p>
            <a:r>
              <a:rPr lang="zh-CN" altLang="en-US" dirty="0"/>
              <a:t>存储技术趋势</a:t>
            </a:r>
          </a:p>
        </p:txBody>
      </p:sp>
      <p:pic>
        <p:nvPicPr>
          <p:cNvPr id="6" name="内容占位符 5">
            <a:extLst>
              <a:ext uri="{FF2B5EF4-FFF2-40B4-BE49-F238E27FC236}">
                <a16:creationId xmlns:a16="http://schemas.microsoft.com/office/drawing/2014/main" id="{57EBA372-7D63-4F4C-8861-E10E2D4DE4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867828"/>
            <a:ext cx="4284227" cy="2406618"/>
          </a:xfrm>
        </p:spPr>
      </p:pic>
      <p:sp>
        <p:nvSpPr>
          <p:cNvPr id="4" name="灯片编号占位符 3">
            <a:extLst>
              <a:ext uri="{FF2B5EF4-FFF2-40B4-BE49-F238E27FC236}">
                <a16:creationId xmlns:a16="http://schemas.microsoft.com/office/drawing/2014/main" id="{A695D241-172C-44A9-B7F8-E97F27777EB2}"/>
              </a:ext>
            </a:extLst>
          </p:cNvPr>
          <p:cNvSpPr>
            <a:spLocks noGrp="1"/>
          </p:cNvSpPr>
          <p:nvPr>
            <p:ph type="sldNum" sz="quarter" idx="4294967295"/>
          </p:nvPr>
        </p:nvSpPr>
        <p:spPr>
          <a:xfrm>
            <a:off x="8340725" y="6594475"/>
            <a:ext cx="803275" cy="287338"/>
          </a:xfrm>
          <a:prstGeom prst="rect">
            <a:avLst/>
          </a:prstGeom>
        </p:spPr>
        <p:txBody>
          <a:bodyPr/>
          <a:lstStyle/>
          <a:p>
            <a:fld id="{6D62327B-ED8D-4CFC-ADD0-A75FA5CBE281}" type="slidenum">
              <a:rPr lang="zh-CN" altLang="en-US" smtClean="0"/>
              <a:pPr/>
              <a:t>98</a:t>
            </a:fld>
            <a:endParaRPr lang="zh-CN" altLang="en-US" dirty="0"/>
          </a:p>
        </p:txBody>
      </p:sp>
      <p:pic>
        <p:nvPicPr>
          <p:cNvPr id="8" name="图片 7">
            <a:extLst>
              <a:ext uri="{FF2B5EF4-FFF2-40B4-BE49-F238E27FC236}">
                <a16:creationId xmlns:a16="http://schemas.microsoft.com/office/drawing/2014/main" id="{76E2B155-52C0-45FE-9AC7-97762B260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6610"/>
            <a:ext cx="4300009" cy="2406618"/>
          </a:xfrm>
          <a:prstGeom prst="rect">
            <a:avLst/>
          </a:prstGeom>
        </p:spPr>
      </p:pic>
      <p:pic>
        <p:nvPicPr>
          <p:cNvPr id="10" name="图片 9">
            <a:extLst>
              <a:ext uri="{FF2B5EF4-FFF2-40B4-BE49-F238E27FC236}">
                <a16:creationId xmlns:a16="http://schemas.microsoft.com/office/drawing/2014/main" id="{4DD430A6-B9A8-4F92-A08C-194E4DD6D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2166" y="3437039"/>
            <a:ext cx="4621834" cy="2542009"/>
          </a:xfrm>
          <a:prstGeom prst="rect">
            <a:avLst/>
          </a:prstGeom>
        </p:spPr>
      </p:pic>
      <p:pic>
        <p:nvPicPr>
          <p:cNvPr id="14" name="图片 13">
            <a:extLst>
              <a:ext uri="{FF2B5EF4-FFF2-40B4-BE49-F238E27FC236}">
                <a16:creationId xmlns:a16="http://schemas.microsoft.com/office/drawing/2014/main" id="{5D24845F-AF48-43D0-87E7-E079C8D400A2}"/>
              </a:ext>
            </a:extLst>
          </p:cNvPr>
          <p:cNvPicPr>
            <a:picLocks noChangeAspect="1"/>
          </p:cNvPicPr>
          <p:nvPr/>
        </p:nvPicPr>
        <p:blipFill rotWithShape="1">
          <a:blip r:embed="rId5">
            <a:extLst>
              <a:ext uri="{28A0092B-C50C-407E-A947-70E740481C1C}">
                <a14:useLocalDpi xmlns:a14="http://schemas.microsoft.com/office/drawing/2010/main" val="0"/>
              </a:ext>
            </a:extLst>
          </a:blip>
          <a:srcRect l="4140" t="10876" r="4754" b="21809"/>
          <a:stretch/>
        </p:blipFill>
        <p:spPr>
          <a:xfrm>
            <a:off x="4926342" y="1291042"/>
            <a:ext cx="3760457" cy="1560190"/>
          </a:xfrm>
          <a:prstGeom prst="rect">
            <a:avLst/>
          </a:prstGeom>
        </p:spPr>
      </p:pic>
    </p:spTree>
    <p:extLst>
      <p:ext uri="{BB962C8B-B14F-4D97-AF65-F5344CB8AC3E}">
        <p14:creationId xmlns:p14="http://schemas.microsoft.com/office/powerpoint/2010/main" val="412069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8" name="Rectangle 6"/>
          <p:cNvSpPr>
            <a:spLocks noGrp="1" noChangeArrowheads="1"/>
          </p:cNvSpPr>
          <p:nvPr>
            <p:ph type="title"/>
          </p:nvPr>
        </p:nvSpPr>
        <p:spPr/>
        <p:txBody>
          <a:bodyPr/>
          <a:lstStyle/>
          <a:p>
            <a:r>
              <a:rPr lang="en-US" dirty="0"/>
              <a:t>Caches</a:t>
            </a:r>
          </a:p>
        </p:txBody>
      </p:sp>
      <p:sp>
        <p:nvSpPr>
          <p:cNvPr id="136199" name="Rectangle 7"/>
          <p:cNvSpPr>
            <a:spLocks noGrp="1" noChangeArrowheads="1"/>
          </p:cNvSpPr>
          <p:nvPr>
            <p:ph idx="1"/>
          </p:nvPr>
        </p:nvSpPr>
        <p:spPr>
          <a:xfrm>
            <a:off x="396875" y="1362075"/>
            <a:ext cx="8442325" cy="4972050"/>
          </a:xfrm>
        </p:spPr>
        <p:txBody>
          <a:bodyPr/>
          <a:lstStyle/>
          <a:p>
            <a:r>
              <a:rPr lang="en-US" i="1" dirty="0">
                <a:solidFill>
                  <a:srgbClr val="FF0000"/>
                </a:solidFill>
              </a:rPr>
              <a:t>Cache:</a:t>
            </a:r>
            <a:r>
              <a:rPr lang="en-US" i="1" dirty="0"/>
              <a:t> </a:t>
            </a:r>
            <a:r>
              <a:rPr lang="en-US" dirty="0"/>
              <a:t>A smaller, faster storage device that acts as a staging area for a subset of the data in a larger, slower device.</a:t>
            </a:r>
          </a:p>
          <a:p>
            <a:r>
              <a:rPr lang="en-US" dirty="0"/>
              <a:t>Fundamental idea of a memory hierarchy:</a:t>
            </a:r>
          </a:p>
          <a:p>
            <a:pPr lvl="1"/>
            <a:r>
              <a:rPr lang="en-US" dirty="0"/>
              <a:t>For each </a:t>
            </a:r>
            <a:r>
              <a:rPr lang="en-US" dirty="0" err="1"/>
              <a:t>k</a:t>
            </a:r>
            <a:r>
              <a:rPr lang="en-US" dirty="0"/>
              <a:t>, the faster, smaller device at level </a:t>
            </a:r>
            <a:r>
              <a:rPr lang="en-US" dirty="0" err="1"/>
              <a:t>k</a:t>
            </a:r>
            <a:r>
              <a:rPr lang="en-US" dirty="0"/>
              <a:t> serves as a cache for the larger, slower device at level k+1.</a:t>
            </a:r>
          </a:p>
          <a:p>
            <a:r>
              <a:rPr lang="en-US" dirty="0"/>
              <a:t>Why do memory hierarchies work?</a:t>
            </a:r>
          </a:p>
          <a:p>
            <a:pPr lvl="1"/>
            <a:r>
              <a:rPr lang="en-US" dirty="0"/>
              <a:t>Because of locality, programs tend to access the data at level </a:t>
            </a:r>
            <a:r>
              <a:rPr lang="en-US" dirty="0" err="1"/>
              <a:t>k</a:t>
            </a:r>
            <a:r>
              <a:rPr lang="en-US" dirty="0"/>
              <a:t> more often than they access the data at level k+1. </a:t>
            </a:r>
          </a:p>
          <a:p>
            <a:pPr lvl="1"/>
            <a:r>
              <a:rPr lang="en-US" dirty="0"/>
              <a:t>Thus, the storage at level k+1 can be slower, and thus larger and cheaper per bit.</a:t>
            </a:r>
          </a:p>
          <a:p>
            <a:r>
              <a:rPr lang="en-US" i="1" dirty="0">
                <a:solidFill>
                  <a:srgbClr val="FF0000"/>
                </a:solidFill>
              </a:rPr>
              <a:t>Big Idea</a:t>
            </a:r>
            <a:r>
              <a:rPr lang="en-US" altLang="zh-CN" i="1" dirty="0">
                <a:solidFill>
                  <a:srgbClr val="FF0000"/>
                </a:solidFill>
              </a:rPr>
              <a:t> (Ideal)</a:t>
            </a:r>
            <a:r>
              <a:rPr lang="en-US" i="1" dirty="0">
                <a:solidFill>
                  <a:srgbClr val="FF0000"/>
                </a:solidFill>
              </a:rPr>
              <a:t>:  </a:t>
            </a:r>
            <a:r>
              <a:rPr lang="en-US" dirty="0"/>
              <a:t>The memory hierarchy creates a large pool of storage that costs as much as the cheap storage near the bottom, but that serves data to programs at the rate of the fast storage near the top.</a:t>
            </a:r>
          </a:p>
          <a:p>
            <a:pPr lvl="1"/>
            <a:endParaRPr lang="en-US" dirty="0"/>
          </a:p>
          <a:p>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 val="[{&quot;num&quot;:1,&quot;caseSensitive&quot;:false,&quot;fuzzyMatch&quot;:false,&quot;Score&quot;:1.0,&quot;answers&quot;:[&quot;S&quot;]},{&quot;num&quot;:2,&quot;caseSensitive&quot;:false,&quot;fuzzyMatch&quot;:false,&quot;Score&quot;:1.0,&quot;answers&quot;:[&quot;T&quot;]},{&quot;num&quot;:3,&quot;caseSensitive&quot;:false,&quot;fuzzyMatch&quot;:false,&quot;Score&quot;:1.0,&quot;answers&quot;:[&quot;S&quot;]},{&quot;num&quot;:4,&quot;caseSensitive&quot;:false,&quot;fuzzyMatch&quot;:false,&quot;Score&quot;:1.0,&quot;answers&quot;:[&quot;T&quot;]}]"/>
  <p:tag name="PROBLEMSCORE" val="4.0"/>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 val="[{&quot;num&quot;:1,&quot;caseSensitive&quot;:false,&quot;fuzzyMatch&quot;:false,&quot;Score&quot;:1.0,&quot;answers&quot;:[&quot;10&quot;]},{&quot;num&quot;:2,&quot;caseSensitive&quot;:false,&quot;fuzzyMatch&quot;:false,&quot;Score&quot;:1.0,&quot;answers&quot;:[&quot;0&quot;]},{&quot;num&quot;:3,&quot;caseSensitive&quot;:false,&quot;fuzzyMatch&quot;:false,&quot;Score&quot;:1.0,&quot;answers&quot;:[&quot;64K&quot;]}]"/>
  <p:tag name="PROBLEMSCORE" val="3.0"/>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00-templat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课程讲义">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s>
            <a:gs pos="100000">
              <a:schemeClr val="bg1">
                <a:alpha val="98000"/>
              </a:schemeClr>
            </a:gs>
          </a:gsLst>
          <a:lin ang="5400000" scaled="1"/>
        </a:gradFill>
        <a:ln w="254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bg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gradFill rotWithShape="1">
          <a:gsLst>
            <a:gs pos="0">
              <a:schemeClr val="accent1"/>
            </a:gs>
            <a:gs pos="100000">
              <a:schemeClr val="bg1">
                <a:alpha val="98000"/>
              </a:schemeClr>
            </a:gs>
          </a:gsLst>
          <a:lin ang="5400000" scaled="1"/>
        </a:gradFill>
        <a:ln w="254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bg1"/>
            </a:solidFill>
            <a:effectLst/>
            <a:latin typeface="Arial" pitchFamily="34" charset="0"/>
            <a:ea typeface="宋体" pitchFamily="2" charset="-122"/>
          </a:defRPr>
        </a:defPPr>
      </a:lstStyle>
    </a:lnDef>
  </a:objectDefaults>
  <a:extraClrSchemeLst>
    <a:extraClrScheme>
      <a:clrScheme name="MPRC_PK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PRC_PK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PRC_PK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PRC_PK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PRC_PK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PRC_PK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PRC_PKU 8">
        <a:dk1>
          <a:srgbClr val="000000"/>
        </a:dk1>
        <a:lt1>
          <a:srgbClr val="FFFFFF"/>
        </a:lt1>
        <a:dk2>
          <a:srgbClr val="000066"/>
        </a:dk2>
        <a:lt2>
          <a:srgbClr val="808080"/>
        </a:lt2>
        <a:accent1>
          <a:srgbClr val="663300"/>
        </a:accent1>
        <a:accent2>
          <a:srgbClr val="3333CC"/>
        </a:accent2>
        <a:accent3>
          <a:srgbClr val="FFFFFF"/>
        </a:accent3>
        <a:accent4>
          <a:srgbClr val="000000"/>
        </a:accent4>
        <a:accent5>
          <a:srgbClr val="B8AD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9">
        <a:dk1>
          <a:srgbClr val="000000"/>
        </a:dk1>
        <a:lt1>
          <a:srgbClr val="FFFFFF"/>
        </a:lt1>
        <a:dk2>
          <a:srgbClr val="000066"/>
        </a:dk2>
        <a:lt2>
          <a:srgbClr val="808080"/>
        </a:lt2>
        <a:accent1>
          <a:srgbClr val="2E1700"/>
        </a:accent1>
        <a:accent2>
          <a:srgbClr val="3333CC"/>
        </a:accent2>
        <a:accent3>
          <a:srgbClr val="FFFFFF"/>
        </a:accent3>
        <a:accent4>
          <a:srgbClr val="000000"/>
        </a:accent4>
        <a:accent5>
          <a:srgbClr val="ADAB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10">
        <a:dk1>
          <a:srgbClr val="000000"/>
        </a:dk1>
        <a:lt1>
          <a:srgbClr val="FFFFFF"/>
        </a:lt1>
        <a:dk2>
          <a:srgbClr val="000066"/>
        </a:dk2>
        <a:lt2>
          <a:srgbClr val="FF9900"/>
        </a:lt2>
        <a:accent1>
          <a:srgbClr val="FFFFFF"/>
        </a:accent1>
        <a:accent2>
          <a:srgbClr val="3333CC"/>
        </a:accent2>
        <a:accent3>
          <a:srgbClr val="FFFFFF"/>
        </a:accent3>
        <a:accent4>
          <a:srgbClr val="000000"/>
        </a:accent4>
        <a:accent5>
          <a:srgbClr val="FFFF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PRC_PKU 11">
        <a:dk1>
          <a:srgbClr val="000000"/>
        </a:dk1>
        <a:lt1>
          <a:srgbClr val="FFFFFF"/>
        </a:lt1>
        <a:dk2>
          <a:srgbClr val="000066"/>
        </a:dk2>
        <a:lt2>
          <a:srgbClr val="FF9900"/>
        </a:lt2>
        <a:accent1>
          <a:srgbClr val="FFFFFF"/>
        </a:accent1>
        <a:accent2>
          <a:srgbClr val="B2D2DE"/>
        </a:accent2>
        <a:accent3>
          <a:srgbClr val="FFFFFF"/>
        </a:accent3>
        <a:accent4>
          <a:srgbClr val="000000"/>
        </a:accent4>
        <a:accent5>
          <a:srgbClr val="FFFFFF"/>
        </a:accent5>
        <a:accent6>
          <a:srgbClr val="A1BEC9"/>
        </a:accent6>
        <a:hlink>
          <a:srgbClr val="366B7E"/>
        </a:hlink>
        <a:folHlink>
          <a:srgbClr val="6CAA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00-template</Template>
  <TotalTime>16718</TotalTime>
  <Words>8881</Words>
  <Application>Microsoft Office PowerPoint</Application>
  <PresentationFormat>全屏显示(4:3)</PresentationFormat>
  <Paragraphs>1723</Paragraphs>
  <Slides>106</Slides>
  <Notes>55</Notes>
  <HiddenSlides>4</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1</vt:i4>
      </vt:variant>
      <vt:variant>
        <vt:lpstr>幻灯片标题</vt:lpstr>
      </vt:variant>
      <vt:variant>
        <vt:i4>106</vt:i4>
      </vt:variant>
    </vt:vector>
  </HeadingPairs>
  <TitlesOfParts>
    <vt:vector size="131" baseType="lpstr">
      <vt:lpstr>-apple-system</vt:lpstr>
      <vt:lpstr>Futura Medium</vt:lpstr>
      <vt:lpstr>黑体</vt:lpstr>
      <vt:lpstr>楷体_GB2312</vt:lpstr>
      <vt:lpstr>宋体</vt:lpstr>
      <vt:lpstr>Microsoft Yahei</vt:lpstr>
      <vt:lpstr>Microsoft Yahei</vt:lpstr>
      <vt:lpstr>Arial</vt:lpstr>
      <vt:lpstr>Arial</vt:lpstr>
      <vt:lpstr>Arial Narrow</vt:lpstr>
      <vt:lpstr>Calibri</vt:lpstr>
      <vt:lpstr>Cambria Math</vt:lpstr>
      <vt:lpstr>Comic Sans MS</vt:lpstr>
      <vt:lpstr>Courier New</vt:lpstr>
      <vt:lpstr>Garamond</vt:lpstr>
      <vt:lpstr>Gill Sans MT</vt:lpstr>
      <vt:lpstr>Tahoma</vt:lpstr>
      <vt:lpstr>Times</vt:lpstr>
      <vt:lpstr>Times New Roman</vt:lpstr>
      <vt:lpstr>Trebuchet MS</vt:lpstr>
      <vt:lpstr>Wingdings</vt:lpstr>
      <vt:lpstr>Wingdings 2</vt:lpstr>
      <vt:lpstr>00-template</vt:lpstr>
      <vt:lpstr>2_课程讲义</vt:lpstr>
      <vt:lpstr>Drawing</vt:lpstr>
      <vt:lpstr>PowerPoint 演示文稿</vt:lpstr>
      <vt:lpstr>Today</vt:lpstr>
      <vt:lpstr>Today</vt:lpstr>
      <vt:lpstr>PowerPoint 演示文稿</vt:lpstr>
      <vt:lpstr>你认识它们吗？</vt:lpstr>
      <vt:lpstr>PowerPoint 演示文稿</vt:lpstr>
      <vt:lpstr>Random-Access Memory (RAM)</vt:lpstr>
      <vt:lpstr>PowerPoint 演示文稿</vt:lpstr>
      <vt:lpstr>PowerPoint 演示文稿</vt:lpstr>
      <vt:lpstr>RAM Technologies</vt:lpstr>
      <vt:lpstr>SRAM vs DRAM Summary</vt:lpstr>
      <vt:lpstr>总线结构互联的CPU和存储器</vt:lpstr>
      <vt:lpstr>内存器读操作</vt:lpstr>
      <vt:lpstr>内存器读操作</vt:lpstr>
      <vt:lpstr>内存器读操作</vt:lpstr>
      <vt:lpstr>内存器写操作</vt:lpstr>
      <vt:lpstr>内存器写操作</vt:lpstr>
      <vt:lpstr>内存器写操作</vt:lpstr>
      <vt:lpstr>传统的DRAM</vt:lpstr>
      <vt:lpstr>传统的DRAM</vt:lpstr>
      <vt:lpstr>传统的DRAM</vt:lpstr>
      <vt:lpstr>4. 内存模块</vt:lpstr>
      <vt:lpstr>PowerPoint 演示文稿</vt:lpstr>
      <vt:lpstr>练习题 </vt:lpstr>
      <vt:lpstr>Enhanced DRAMs</vt:lpstr>
      <vt:lpstr>The Main Memory System</vt:lpstr>
      <vt:lpstr>The Main Memory System</vt:lpstr>
      <vt:lpstr>The Main Memory System</vt:lpstr>
      <vt:lpstr>Three Key Systems Trends</vt:lpstr>
      <vt:lpstr>Example: Capacity, Bandwidth &amp; Latency</vt:lpstr>
      <vt:lpstr>The Need for More Memory Performance</vt:lpstr>
      <vt:lpstr>DRAM Latency Is Critical for Performance</vt:lpstr>
      <vt:lpstr>Data Movement vs. Computation Energy</vt:lpstr>
      <vt:lpstr>Nonvolatile Memories</vt:lpstr>
      <vt:lpstr>PowerPoint 演示文稿</vt:lpstr>
      <vt:lpstr>PowerPoint 演示文稿</vt:lpstr>
      <vt:lpstr>PowerPoint 演示文稿</vt:lpstr>
      <vt:lpstr>PowerPoint 演示文稿</vt:lpstr>
      <vt:lpstr>Emerging Nonvolatile Memories</vt:lpstr>
      <vt:lpstr>Resistive Random Access Memory（RRAM）</vt:lpstr>
      <vt:lpstr>Data Movement in Computing Systems</vt:lpstr>
      <vt:lpstr>Processing In-Memory (PIM)</vt:lpstr>
      <vt:lpstr>Application Trend of 3D </vt:lpstr>
      <vt:lpstr>UPMEM Processing-in-DRAM Engine</vt:lpstr>
      <vt:lpstr>DPU System </vt:lpstr>
      <vt:lpstr>Today</vt:lpstr>
      <vt:lpstr>Storage Technologies</vt:lpstr>
      <vt:lpstr>What’s Inside A Disk Drive?</vt:lpstr>
      <vt:lpstr>磁盘结构</vt:lpstr>
      <vt:lpstr>Disk Geometry (Muliple-Platter View)</vt:lpstr>
      <vt:lpstr> Computing Disk Capacity</vt:lpstr>
      <vt:lpstr>练习题  计算磁盘容量</vt:lpstr>
      <vt:lpstr>Disk Capacity</vt:lpstr>
      <vt:lpstr>Recording zones </vt:lpstr>
      <vt:lpstr>Disk Operation (Single-Platter View)</vt:lpstr>
      <vt:lpstr>Disk Operation (Multi-Platter View)</vt:lpstr>
      <vt:lpstr>Disk Structure - top view of single platter</vt:lpstr>
      <vt:lpstr>Disk Access</vt:lpstr>
      <vt:lpstr>Disk Access</vt:lpstr>
      <vt:lpstr>Disk Access – Read</vt:lpstr>
      <vt:lpstr>Disk Access – Read</vt:lpstr>
      <vt:lpstr>Disk Access – Read</vt:lpstr>
      <vt:lpstr>Disk Access – Seek</vt:lpstr>
      <vt:lpstr>Disk Access – Rotational Latency</vt:lpstr>
      <vt:lpstr>Disk Access – Read</vt:lpstr>
      <vt:lpstr>Disk Access – Service Time Components</vt:lpstr>
      <vt:lpstr>扇区访问时间</vt:lpstr>
      <vt:lpstr>练习题</vt:lpstr>
      <vt:lpstr>扇区访问时间示例</vt:lpstr>
      <vt:lpstr>I/O Bus</vt:lpstr>
      <vt:lpstr>访问磁盘——从磁盘读数据(1)</vt:lpstr>
      <vt:lpstr>访问磁盘——从磁盘读数据(2)</vt:lpstr>
      <vt:lpstr>访问磁盘——从磁盘读数据(3)</vt:lpstr>
      <vt:lpstr>磁盘逻辑块</vt:lpstr>
      <vt:lpstr>硬盘新技术：速度&amp;容量</vt:lpstr>
      <vt:lpstr>固态硬盘</vt:lpstr>
      <vt:lpstr>固态硬盘逻辑结构</vt:lpstr>
      <vt:lpstr>SSD Performance Characteristics </vt:lpstr>
      <vt:lpstr>SSD Tradeoffs vs Rotating Disks</vt:lpstr>
      <vt:lpstr>练习题  估算SSD寿命</vt:lpstr>
      <vt:lpstr>The CPU-Memory Gap</vt:lpstr>
      <vt:lpstr>CPU Clock Rates</vt:lpstr>
      <vt:lpstr>练习题6.6 磁盘价格估算</vt:lpstr>
      <vt:lpstr>Locality to the Rescue! </vt:lpstr>
      <vt:lpstr>Today</vt:lpstr>
      <vt:lpstr>Locality</vt:lpstr>
      <vt:lpstr>PowerPoint 演示文稿</vt:lpstr>
      <vt:lpstr>Locality Example</vt:lpstr>
      <vt:lpstr>Qualitative Estimates of Locality</vt:lpstr>
      <vt:lpstr>Locality Example</vt:lpstr>
      <vt:lpstr>多维数组引用局部性</vt:lpstr>
      <vt:lpstr>Locality Example</vt:lpstr>
      <vt:lpstr>PowerPoint 演示文稿</vt:lpstr>
      <vt:lpstr>Memory Hierarchies</vt:lpstr>
      <vt:lpstr>Today</vt:lpstr>
      <vt:lpstr>Storage Trends</vt:lpstr>
      <vt:lpstr>Example Memory       Hierarchy</vt:lpstr>
      <vt:lpstr>存储技术趋势</vt:lpstr>
      <vt:lpstr>Caches</vt:lpstr>
      <vt:lpstr>General Cache Concepts</vt:lpstr>
      <vt:lpstr>General Cache Concepts: Hit</vt:lpstr>
      <vt:lpstr>General Cache Concepts: Miss</vt:lpstr>
      <vt:lpstr>General Caching Concepts:  Types of Cache Misses</vt:lpstr>
      <vt:lpstr>Examples of Caching in the Mem. Hierarchy</vt:lpstr>
      <vt:lpstr>练习题</vt:lpstr>
      <vt:lpstr>Summary</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dc:title>
  <dc:creator>Markus Pueschel</dc:creator>
  <dc:description>Redesign of slides created by Randal E. Bryant and David R. O'Hallaron</dc:description>
  <cp:lastModifiedBy>晶 王</cp:lastModifiedBy>
  <cp:revision>643</cp:revision>
  <cp:lastPrinted>1999-09-20T15:19:18Z</cp:lastPrinted>
  <dcterms:created xsi:type="dcterms:W3CDTF">2011-09-29T14:59:56Z</dcterms:created>
  <dcterms:modified xsi:type="dcterms:W3CDTF">2023-12-08T09:12:12Z</dcterms:modified>
</cp:coreProperties>
</file>